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3004800" cy="9753600"/>
  <p:notesSz cx="6858000" cy="9144000"/>
  <p:defaultTextStyle>
    <a:lvl1pPr algn="ctr" defTabSz="584200">
      <a:defRPr sz="3600">
        <a:latin typeface="+mn-lt"/>
        <a:ea typeface="+mn-ea"/>
        <a:cs typeface="+mn-cs"/>
        <a:sym typeface="Avenir Roman"/>
      </a:defRPr>
    </a:lvl1pPr>
    <a:lvl2pPr algn="ctr" defTabSz="584200">
      <a:defRPr sz="3600">
        <a:latin typeface="+mn-lt"/>
        <a:ea typeface="+mn-ea"/>
        <a:cs typeface="+mn-cs"/>
        <a:sym typeface="Avenir Roman"/>
      </a:defRPr>
    </a:lvl2pPr>
    <a:lvl3pPr algn="ctr" defTabSz="584200">
      <a:defRPr sz="3600">
        <a:latin typeface="+mn-lt"/>
        <a:ea typeface="+mn-ea"/>
        <a:cs typeface="+mn-cs"/>
        <a:sym typeface="Avenir Roman"/>
      </a:defRPr>
    </a:lvl3pPr>
    <a:lvl4pPr algn="ctr" defTabSz="584200">
      <a:defRPr sz="3600">
        <a:latin typeface="+mn-lt"/>
        <a:ea typeface="+mn-ea"/>
        <a:cs typeface="+mn-cs"/>
        <a:sym typeface="Avenir Roman"/>
      </a:defRPr>
    </a:lvl4pPr>
    <a:lvl5pPr algn="ctr" defTabSz="584200">
      <a:defRPr sz="3600">
        <a:latin typeface="+mn-lt"/>
        <a:ea typeface="+mn-ea"/>
        <a:cs typeface="+mn-cs"/>
        <a:sym typeface="Avenir Roman"/>
      </a:defRPr>
    </a:lvl5pPr>
    <a:lvl6pPr algn="ctr" defTabSz="584200">
      <a:defRPr sz="3600">
        <a:latin typeface="+mn-lt"/>
        <a:ea typeface="+mn-ea"/>
        <a:cs typeface="+mn-cs"/>
        <a:sym typeface="Avenir Roman"/>
      </a:defRPr>
    </a:lvl6pPr>
    <a:lvl7pPr algn="ctr" defTabSz="584200">
      <a:defRPr sz="3600">
        <a:latin typeface="+mn-lt"/>
        <a:ea typeface="+mn-ea"/>
        <a:cs typeface="+mn-cs"/>
        <a:sym typeface="Avenir Roman"/>
      </a:defRPr>
    </a:lvl7pPr>
    <a:lvl8pPr algn="ctr" defTabSz="584200">
      <a:defRPr sz="3600">
        <a:latin typeface="+mn-lt"/>
        <a:ea typeface="+mn-ea"/>
        <a:cs typeface="+mn-cs"/>
        <a:sym typeface="Avenir Roman"/>
      </a:defRPr>
    </a:lvl8pPr>
    <a:lvl9pPr algn="ctr" defTabSz="584200">
      <a:defRPr sz="3600">
        <a:latin typeface="+mn-lt"/>
        <a:ea typeface="+mn-ea"/>
        <a:cs typeface="+mn-cs"/>
        <a:sym typeface="Avenir Roman"/>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Avenir Book"/>
          <a:ea typeface="Avenir Book"/>
          <a:cs typeface="Avenir Book"/>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Avenir Book"/>
          <a:ea typeface="Avenir Book"/>
          <a:cs typeface="Avenir Book"/>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Avenir Book"/>
          <a:ea typeface="Avenir Book"/>
          <a:cs typeface="Avenir Book"/>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ff">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C7B018BB-80A7-4F77-B60F-C8B233D01FF8}"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TxStyle/>
      <a:tcStyle>
        <a:tcBdr/>
        <a:fill>
          <a:solidFill>
            <a:srgbClr val="E6EAF4"/>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Row>
  </a:tblStyle>
  <a:tblStyle styleId="{EEE7283C-3CF3-47DC-8721-378D4A62B228}"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7CB"/>
          </a:solidFill>
        </a:fill>
      </a:tcStyle>
    </a:wholeTbl>
    <a:band2H>
      <a:tcTxStyle/>
      <a:tcStyle>
        <a:tcBdr/>
        <a:fill>
          <a:solidFill>
            <a:srgbClr val="F8F4E7"/>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Row>
  </a:tblStyle>
  <a:tblStyle styleId="{CF821DB8-F4EB-4A41-A1BA-3FCAFE7338EE}"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CDDE"/>
          </a:solidFill>
        </a:fill>
      </a:tcStyle>
    </a:wholeTbl>
    <a:band2H>
      <a:tcTxStyle/>
      <a:tcStyle>
        <a:tcBdr/>
        <a:fill>
          <a:solidFill>
            <a:srgbClr val="EBE8EF"/>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Row>
  </a:tblStyle>
  <a:tblStyle styleId="{33BA23B1-9221-436E-865A-0063620EA4FD}" styleName="">
    <a:tblBg/>
    <a:wholeTbl>
      <a:tcTxStyle b="on" i="on">
        <a:font>
          <a:latin typeface="Avenir Book"/>
          <a:ea typeface="Avenir Book"/>
          <a:cs typeface="Avenir Book"/>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Avenir Book"/>
          <a:ea typeface="Avenir Book"/>
          <a:cs typeface="Avenir Book"/>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Col>
    <a:lastRow>
      <a:tcTxStyle b="on" i="on">
        <a:font>
          <a:latin typeface="Avenir Book"/>
          <a:ea typeface="Avenir Book"/>
          <a:cs typeface="Avenir Book"/>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Avenir Book"/>
          <a:ea typeface="Avenir Book"/>
          <a:cs typeface="Avenir Book"/>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365C0"/>
          </a:solidFill>
        </a:fill>
      </a:tcStyle>
    </a:firstRow>
  </a:tblStyle>
  <a:tblStyle styleId="{2708684C-4D16-4618-839F-0558EEFCDFE6}"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100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4024603871"/>
      </p:ext>
    </p:extLst>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44"/>
          <p:cNvSpPr>
            <a:spLocks noGrp="1" noRot="1" noChangeAspect="1"/>
          </p:cNvSpPr>
          <p:nvPr>
            <p:ph type="sldImg"/>
          </p:nvPr>
        </p:nvSpPr>
        <p:spPr>
          <a:prstGeom prst="rect">
            <a:avLst/>
          </a:prstGeom>
        </p:spPr>
        <p:txBody>
          <a:bodyPr/>
          <a:lstStyle/>
          <a:p>
            <a:pPr lvl="0"/>
            <a:endParaRPr/>
          </a:p>
        </p:txBody>
      </p:sp>
      <p:sp>
        <p:nvSpPr>
          <p:cNvPr id="45" name="Shape 45"/>
          <p:cNvSpPr>
            <a:spLocks noGrp="1"/>
          </p:cNvSpPr>
          <p:nvPr>
            <p:ph type="body" sz="quarter" idx="1"/>
          </p:nvPr>
        </p:nvSpPr>
        <p:spPr>
          <a:prstGeom prst="rect">
            <a:avLst/>
          </a:prstGeom>
        </p:spPr>
        <p:txBody>
          <a:bodyPr/>
          <a:lstStyle/>
          <a:p>
            <a:pPr lvl="0">
              <a:defRPr sz="1800"/>
            </a:pPr>
            <a:r>
              <a:rPr sz="2400"/>
              <a:t>L’île de Mayotte est située dans l’Océan Indien,entre le continent africain et Madagascar. Elle comprend deux îles principales : Petite-terre et Grande-terre.</a:t>
            </a:r>
          </a:p>
          <a:p>
            <a:pPr lvl="0">
              <a:defRPr sz="1800"/>
            </a:pPr>
            <a:endParaRPr sz="2400"/>
          </a:p>
          <a:p>
            <a:pPr lvl="0">
              <a:defRPr sz="1800"/>
            </a:pPr>
            <a:r>
              <a:rPr sz="2400"/>
              <a:t>Mayotte fait géographiquement partie de l'archipel des Comores, qui comprend en outre les îles de la Grande-Comore, d'Anjouan et de Mohéli, regroupées depuis 1975 au sein de la République fédérale des Comores.</a:t>
            </a:r>
          </a:p>
          <a:p>
            <a:pPr lvl="0">
              <a:defRPr sz="1800"/>
            </a:pPr>
            <a:endParaRPr sz="2400"/>
          </a:p>
          <a:p>
            <a:pPr lvl="0">
              <a:defRPr sz="1800"/>
            </a:pPr>
            <a:r>
              <a:rPr sz="2400"/>
              <a:t>Mayotte se trouve à 8 000 km de la métropole, 1.700 km de La Réunion, à 300 km de Madagascar et à 70 km d'Anjouan</a:t>
            </a:r>
          </a:p>
        </p:txBody>
      </p:sp>
    </p:spTree>
    <p:extLst>
      <p:ext uri="{BB962C8B-B14F-4D97-AF65-F5344CB8AC3E}">
        <p14:creationId xmlns:p14="http://schemas.microsoft.com/office/powerpoint/2010/main" val="143076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a:spLocks noGrp="1" noRot="1" noChangeAspect="1"/>
          </p:cNvSpPr>
          <p:nvPr>
            <p:ph type="sldImg"/>
          </p:nvPr>
        </p:nvSpPr>
        <p:spPr>
          <a:prstGeom prst="rect">
            <a:avLst/>
          </a:prstGeom>
        </p:spPr>
        <p:txBody>
          <a:bodyPr/>
          <a:lstStyle/>
          <a:p>
            <a:pPr lvl="0"/>
            <a:endParaRPr/>
          </a:p>
        </p:txBody>
      </p:sp>
      <p:sp>
        <p:nvSpPr>
          <p:cNvPr id="54" name="Shape 54"/>
          <p:cNvSpPr>
            <a:spLocks noGrp="1"/>
          </p:cNvSpPr>
          <p:nvPr>
            <p:ph type="body" sz="quarter" idx="1"/>
          </p:nvPr>
        </p:nvSpPr>
        <p:spPr>
          <a:prstGeom prst="rect">
            <a:avLst/>
          </a:prstGeom>
        </p:spPr>
        <p:txBody>
          <a:bodyPr/>
          <a:lstStyle/>
          <a:p>
            <a:pPr lvl="0">
              <a:defRPr sz="1800"/>
            </a:pPr>
            <a:r>
              <a:rPr sz="2400"/>
              <a:t>En 1975, à l’indépendance des Comores, Mayotte choisissait à une écrasante majorité de demeurer française, alors que les trois autres îles optaient pour l'indépendance.</a:t>
            </a:r>
          </a:p>
          <a:p>
            <a:pPr lvl="0">
              <a:defRPr sz="1800"/>
            </a:pPr>
            <a:endParaRPr sz="2400"/>
          </a:p>
          <a:p>
            <a:pPr lvl="0">
              <a:defRPr sz="1800"/>
            </a:pPr>
            <a:r>
              <a:rPr sz="2400"/>
              <a:t>Depuis 2011, Mayotte est le 101ème département français et le 5ème département d’outre-mer.</a:t>
            </a:r>
          </a:p>
        </p:txBody>
      </p:sp>
    </p:spTree>
    <p:extLst>
      <p:ext uri="{BB962C8B-B14F-4D97-AF65-F5344CB8AC3E}">
        <p14:creationId xmlns:p14="http://schemas.microsoft.com/office/powerpoint/2010/main" val="3502028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62"/>
          <p:cNvSpPr>
            <a:spLocks noGrp="1" noRot="1" noChangeAspect="1"/>
          </p:cNvSpPr>
          <p:nvPr>
            <p:ph type="sldImg"/>
          </p:nvPr>
        </p:nvSpPr>
        <p:spPr>
          <a:prstGeom prst="rect">
            <a:avLst/>
          </a:prstGeom>
        </p:spPr>
        <p:txBody>
          <a:bodyPr/>
          <a:lstStyle/>
          <a:p>
            <a:pPr lvl="0"/>
            <a:endParaRPr/>
          </a:p>
        </p:txBody>
      </p:sp>
      <p:sp>
        <p:nvSpPr>
          <p:cNvPr id="63" name="Shape 63"/>
          <p:cNvSpPr>
            <a:spLocks noGrp="1"/>
          </p:cNvSpPr>
          <p:nvPr>
            <p:ph type="body" sz="quarter" idx="1"/>
          </p:nvPr>
        </p:nvSpPr>
        <p:spPr>
          <a:prstGeom prst="rect">
            <a:avLst/>
          </a:prstGeom>
        </p:spPr>
        <p:txBody>
          <a:bodyPr/>
          <a:lstStyle/>
          <a:p>
            <a:pPr lvl="0">
              <a:defRPr sz="1800"/>
            </a:pPr>
            <a:r>
              <a:rPr sz="2400"/>
              <a:t>Mayotte se trouve actuellement dans une situation socio-économique complexe. Elle doit gérer l’explosion de sa démographie avec un taux élevé de natalité de 41,2 % (contre 12,7 % en métropole) et une immigration clandestine massive, qui a conduit à une multiplication par huit de sa population en cinquante ans.</a:t>
            </a:r>
          </a:p>
          <a:p>
            <a:pPr lvl="0">
              <a:defRPr sz="1800"/>
            </a:pPr>
            <a:endParaRPr sz="2400"/>
          </a:p>
          <a:p>
            <a:pPr lvl="0">
              <a:defRPr sz="1800"/>
            </a:pPr>
            <a:r>
              <a:rPr sz="2400"/>
              <a:t>Sa population compte environ 450 000 habitants ( contre 230 000 en 2012). Elle est jeune (60% de la population a moins de 20 ans) et de religion musulmane (à 95%). Elle parle principalement le shimaoré et secondairement le français</a:t>
            </a:r>
          </a:p>
          <a:p>
            <a:pPr lvl="0">
              <a:defRPr sz="1800"/>
            </a:pPr>
            <a:endParaRPr sz="2400"/>
          </a:p>
          <a:p>
            <a:pPr lvl="0">
              <a:defRPr sz="1800"/>
            </a:pPr>
            <a:endParaRPr sz="2400"/>
          </a:p>
          <a:p>
            <a:pPr lvl="0">
              <a:defRPr sz="1800"/>
            </a:pPr>
            <a:r>
              <a:rPr sz="2400"/>
              <a:t> Elle doit gérer le choc de la rencontre entre ses traditions culturelles, l’augmentation du niveau de vie et la mise en place de la loi française</a:t>
            </a:r>
          </a:p>
        </p:txBody>
      </p:sp>
    </p:spTree>
    <p:extLst>
      <p:ext uri="{BB962C8B-B14F-4D97-AF65-F5344CB8AC3E}">
        <p14:creationId xmlns:p14="http://schemas.microsoft.com/office/powerpoint/2010/main" val="2829506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Shape 86"/>
          <p:cNvSpPr>
            <a:spLocks noGrp="1" noRot="1" noChangeAspect="1"/>
          </p:cNvSpPr>
          <p:nvPr>
            <p:ph type="sldImg"/>
          </p:nvPr>
        </p:nvSpPr>
        <p:spPr>
          <a:prstGeom prst="rect">
            <a:avLst/>
          </a:prstGeom>
        </p:spPr>
        <p:txBody>
          <a:bodyPr/>
          <a:lstStyle/>
          <a:p>
            <a:pPr lvl="0"/>
            <a:endParaRPr/>
          </a:p>
        </p:txBody>
      </p:sp>
      <p:sp>
        <p:nvSpPr>
          <p:cNvPr id="87" name="Shape 87"/>
          <p:cNvSpPr>
            <a:spLocks noGrp="1"/>
          </p:cNvSpPr>
          <p:nvPr>
            <p:ph type="body" sz="quarter" idx="1"/>
          </p:nvPr>
        </p:nvSpPr>
        <p:spPr>
          <a:prstGeom prst="rect">
            <a:avLst/>
          </a:prstGeom>
        </p:spPr>
        <p:txBody>
          <a:bodyPr/>
          <a:lstStyle/>
          <a:p>
            <a:pPr lvl="0">
              <a:defRPr sz="1800"/>
            </a:pPr>
            <a:r>
              <a:rPr sz="2400"/>
              <a:t>Age moyen file active: 38 ans, 60% de femmes ( 36 découvertes en 2014 et en 2015.</a:t>
            </a:r>
          </a:p>
          <a:p>
            <a:pPr lvl="0">
              <a:defRPr sz="1800"/>
            </a:pPr>
            <a:r>
              <a:rPr sz="2400"/>
              <a:t>Originaire Comores 43%, Mayotte 24%, 13% Madagascar.</a:t>
            </a:r>
          </a:p>
        </p:txBody>
      </p:sp>
    </p:spTree>
    <p:extLst>
      <p:ext uri="{BB962C8B-B14F-4D97-AF65-F5344CB8AC3E}">
        <p14:creationId xmlns:p14="http://schemas.microsoft.com/office/powerpoint/2010/main" val="3551864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prstGeom prst="rect">
            <a:avLst/>
          </a:prstGeom>
        </p:spPr>
        <p:txBody>
          <a:bodyPr/>
          <a:lstStyle/>
          <a:p>
            <a:pPr lvl="0"/>
            <a:endParaRPr/>
          </a:p>
        </p:txBody>
      </p:sp>
      <p:sp>
        <p:nvSpPr>
          <p:cNvPr id="117" name="Shape 117"/>
          <p:cNvSpPr>
            <a:spLocks noGrp="1"/>
          </p:cNvSpPr>
          <p:nvPr>
            <p:ph type="body" sz="quarter" idx="1"/>
          </p:nvPr>
        </p:nvSpPr>
        <p:spPr>
          <a:prstGeom prst="rect">
            <a:avLst/>
          </a:prstGeom>
        </p:spPr>
        <p:txBody>
          <a:bodyPr/>
          <a:lstStyle/>
          <a:p>
            <a:pPr lvl="0">
              <a:defRPr sz="1800"/>
            </a:pPr>
            <a:r>
              <a:rPr sz="2400"/>
              <a:t>Tous les patients déclarés en couple étaient en relation hétérosexuelle.</a:t>
            </a:r>
          </a:p>
          <a:p>
            <a:pPr lvl="0">
              <a:defRPr sz="1800"/>
            </a:pPr>
            <a:r>
              <a:rPr sz="2400"/>
              <a:t>Répartition équitable des données socio-épidémiologiques mais nombre important de données manquantes.</a:t>
            </a:r>
          </a:p>
        </p:txBody>
      </p:sp>
    </p:spTree>
    <p:extLst>
      <p:ext uri="{BB962C8B-B14F-4D97-AF65-F5344CB8AC3E}">
        <p14:creationId xmlns:p14="http://schemas.microsoft.com/office/powerpoint/2010/main" val="2801101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prstGeom prst="rect">
            <a:avLst/>
          </a:prstGeom>
        </p:spPr>
        <p:txBody>
          <a:bodyPr/>
          <a:lstStyle/>
          <a:p>
            <a:pPr lvl="0"/>
            <a:endParaRPr/>
          </a:p>
        </p:txBody>
      </p:sp>
      <p:sp>
        <p:nvSpPr>
          <p:cNvPr id="133" name="Shape 133"/>
          <p:cNvSpPr>
            <a:spLocks noGrp="1"/>
          </p:cNvSpPr>
          <p:nvPr>
            <p:ph type="body" sz="quarter" idx="1"/>
          </p:nvPr>
        </p:nvSpPr>
        <p:spPr>
          <a:prstGeom prst="rect">
            <a:avLst/>
          </a:prstGeom>
        </p:spPr>
        <p:txBody>
          <a:bodyPr/>
          <a:lstStyle/>
          <a:p>
            <a:pPr lvl="0">
              <a:defRPr sz="1800"/>
            </a:pPr>
            <a:r>
              <a:rPr sz="2400"/>
              <a:t>On ne trouve pas de différence entre primoarrivants et non primoarrivants ( 30% versus 27,4%) mais 15% de patients originaires de Madagascar chez les patients infectés par le VIH versus 2,1%. Il y a de nombreuses données manquantes, concernant les critères socio-épidémiologiques.</a:t>
            </a:r>
          </a:p>
        </p:txBody>
      </p:sp>
    </p:spTree>
    <p:extLst>
      <p:ext uri="{BB962C8B-B14F-4D97-AF65-F5344CB8AC3E}">
        <p14:creationId xmlns:p14="http://schemas.microsoft.com/office/powerpoint/2010/main" val="1533667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prstGeom prst="rect">
            <a:avLst/>
          </a:prstGeom>
        </p:spPr>
        <p:txBody>
          <a:bodyPr/>
          <a:lstStyle/>
          <a:p>
            <a:pPr lvl="0"/>
            <a:endParaRPr/>
          </a:p>
        </p:txBody>
      </p:sp>
      <p:sp>
        <p:nvSpPr>
          <p:cNvPr id="156" name="Shape 156"/>
          <p:cNvSpPr>
            <a:spLocks noGrp="1"/>
          </p:cNvSpPr>
          <p:nvPr>
            <p:ph type="body" sz="quarter" idx="1"/>
          </p:nvPr>
        </p:nvSpPr>
        <p:spPr>
          <a:prstGeom prst="rect">
            <a:avLst/>
          </a:prstGeom>
        </p:spPr>
        <p:txBody>
          <a:bodyPr/>
          <a:lstStyle/>
          <a:p>
            <a:pPr lvl="0">
              <a:defRPr sz="1800"/>
            </a:pPr>
            <a:r>
              <a:rPr sz="2400"/>
              <a:t>On diagnostique plus de 20% des patients avec une charge virale supérieure à 10 000 UI/mL et près d’un quart au stade de cirrhose( 7 patients). Le virus de l’hépatite D n’a jamais été retrouvé, bien que les nombreuses données manquantes rendent l’interprétation difficile. Tout comme l’interprétation du taux d’a-FP qui est positif chez 5 des 7 patients dosés.</a:t>
            </a:r>
          </a:p>
        </p:txBody>
      </p:sp>
    </p:spTree>
    <p:extLst>
      <p:ext uri="{BB962C8B-B14F-4D97-AF65-F5344CB8AC3E}">
        <p14:creationId xmlns:p14="http://schemas.microsoft.com/office/powerpoint/2010/main" val="4251952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noRot="1" noChangeAspect="1"/>
          </p:cNvSpPr>
          <p:nvPr>
            <p:ph type="sldImg"/>
          </p:nvPr>
        </p:nvSpPr>
        <p:spPr>
          <a:prstGeom prst="rect">
            <a:avLst/>
          </a:prstGeom>
        </p:spPr>
        <p:txBody>
          <a:bodyPr/>
          <a:lstStyle/>
          <a:p>
            <a:pPr lvl="0"/>
            <a:endParaRPr/>
          </a:p>
        </p:txBody>
      </p:sp>
      <p:sp>
        <p:nvSpPr>
          <p:cNvPr id="172" name="Shape 172"/>
          <p:cNvSpPr>
            <a:spLocks noGrp="1"/>
          </p:cNvSpPr>
          <p:nvPr>
            <p:ph type="body" sz="quarter" idx="1"/>
          </p:nvPr>
        </p:nvSpPr>
        <p:spPr>
          <a:prstGeom prst="rect">
            <a:avLst/>
          </a:prstGeom>
        </p:spPr>
        <p:txBody>
          <a:bodyPr/>
          <a:lstStyle/>
          <a:p>
            <a:pPr lvl="0">
              <a:defRPr sz="1800"/>
            </a:pPr>
            <a:r>
              <a:rPr sz="2400"/>
              <a:t>Pas de différence de taux de primoarrivants</a:t>
            </a:r>
          </a:p>
          <a:p>
            <a:pPr lvl="0">
              <a:defRPr sz="1800"/>
            </a:pPr>
            <a:r>
              <a:rPr sz="2400"/>
              <a:t>Prédominance de patients originaires de Madagascar (14%) et de nationalité française (57%).</a:t>
            </a:r>
          </a:p>
        </p:txBody>
      </p:sp>
    </p:spTree>
    <p:extLst>
      <p:ext uri="{BB962C8B-B14F-4D97-AF65-F5344CB8AC3E}">
        <p14:creationId xmlns:p14="http://schemas.microsoft.com/office/powerpoint/2010/main" val="3342296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prstGeom prst="rect">
            <a:avLst/>
          </a:prstGeom>
        </p:spPr>
        <p:txBody>
          <a:bodyPr/>
          <a:lstStyle/>
          <a:p>
            <a:pPr lvl="0"/>
            <a:endParaRPr/>
          </a:p>
        </p:txBody>
      </p:sp>
      <p:sp>
        <p:nvSpPr>
          <p:cNvPr id="188" name="Shape 188"/>
          <p:cNvSpPr>
            <a:spLocks noGrp="1"/>
          </p:cNvSpPr>
          <p:nvPr>
            <p:ph type="body" sz="quarter" idx="1"/>
          </p:nvPr>
        </p:nvSpPr>
        <p:spPr>
          <a:prstGeom prst="rect">
            <a:avLst/>
          </a:prstGeom>
        </p:spPr>
        <p:txBody>
          <a:bodyPr/>
          <a:lstStyle/>
          <a:p>
            <a:pPr lvl="0">
              <a:defRPr sz="1800"/>
            </a:pPr>
            <a:r>
              <a:rPr sz="2400"/>
              <a:t>Pas de différence de taux de primoarrivants, de provenance, ni de critères socio-épidémiologiques.</a:t>
            </a:r>
          </a:p>
        </p:txBody>
      </p:sp>
    </p:spTree>
    <p:extLst>
      <p:ext uri="{BB962C8B-B14F-4D97-AF65-F5344CB8AC3E}">
        <p14:creationId xmlns:p14="http://schemas.microsoft.com/office/powerpoint/2010/main" val="2842950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prstGeom prst="rect">
            <a:avLst/>
          </a:prstGeom>
        </p:spPr>
        <p:txBody>
          <a:bodyPr/>
          <a:lstStyle/>
          <a:p>
            <a:pPr lvl="0"/>
            <a:endParaRPr/>
          </a:p>
        </p:txBody>
      </p:sp>
      <p:sp>
        <p:nvSpPr>
          <p:cNvPr id="197" name="Shape 197"/>
          <p:cNvSpPr>
            <a:spLocks noGrp="1"/>
          </p:cNvSpPr>
          <p:nvPr>
            <p:ph type="body" sz="quarter" idx="1"/>
          </p:nvPr>
        </p:nvSpPr>
        <p:spPr>
          <a:prstGeom prst="rect">
            <a:avLst/>
          </a:prstGeom>
        </p:spPr>
        <p:txBody>
          <a:bodyPr/>
          <a:lstStyle/>
          <a:p>
            <a:pPr lvl="0">
              <a:defRPr sz="1800"/>
            </a:pPr>
            <a:r>
              <a:rPr sz="2400"/>
              <a:t>Forte prévalence du VIH dans la région, confirmée par nos chiffres.</a:t>
            </a:r>
          </a:p>
          <a:p>
            <a:pPr lvl="0">
              <a:defRPr sz="1800"/>
            </a:pPr>
            <a:r>
              <a:rPr sz="2400"/>
              <a:t>Nombre important de découvertes de VIH ( 6/20 patients) dont la quasi-totalité au stade SIDA ( 5/6  patients)</a:t>
            </a:r>
          </a:p>
          <a:p>
            <a:pPr lvl="0">
              <a:defRPr sz="1800"/>
            </a:pPr>
            <a:r>
              <a:rPr sz="2400"/>
              <a:t>Dans ses études, un taux important d’hommes ayant des relations sexuelles avec des hommes.</a:t>
            </a:r>
          </a:p>
        </p:txBody>
      </p:sp>
    </p:spTree>
    <p:extLst>
      <p:ext uri="{BB962C8B-B14F-4D97-AF65-F5344CB8AC3E}">
        <p14:creationId xmlns:p14="http://schemas.microsoft.com/office/powerpoint/2010/main" val="2070605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noRot="1" noChangeAspect="1"/>
          </p:cNvSpPr>
          <p:nvPr>
            <p:ph type="sldImg"/>
          </p:nvPr>
        </p:nvSpPr>
        <p:spPr>
          <a:prstGeom prst="rect">
            <a:avLst/>
          </a:prstGeom>
        </p:spPr>
        <p:txBody>
          <a:bodyPr/>
          <a:lstStyle/>
          <a:p>
            <a:pPr lvl="0"/>
            <a:endParaRPr/>
          </a:p>
        </p:txBody>
      </p:sp>
      <p:sp>
        <p:nvSpPr>
          <p:cNvPr id="206" name="Shape 206"/>
          <p:cNvSpPr>
            <a:spLocks noGrp="1"/>
          </p:cNvSpPr>
          <p:nvPr>
            <p:ph type="body" sz="quarter" idx="1"/>
          </p:nvPr>
        </p:nvSpPr>
        <p:spPr>
          <a:prstGeom prst="rect">
            <a:avLst/>
          </a:prstGeom>
        </p:spPr>
        <p:txBody>
          <a:bodyPr/>
          <a:lstStyle/>
          <a:p>
            <a:pPr lvl="0">
              <a:defRPr sz="1800"/>
            </a:pPr>
            <a:r>
              <a:rPr sz="2400"/>
              <a:t>Dans notre étude, confirmation de la forte prévalence 4,2%, touchant plus les hommes ( sex-ratio=2,8), taux de primo-arrivants plus important ( 37,9% versus 26,1%), en grande majorité d’origine comorienne.</a:t>
            </a:r>
          </a:p>
        </p:txBody>
      </p:sp>
    </p:spTree>
    <p:extLst>
      <p:ext uri="{BB962C8B-B14F-4D97-AF65-F5344CB8AC3E}">
        <p14:creationId xmlns:p14="http://schemas.microsoft.com/office/powerpoint/2010/main" val="4173807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noRot="1" noChangeAspect="1"/>
          </p:cNvSpPr>
          <p:nvPr>
            <p:ph type="sldImg"/>
          </p:nvPr>
        </p:nvSpPr>
        <p:spPr>
          <a:prstGeom prst="rect">
            <a:avLst/>
          </a:prstGeom>
        </p:spPr>
        <p:txBody>
          <a:bodyPr/>
          <a:lstStyle/>
          <a:p>
            <a:pPr lvl="0"/>
            <a:endParaRPr/>
          </a:p>
        </p:txBody>
      </p:sp>
      <p:sp>
        <p:nvSpPr>
          <p:cNvPr id="215" name="Shape 215"/>
          <p:cNvSpPr>
            <a:spLocks noGrp="1"/>
          </p:cNvSpPr>
          <p:nvPr>
            <p:ph type="body" sz="quarter" idx="1"/>
          </p:nvPr>
        </p:nvSpPr>
        <p:spPr>
          <a:prstGeom prst="rect">
            <a:avLst/>
          </a:prstGeom>
        </p:spPr>
        <p:txBody>
          <a:bodyPr/>
          <a:lstStyle/>
          <a:p>
            <a:pPr lvl="0">
              <a:defRPr sz="1800"/>
            </a:pPr>
            <a:r>
              <a:rPr sz="2400"/>
              <a:t>Dans notre étude 9/29 soit 31% des porteurs AgHBS + ont eu des complications ( 7 cirrhoses et 2 CHC dont 1 décès)</a:t>
            </a:r>
          </a:p>
        </p:txBody>
      </p:sp>
    </p:spTree>
    <p:extLst>
      <p:ext uri="{BB962C8B-B14F-4D97-AF65-F5344CB8AC3E}">
        <p14:creationId xmlns:p14="http://schemas.microsoft.com/office/powerpoint/2010/main" val="314719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noRot="1" noChangeAspect="1"/>
          </p:cNvSpPr>
          <p:nvPr>
            <p:ph type="sldImg"/>
          </p:nvPr>
        </p:nvSpPr>
        <p:spPr>
          <a:prstGeom prst="rect">
            <a:avLst/>
          </a:prstGeom>
        </p:spPr>
        <p:txBody>
          <a:bodyPr/>
          <a:lstStyle/>
          <a:p>
            <a:pPr lvl="0"/>
            <a:endParaRPr/>
          </a:p>
        </p:txBody>
      </p:sp>
      <p:sp>
        <p:nvSpPr>
          <p:cNvPr id="224" name="Shape 224"/>
          <p:cNvSpPr>
            <a:spLocks noGrp="1"/>
          </p:cNvSpPr>
          <p:nvPr>
            <p:ph type="body" sz="quarter" idx="1"/>
          </p:nvPr>
        </p:nvSpPr>
        <p:spPr>
          <a:prstGeom prst="rect">
            <a:avLst/>
          </a:prstGeom>
        </p:spPr>
        <p:txBody>
          <a:bodyPr/>
          <a:lstStyle/>
          <a:p>
            <a:pPr lvl="0">
              <a:defRPr sz="1800"/>
            </a:pPr>
            <a:r>
              <a:rPr sz="2400"/>
              <a:t>InVs 2004:</a:t>
            </a:r>
          </a:p>
          <a:p>
            <a:pPr lvl="0">
              <a:defRPr sz="1800"/>
            </a:pPr>
            <a:r>
              <a:rPr sz="2400"/>
              <a:t>Prévalence hospitalière de 0,27 métropole, 0,10 à La Réunion</a:t>
            </a:r>
          </a:p>
          <a:p>
            <a:pPr lvl="0">
              <a:defRPr sz="1800"/>
            </a:pPr>
            <a:r>
              <a:rPr sz="2400"/>
              <a:t>Sex ratio = 1</a:t>
            </a:r>
          </a:p>
        </p:txBody>
      </p:sp>
    </p:spTree>
    <p:extLst>
      <p:ext uri="{BB962C8B-B14F-4D97-AF65-F5344CB8AC3E}">
        <p14:creationId xmlns:p14="http://schemas.microsoft.com/office/powerpoint/2010/main" val="3354717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prstGeom prst="rect">
            <a:avLst/>
          </a:prstGeom>
        </p:spPr>
        <p:txBody>
          <a:bodyPr/>
          <a:lstStyle/>
          <a:p>
            <a:pPr lvl="0"/>
            <a:endParaRPr/>
          </a:p>
        </p:txBody>
      </p:sp>
      <p:sp>
        <p:nvSpPr>
          <p:cNvPr id="233" name="Shape 233"/>
          <p:cNvSpPr>
            <a:spLocks noGrp="1"/>
          </p:cNvSpPr>
          <p:nvPr>
            <p:ph type="body" sz="quarter" idx="1"/>
          </p:nvPr>
        </p:nvSpPr>
        <p:spPr>
          <a:prstGeom prst="rect">
            <a:avLst/>
          </a:prstGeom>
        </p:spPr>
        <p:txBody>
          <a:bodyPr/>
          <a:lstStyle/>
          <a:p>
            <a:pPr lvl="0">
              <a:defRPr sz="1800"/>
            </a:pPr>
            <a:r>
              <a:rPr sz="2400"/>
              <a:t>Pas de co-infection VIH dans notre étude, âge moyen plus élevé, sex-ratio 1,3 ( pas de prédominance des hommes).</a:t>
            </a:r>
          </a:p>
        </p:txBody>
      </p:sp>
    </p:spTree>
    <p:extLst>
      <p:ext uri="{BB962C8B-B14F-4D97-AF65-F5344CB8AC3E}">
        <p14:creationId xmlns:p14="http://schemas.microsoft.com/office/powerpoint/2010/main" val="3430979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a:spLocks noGrp="1" noRot="1" noChangeAspect="1"/>
          </p:cNvSpPr>
          <p:nvPr>
            <p:ph type="sldImg"/>
          </p:nvPr>
        </p:nvSpPr>
        <p:spPr>
          <a:prstGeom prst="rect">
            <a:avLst/>
          </a:prstGeom>
        </p:spPr>
        <p:txBody>
          <a:bodyPr/>
          <a:lstStyle/>
          <a:p>
            <a:pPr lvl="0"/>
            <a:endParaRPr/>
          </a:p>
        </p:txBody>
      </p:sp>
      <p:sp>
        <p:nvSpPr>
          <p:cNvPr id="249" name="Shape 249"/>
          <p:cNvSpPr>
            <a:spLocks noGrp="1"/>
          </p:cNvSpPr>
          <p:nvPr>
            <p:ph type="body" sz="quarter" idx="1"/>
          </p:nvPr>
        </p:nvSpPr>
        <p:spPr>
          <a:prstGeom prst="rect">
            <a:avLst/>
          </a:prstGeom>
        </p:spPr>
        <p:txBody>
          <a:bodyPr/>
          <a:lstStyle/>
          <a:p>
            <a:pPr lvl="0">
              <a:defRPr sz="1800"/>
            </a:pPr>
            <a:r>
              <a:rPr sz="2400"/>
              <a:t>Les taux de portage d’AgHBs et de VIH confirment la forte prévalence connue dans la région. L’importance du nombre de diagnostics tardifs avec complications de ces infections souligne le problème du dépistage de ces infections à Mayotte et des « occasions manquées » de diagnostic. </a:t>
            </a:r>
            <a:br>
              <a:rPr sz="2400"/>
            </a:br>
            <a:endParaRPr sz="2400"/>
          </a:p>
          <a:p>
            <a:pPr lvl="0">
              <a:defRPr sz="1800"/>
            </a:pPr>
            <a:r>
              <a:rPr sz="2400"/>
              <a:t>L’hépatite C reste pour le moment peu importante.</a:t>
            </a:r>
            <a:br>
              <a:rPr sz="2400"/>
            </a:br>
            <a:r>
              <a:rPr sz="2400"/>
              <a:t>Le VHB reste un problème de santé publique majeur, en particulier chez les primoarrivants, avec des diagnostics tardifs, au stade de cirrhose et de carcinome hépatocel- lulaire.</a:t>
            </a:r>
            <a:br>
              <a:rPr sz="2400"/>
            </a:br>
            <a:r>
              <a:rPr sz="2400"/>
              <a:t>Enfin, le taux de positivité pour le VIH ainsi que l’importance des sérologies syphilis positives confirme les prises de risques sexuels de la population.</a:t>
            </a:r>
            <a:br>
              <a:rPr sz="2400"/>
            </a:br>
            <a:endParaRPr sz="2400"/>
          </a:p>
        </p:txBody>
      </p:sp>
    </p:spTree>
    <p:extLst>
      <p:ext uri="{BB962C8B-B14F-4D97-AF65-F5344CB8AC3E}">
        <p14:creationId xmlns:p14="http://schemas.microsoft.com/office/powerpoint/2010/main" val="1263397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prstGeom prst="rect">
            <a:avLst/>
          </a:prstGeom>
        </p:spPr>
        <p:txBody>
          <a:bodyPr/>
          <a:lstStyle/>
          <a:p>
            <a:pPr lvl="0"/>
            <a:endParaRPr/>
          </a:p>
        </p:txBody>
      </p:sp>
      <p:sp>
        <p:nvSpPr>
          <p:cNvPr id="258" name="Shape 258"/>
          <p:cNvSpPr>
            <a:spLocks noGrp="1"/>
          </p:cNvSpPr>
          <p:nvPr>
            <p:ph type="body" sz="quarter" idx="1"/>
          </p:nvPr>
        </p:nvSpPr>
        <p:spPr>
          <a:prstGeom prst="rect">
            <a:avLst/>
          </a:prstGeom>
        </p:spPr>
        <p:txBody>
          <a:bodyPr/>
          <a:lstStyle/>
          <a:p>
            <a:pPr lvl="0">
              <a:defRPr sz="1800"/>
            </a:pPr>
            <a:r>
              <a:rPr sz="2400"/>
              <a:t>L’absence de différences des caractéristiques socio-épidémiologiques des populations infectées et non infectées démontre l’importance d’un dépistage généralisé à l’ensemble de la population mahoraise. </a:t>
            </a:r>
          </a:p>
          <a:p>
            <a:pPr lvl="0">
              <a:defRPr sz="1800"/>
            </a:pPr>
            <a:r>
              <a:rPr sz="2400"/>
              <a:t>L’introduction des TRODs permettrait de faciliter les diagnostics, par une augmentation de prescription et une rapidité de résultats. Les TRODs VIH sont déjà en circulation et le TRODs VHB sont en attente.</a:t>
            </a:r>
          </a:p>
          <a:p>
            <a:pPr lvl="0">
              <a:defRPr sz="1800"/>
            </a:pPr>
            <a:r>
              <a:rPr sz="2400"/>
              <a:t>Pour optimiser son impact, il serait nécessaire de l’élargir à l’ensemble des services hospitaliers, de le renforcer en médecine ambulatoire, afin de permettre un diagnostic précoce et de limiter les complications.</a:t>
            </a:r>
          </a:p>
        </p:txBody>
      </p:sp>
    </p:spTree>
    <p:extLst>
      <p:ext uri="{BB962C8B-B14F-4D97-AF65-F5344CB8AC3E}">
        <p14:creationId xmlns:p14="http://schemas.microsoft.com/office/powerpoint/2010/main" val="3202186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hape 269"/>
          <p:cNvSpPr>
            <a:spLocks noGrp="1" noRot="1" noChangeAspect="1"/>
          </p:cNvSpPr>
          <p:nvPr>
            <p:ph type="sldImg"/>
          </p:nvPr>
        </p:nvSpPr>
        <p:spPr>
          <a:prstGeom prst="rect">
            <a:avLst/>
          </a:prstGeom>
        </p:spPr>
        <p:txBody>
          <a:bodyPr/>
          <a:lstStyle/>
          <a:p>
            <a:pPr lvl="0"/>
            <a:endParaRPr/>
          </a:p>
        </p:txBody>
      </p:sp>
      <p:sp>
        <p:nvSpPr>
          <p:cNvPr id="270" name="Shape 270"/>
          <p:cNvSpPr>
            <a:spLocks noGrp="1"/>
          </p:cNvSpPr>
          <p:nvPr>
            <p:ph type="body" sz="quarter" idx="1"/>
          </p:nvPr>
        </p:nvSpPr>
        <p:spPr>
          <a:prstGeom prst="rect">
            <a:avLst/>
          </a:prstGeom>
        </p:spPr>
        <p:txBody>
          <a:bodyPr/>
          <a:lstStyle/>
          <a:p>
            <a:pPr marL="1229106" lvl="0" indent="-1229106">
              <a:buSzPct val="100000"/>
              <a:buChar char="•"/>
              <a:defRPr sz="1800"/>
            </a:pPr>
            <a:r>
              <a:rPr sz="2400"/>
              <a:t>L’Union des Comores associe faible revenu (d’après la banque mondiale pr comores vs INSEE pr la France), retard dans le développement humain (159ème pays en termes d’Indice de Développement Humain) et grande vulnérabilité économique.</a:t>
            </a:r>
          </a:p>
          <a:p>
            <a:pPr marL="1229106" lvl="0" indent="-1229106">
              <a:buSzPct val="100000"/>
              <a:buChar char="•"/>
              <a:defRPr sz="1800"/>
            </a:pPr>
            <a:r>
              <a:rPr sz="2400"/>
              <a:t>Le pays connait une croissance économique autour de 1% par an, inférieure au taux de croissance démographique (2,4%)</a:t>
            </a:r>
          </a:p>
          <a:p>
            <a:pPr marL="1229106" lvl="0" indent="-1229106">
              <a:buSzPct val="100000"/>
              <a:buChar char="•"/>
              <a:defRPr sz="1800"/>
            </a:pPr>
            <a:r>
              <a:rPr sz="2400"/>
              <a:t>Un financement public très insuffisant qui fait peser sur les ménages une partie importante des dépenses et renforce les obstacles à l’accès aux soins.</a:t>
            </a:r>
          </a:p>
          <a:p>
            <a:pPr lvl="0">
              <a:defRPr sz="1800"/>
            </a:pPr>
            <a:r>
              <a:rPr sz="2400"/>
              <a:t>Des pénuries de matériel dans les hôpitaux publiques et des grèves itératives.</a:t>
            </a:r>
            <a:br>
              <a:rPr sz="2400"/>
            </a:br>
            <a:r>
              <a:rPr sz="2400"/>
              <a:t>Un système privé plus efficace n’est accessible qu’à la part plus privilégiée de la population.</a:t>
            </a:r>
          </a:p>
          <a:p>
            <a:pPr marL="1229106" lvl="0" indent="-1229106">
              <a:buSzPct val="100000"/>
              <a:buChar char="•"/>
              <a:defRPr sz="1800"/>
            </a:pPr>
            <a:r>
              <a:rPr sz="2400"/>
              <a:t>D’après Médecins du Monde, présent à Mayotte depuis 2009, se dit "confronté à une crise sanitaire sans précédent", depuis que des collectifs villageois organisent depuis janvier "des expulsions visant les étrangers, quelle que soit leur situation administrative sans que les pouvoirs publics n'interviennent"."Ces chasses à l'homme se sont intensifiées ces dernières semaines", et de nombreuses habitations ont été détruites ou brûlées.</a:t>
            </a:r>
          </a:p>
          <a:p>
            <a:pPr marL="1229106" lvl="0" indent="-1229106">
              <a:buSzPct val="100000"/>
              <a:buChar char="•"/>
              <a:defRPr sz="1800"/>
            </a:pPr>
            <a:r>
              <a:rPr sz="2400"/>
              <a:t>Malgré cela, les arrivées de migrants ne diminuent pas.</a:t>
            </a:r>
          </a:p>
        </p:txBody>
      </p:sp>
    </p:spTree>
    <p:extLst>
      <p:ext uri="{BB962C8B-B14F-4D97-AF65-F5344CB8AC3E}">
        <p14:creationId xmlns:p14="http://schemas.microsoft.com/office/powerpoint/2010/main" val="1852863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re et sous-titre">
    <p:spTree>
      <p:nvGrpSpPr>
        <p:cNvPr id="1" name=""/>
        <p:cNvGrpSpPr/>
        <p:nvPr/>
      </p:nvGrpSpPr>
      <p:grpSpPr>
        <a:xfrm>
          <a:off x="0" y="0"/>
          <a:ext cx="0" cy="0"/>
          <a:chOff x="0" y="0"/>
          <a:chExt cx="0" cy="0"/>
        </a:xfrm>
      </p:grpSpPr>
      <p:sp>
        <p:nvSpPr>
          <p:cNvPr id="5" name="Shape 5"/>
          <p:cNvSpPr>
            <a:spLocks noGrp="1"/>
          </p:cNvSpPr>
          <p:nvPr>
            <p:ph type="title"/>
          </p:nvPr>
        </p:nvSpPr>
        <p:spPr>
          <a:xfrm>
            <a:off x="1270000" y="0"/>
            <a:ext cx="10464800" cy="4940300"/>
          </a:xfrm>
          <a:prstGeom prst="rect">
            <a:avLst/>
          </a:prstGeom>
        </p:spPr>
        <p:txBody>
          <a:bodyPr anchor="b"/>
          <a:lstStyle/>
          <a:p>
            <a:pPr lvl="0">
              <a:defRPr sz="1800"/>
            </a:pPr>
            <a:r>
              <a:rPr sz="8000"/>
              <a:t>Texte du titre</a:t>
            </a:r>
          </a:p>
        </p:txBody>
      </p:sp>
      <p:sp>
        <p:nvSpPr>
          <p:cNvPr id="6" name="Shape 6"/>
          <p:cNvSpPr>
            <a:spLocks noGrp="1"/>
          </p:cNvSpPr>
          <p:nvPr>
            <p:ph type="body" idx="1"/>
          </p:nvPr>
        </p:nvSpPr>
        <p:spPr>
          <a:xfrm>
            <a:off x="1270000" y="5029200"/>
            <a:ext cx="10464800" cy="47244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lvl="0">
              <a:defRPr sz="1800"/>
            </a:pPr>
            <a:r>
              <a:rPr sz="3200"/>
              <a:t>Texte niveau 1</a:t>
            </a:r>
          </a:p>
          <a:p>
            <a:pPr lvl="1">
              <a:defRPr sz="1800"/>
            </a:pPr>
            <a:r>
              <a:rPr sz="3200"/>
              <a:t>Texte niveau 2</a:t>
            </a:r>
          </a:p>
          <a:p>
            <a:pPr lvl="2">
              <a:defRPr sz="1800"/>
            </a:pPr>
            <a:r>
              <a:rPr sz="3200"/>
              <a:t>Texte niveau 3</a:t>
            </a:r>
          </a:p>
          <a:p>
            <a:pPr lvl="3">
              <a:defRPr sz="1800"/>
            </a:pPr>
            <a:r>
              <a:rPr sz="3200"/>
              <a:t>Texte niveau 4</a:t>
            </a:r>
          </a:p>
          <a:p>
            <a:pPr lvl="4">
              <a:defRPr sz="1800"/>
            </a:pPr>
            <a:r>
              <a:rPr sz="3200"/>
              <a:t>Texte niveau 5</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e">
    <p:spTree>
      <p:nvGrpSpPr>
        <p:cNvPr id="1" name=""/>
        <p:cNvGrpSpPr/>
        <p:nvPr/>
      </p:nvGrpSpPr>
      <p:grpSpPr>
        <a:xfrm>
          <a:off x="0" y="0"/>
          <a:ext cx="0" cy="0"/>
          <a:chOff x="0" y="0"/>
          <a:chExt cx="0" cy="0"/>
        </a:xfrm>
      </p:grpSpPr>
      <p:sp>
        <p:nvSpPr>
          <p:cNvPr id="8" name="Shape 8"/>
          <p:cNvSpPr>
            <a:spLocks noGrp="1"/>
          </p:cNvSpPr>
          <p:nvPr>
            <p:ph type="title"/>
          </p:nvPr>
        </p:nvSpPr>
        <p:spPr>
          <a:xfrm>
            <a:off x="1270000" y="0"/>
            <a:ext cx="10464800" cy="8140700"/>
          </a:xfrm>
          <a:prstGeom prst="rect">
            <a:avLst/>
          </a:prstGeom>
        </p:spPr>
        <p:txBody>
          <a:bodyPr anchor="b"/>
          <a:lstStyle/>
          <a:p>
            <a:pPr lvl="0">
              <a:defRPr sz="1800"/>
            </a:pPr>
            <a:r>
              <a:rPr sz="8000"/>
              <a:t>Texte du titre</a:t>
            </a:r>
          </a:p>
        </p:txBody>
      </p:sp>
      <p:sp>
        <p:nvSpPr>
          <p:cNvPr id="9" name="Shape 9"/>
          <p:cNvSpPr>
            <a:spLocks noGrp="1"/>
          </p:cNvSpPr>
          <p:nvPr>
            <p:ph type="body" idx="1"/>
          </p:nvPr>
        </p:nvSpPr>
        <p:spPr>
          <a:xfrm>
            <a:off x="1270000" y="8191500"/>
            <a:ext cx="10464800" cy="1562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lvl="0">
              <a:defRPr sz="1800"/>
            </a:pPr>
            <a:r>
              <a:rPr sz="3200"/>
              <a:t>Texte niveau 1</a:t>
            </a:r>
          </a:p>
          <a:p>
            <a:pPr lvl="1">
              <a:defRPr sz="1800"/>
            </a:pPr>
            <a:r>
              <a:rPr sz="3200"/>
              <a:t>Texte niveau 2</a:t>
            </a:r>
          </a:p>
          <a:p>
            <a:pPr lvl="2">
              <a:defRPr sz="1800"/>
            </a:pPr>
            <a:r>
              <a:rPr sz="3200"/>
              <a:t>Texte niveau 3</a:t>
            </a:r>
          </a:p>
          <a:p>
            <a:pPr lvl="3">
              <a:defRPr sz="1800"/>
            </a:pPr>
            <a:r>
              <a:rPr sz="3200"/>
              <a:t>Texte niveau 4</a:t>
            </a:r>
          </a:p>
          <a:p>
            <a:pPr lvl="4">
              <a:defRPr sz="1800"/>
            </a:pPr>
            <a:r>
              <a:rPr sz="3200"/>
              <a:t>Texte niveau 5</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re - Centré">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Texte du titre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e">
    <p:spTree>
      <p:nvGrpSpPr>
        <p:cNvPr id="1" name=""/>
        <p:cNvGrpSpPr/>
        <p:nvPr/>
      </p:nvGrpSpPr>
      <p:grpSpPr>
        <a:xfrm>
          <a:off x="0" y="0"/>
          <a:ext cx="0" cy="0"/>
          <a:chOff x="0" y="0"/>
          <a:chExt cx="0" cy="0"/>
        </a:xfrm>
      </p:grpSpPr>
      <p:sp>
        <p:nvSpPr>
          <p:cNvPr id="13" name="Shape 13"/>
          <p:cNvSpPr>
            <a:spLocks noGrp="1"/>
          </p:cNvSpPr>
          <p:nvPr>
            <p:ph type="title"/>
          </p:nvPr>
        </p:nvSpPr>
        <p:spPr>
          <a:xfrm>
            <a:off x="952500" y="0"/>
            <a:ext cx="5334000" cy="4622800"/>
          </a:xfrm>
          <a:prstGeom prst="rect">
            <a:avLst/>
          </a:prstGeom>
        </p:spPr>
        <p:txBody>
          <a:bodyPr anchor="b"/>
          <a:lstStyle>
            <a:lvl1pPr>
              <a:defRPr sz="6000"/>
            </a:lvl1pPr>
          </a:lstStyle>
          <a:p>
            <a:pPr lvl="0">
              <a:defRPr sz="1800"/>
            </a:pPr>
            <a:r>
              <a:rPr sz="6000"/>
              <a:t>Texte du titre</a:t>
            </a:r>
          </a:p>
        </p:txBody>
      </p:sp>
      <p:sp>
        <p:nvSpPr>
          <p:cNvPr id="14" name="Shape 14"/>
          <p:cNvSpPr>
            <a:spLocks noGrp="1"/>
          </p:cNvSpPr>
          <p:nvPr>
            <p:ph type="body" idx="1"/>
          </p:nvPr>
        </p:nvSpPr>
        <p:spPr>
          <a:xfrm>
            <a:off x="952500" y="4762500"/>
            <a:ext cx="5334000" cy="4991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lvl="0">
              <a:defRPr sz="1800"/>
            </a:pPr>
            <a:r>
              <a:rPr sz="3200"/>
              <a:t>Texte niveau 1</a:t>
            </a:r>
          </a:p>
          <a:p>
            <a:pPr lvl="1">
              <a:defRPr sz="1800"/>
            </a:pPr>
            <a:r>
              <a:rPr sz="3200"/>
              <a:t>Texte niveau 2</a:t>
            </a:r>
          </a:p>
          <a:p>
            <a:pPr lvl="2">
              <a:defRPr sz="1800"/>
            </a:pPr>
            <a:r>
              <a:rPr sz="3200"/>
              <a:t>Texte niveau 3</a:t>
            </a:r>
          </a:p>
          <a:p>
            <a:pPr lvl="3">
              <a:defRPr sz="1800"/>
            </a:pPr>
            <a:r>
              <a:rPr sz="3200"/>
              <a:t>Texte niveau 4</a:t>
            </a:r>
          </a:p>
          <a:p>
            <a:pPr lvl="4">
              <a:defRPr sz="1800"/>
            </a:pPr>
            <a:r>
              <a:rPr sz="3200"/>
              <a:t>Texte niveau 5</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16" name="Shape 16"/>
          <p:cNvSpPr>
            <a:spLocks noGrp="1"/>
          </p:cNvSpPr>
          <p:nvPr>
            <p:ph type="title"/>
          </p:nvPr>
        </p:nvSpPr>
        <p:spPr>
          <a:xfrm>
            <a:off x="952500" y="426"/>
            <a:ext cx="11099800" cy="3047148"/>
          </a:xfrm>
          <a:prstGeom prst="rect">
            <a:avLst/>
          </a:prstGeom>
        </p:spPr>
        <p:txBody>
          <a:bodyPr/>
          <a:lstStyle/>
          <a:p>
            <a:pPr lvl="0">
              <a:defRPr sz="1800"/>
            </a:pPr>
            <a:r>
              <a:rPr sz="8000"/>
              <a:t>Texte du titre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Texte du titre</a:t>
            </a:r>
          </a:p>
        </p:txBody>
      </p:sp>
      <p:sp>
        <p:nvSpPr>
          <p:cNvPr id="19" name="Shape 19"/>
          <p:cNvSpPr>
            <a:spLocks noGrp="1"/>
          </p:cNvSpPr>
          <p:nvPr>
            <p:ph type="body" idx="1"/>
          </p:nvPr>
        </p:nvSpPr>
        <p:spPr>
          <a:prstGeom prst="rect">
            <a:avLst/>
          </a:prstGeom>
        </p:spPr>
        <p:txBody>
          <a:bodyPr/>
          <a:lstStyle/>
          <a:p>
            <a:pPr lvl="0">
              <a:defRPr sz="1800"/>
            </a:pPr>
            <a:r>
              <a:rPr sz="3600"/>
              <a:t>Texte niveau 1</a:t>
            </a:r>
          </a:p>
          <a:p>
            <a:pPr lvl="1">
              <a:defRPr sz="1800"/>
            </a:pPr>
            <a:r>
              <a:rPr sz="3600"/>
              <a:t>Texte niveau 2</a:t>
            </a:r>
          </a:p>
          <a:p>
            <a:pPr lvl="2">
              <a:defRPr sz="1800"/>
            </a:pPr>
            <a:r>
              <a:rPr sz="3600"/>
              <a:t>Texte niveau 3</a:t>
            </a:r>
          </a:p>
          <a:p>
            <a:pPr lvl="3">
              <a:defRPr sz="1800"/>
            </a:pPr>
            <a:r>
              <a:rPr sz="3600"/>
              <a:t>Texte niveau 4</a:t>
            </a:r>
          </a:p>
          <a:p>
            <a:pPr lvl="4">
              <a:defRPr sz="1800"/>
            </a:pPr>
            <a:r>
              <a:rPr sz="3600"/>
              <a:t>Texte niveau 5</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re, puces et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Texte du titre</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Texte niveau 1</a:t>
            </a:r>
          </a:p>
          <a:p>
            <a:pPr lvl="1">
              <a:defRPr sz="1800"/>
            </a:pPr>
            <a:r>
              <a:rPr sz="2800"/>
              <a:t>Texte niveau 2</a:t>
            </a:r>
          </a:p>
          <a:p>
            <a:pPr lvl="2">
              <a:defRPr sz="1800"/>
            </a:pPr>
            <a:r>
              <a:rPr sz="2800"/>
              <a:t>Texte niveau 3</a:t>
            </a:r>
          </a:p>
          <a:p>
            <a:pPr lvl="3">
              <a:defRPr sz="1800"/>
            </a:pPr>
            <a:r>
              <a:rPr sz="2800"/>
              <a:t>Texte niveau 4</a:t>
            </a:r>
          </a:p>
          <a:p>
            <a:pPr lvl="4">
              <a:defRPr sz="1800"/>
            </a:pPr>
            <a:r>
              <a:rPr sz="2800"/>
              <a:t>Texte niveau 5</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uce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Texte niveau 1</a:t>
            </a:r>
          </a:p>
          <a:p>
            <a:pPr lvl="1">
              <a:defRPr sz="1800"/>
            </a:pPr>
            <a:r>
              <a:rPr sz="3600"/>
              <a:t>Texte niveau 2</a:t>
            </a:r>
          </a:p>
          <a:p>
            <a:pPr lvl="2">
              <a:defRPr sz="1800"/>
            </a:pPr>
            <a:r>
              <a:rPr sz="3600"/>
              <a:t>Texte niveau 3</a:t>
            </a:r>
          </a:p>
          <a:p>
            <a:pPr lvl="3">
              <a:defRPr sz="1800"/>
            </a:pPr>
            <a:r>
              <a:rPr sz="3600"/>
              <a:t>Texte niveau 4</a:t>
            </a:r>
          </a:p>
          <a:p>
            <a:pPr lvl="4">
              <a:defRPr sz="1800"/>
            </a:pPr>
            <a:r>
              <a:rPr sz="3600"/>
              <a:t>Texte niveau 5</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itation">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8000"/>
              <a:t>Texte du titre</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3600"/>
              <a:t>Texte niveau 1</a:t>
            </a:r>
          </a:p>
          <a:p>
            <a:pPr lvl="1">
              <a:defRPr sz="1800"/>
            </a:pPr>
            <a:r>
              <a:rPr sz="3600"/>
              <a:t>Texte niveau 2</a:t>
            </a:r>
          </a:p>
          <a:p>
            <a:pPr lvl="2">
              <a:defRPr sz="1800"/>
            </a:pPr>
            <a:r>
              <a:rPr sz="3600"/>
              <a:t>Texte niveau 3</a:t>
            </a:r>
          </a:p>
          <a:p>
            <a:pPr lvl="3">
              <a:defRPr sz="1800"/>
            </a:pPr>
            <a:r>
              <a:rPr sz="3600"/>
              <a:t>Texte niveau 4</a:t>
            </a:r>
          </a:p>
          <a:p>
            <a:pPr lvl="4">
              <a:defRPr sz="1800"/>
            </a:pPr>
            <a:r>
              <a:rPr sz="3600"/>
              <a:t>Texte niveau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algn="ctr" defTabSz="584200">
        <a:defRPr sz="8000">
          <a:latin typeface="Helvetica Light"/>
          <a:ea typeface="Helvetica Light"/>
          <a:cs typeface="Helvetica Light"/>
          <a:sym typeface="Helvetica Light"/>
        </a:defRPr>
      </a:lvl1pPr>
      <a:lvl2pPr algn="ctr" defTabSz="584200">
        <a:defRPr sz="8000">
          <a:latin typeface="Helvetica Light"/>
          <a:ea typeface="Helvetica Light"/>
          <a:cs typeface="Helvetica Light"/>
          <a:sym typeface="Helvetica Light"/>
        </a:defRPr>
      </a:lvl2pPr>
      <a:lvl3pPr algn="ctr" defTabSz="584200">
        <a:defRPr sz="8000">
          <a:latin typeface="Helvetica Light"/>
          <a:ea typeface="Helvetica Light"/>
          <a:cs typeface="Helvetica Light"/>
          <a:sym typeface="Helvetica Light"/>
        </a:defRPr>
      </a:lvl3pPr>
      <a:lvl4pPr algn="ctr" defTabSz="584200">
        <a:defRPr sz="8000">
          <a:latin typeface="Helvetica Light"/>
          <a:ea typeface="Helvetica Light"/>
          <a:cs typeface="Helvetica Light"/>
          <a:sym typeface="Helvetica Light"/>
        </a:defRPr>
      </a:lvl4pPr>
      <a:lvl5pPr algn="ctr" defTabSz="584200">
        <a:defRPr sz="8000">
          <a:latin typeface="Helvetica Light"/>
          <a:ea typeface="Helvetica Light"/>
          <a:cs typeface="Helvetica Light"/>
          <a:sym typeface="Helvetica Light"/>
        </a:defRPr>
      </a:lvl5pPr>
      <a:lvl6pPr algn="ctr" defTabSz="584200">
        <a:defRPr sz="8000">
          <a:latin typeface="Helvetica Light"/>
          <a:ea typeface="Helvetica Light"/>
          <a:cs typeface="Helvetica Light"/>
          <a:sym typeface="Helvetica Light"/>
        </a:defRPr>
      </a:lvl6pPr>
      <a:lvl7pPr algn="ctr" defTabSz="584200">
        <a:defRPr sz="8000">
          <a:latin typeface="Helvetica Light"/>
          <a:ea typeface="Helvetica Light"/>
          <a:cs typeface="Helvetica Light"/>
          <a:sym typeface="Helvetica Light"/>
        </a:defRPr>
      </a:lvl7pPr>
      <a:lvl8pPr algn="ctr" defTabSz="584200">
        <a:defRPr sz="8000">
          <a:latin typeface="Helvetica Light"/>
          <a:ea typeface="Helvetica Light"/>
          <a:cs typeface="Helvetica Light"/>
          <a:sym typeface="Helvetica Light"/>
        </a:defRPr>
      </a:lvl8pPr>
      <a:lvl9pPr algn="ctr" defTabSz="584200">
        <a:defRPr sz="8000">
          <a:latin typeface="Helvetica Light"/>
          <a:ea typeface="Helvetica Light"/>
          <a:cs typeface="Helvetica Light"/>
          <a:sym typeface="Helvetica Light"/>
        </a:defRPr>
      </a:lvl9pPr>
    </p:titleStyle>
    <p:bodyStyle>
      <a:lvl1pPr marL="444500" indent="-444500" defTabSz="584200">
        <a:spcBef>
          <a:spcPts val="4200"/>
        </a:spcBef>
        <a:buSzPct val="75000"/>
        <a:buChar char="•"/>
        <a:defRPr sz="3600">
          <a:latin typeface="Helvetica Light"/>
          <a:ea typeface="Helvetica Light"/>
          <a:cs typeface="Helvetica Light"/>
          <a:sym typeface="Helvetica Light"/>
        </a:defRPr>
      </a:lvl1pPr>
      <a:lvl2pPr marL="889000" indent="-444500" defTabSz="584200">
        <a:spcBef>
          <a:spcPts val="4200"/>
        </a:spcBef>
        <a:buSzPct val="75000"/>
        <a:buChar char="•"/>
        <a:defRPr sz="3600">
          <a:latin typeface="Helvetica Light"/>
          <a:ea typeface="Helvetica Light"/>
          <a:cs typeface="Helvetica Light"/>
          <a:sym typeface="Helvetica Light"/>
        </a:defRPr>
      </a:lvl2pPr>
      <a:lvl3pPr marL="1333500" indent="-444500" defTabSz="584200">
        <a:spcBef>
          <a:spcPts val="4200"/>
        </a:spcBef>
        <a:buSzPct val="75000"/>
        <a:buChar char="•"/>
        <a:defRPr sz="3600">
          <a:latin typeface="Helvetica Light"/>
          <a:ea typeface="Helvetica Light"/>
          <a:cs typeface="Helvetica Light"/>
          <a:sym typeface="Helvetica Light"/>
        </a:defRPr>
      </a:lvl3pPr>
      <a:lvl4pPr marL="1778000" indent="-444500" defTabSz="584200">
        <a:spcBef>
          <a:spcPts val="4200"/>
        </a:spcBef>
        <a:buSzPct val="75000"/>
        <a:buChar char="•"/>
        <a:defRPr sz="3600">
          <a:latin typeface="Helvetica Light"/>
          <a:ea typeface="Helvetica Light"/>
          <a:cs typeface="Helvetica Light"/>
          <a:sym typeface="Helvetica Light"/>
        </a:defRPr>
      </a:lvl4pPr>
      <a:lvl5pPr marL="2222500" indent="-444500" defTabSz="584200">
        <a:spcBef>
          <a:spcPts val="4200"/>
        </a:spcBef>
        <a:buSzPct val="75000"/>
        <a:buChar char="•"/>
        <a:defRPr sz="3600">
          <a:latin typeface="Helvetica Light"/>
          <a:ea typeface="Helvetica Light"/>
          <a:cs typeface="Helvetica Light"/>
          <a:sym typeface="Helvetica Light"/>
        </a:defRPr>
      </a:lvl5pPr>
      <a:lvl6pPr marL="2667000" indent="-444500" defTabSz="584200">
        <a:spcBef>
          <a:spcPts val="4200"/>
        </a:spcBef>
        <a:buSzPct val="75000"/>
        <a:buChar char="•"/>
        <a:defRPr sz="3600">
          <a:latin typeface="Helvetica Light"/>
          <a:ea typeface="Helvetica Light"/>
          <a:cs typeface="Helvetica Light"/>
          <a:sym typeface="Helvetica Light"/>
        </a:defRPr>
      </a:lvl6pPr>
      <a:lvl7pPr marL="3111500" indent="-444500" defTabSz="584200">
        <a:spcBef>
          <a:spcPts val="4200"/>
        </a:spcBef>
        <a:buSzPct val="75000"/>
        <a:buChar char="•"/>
        <a:defRPr sz="3600">
          <a:latin typeface="Helvetica Light"/>
          <a:ea typeface="Helvetica Light"/>
          <a:cs typeface="Helvetica Light"/>
          <a:sym typeface="Helvetica Light"/>
        </a:defRPr>
      </a:lvl7pPr>
      <a:lvl8pPr marL="3556000" indent="-444500" defTabSz="584200">
        <a:spcBef>
          <a:spcPts val="4200"/>
        </a:spcBef>
        <a:buSzPct val="75000"/>
        <a:buChar char="•"/>
        <a:defRPr sz="3600">
          <a:latin typeface="Helvetica Light"/>
          <a:ea typeface="Helvetica Light"/>
          <a:cs typeface="Helvetica Light"/>
          <a:sym typeface="Helvetica Light"/>
        </a:defRPr>
      </a:lvl8pPr>
      <a:lvl9pPr marL="4000500" indent="-444500" defTabSz="584200">
        <a:spcBef>
          <a:spcPts val="4200"/>
        </a:spcBef>
        <a:buSzPct val="75000"/>
        <a:buChar char="•"/>
        <a:defRPr sz="3600">
          <a:latin typeface="Helvetica Light"/>
          <a:ea typeface="Helvetica Light"/>
          <a:cs typeface="Helvetica Light"/>
          <a:sym typeface="Helvetica Light"/>
        </a:defRPr>
      </a:lvl9pPr>
    </p:bodyStyle>
    <p:otherStyle>
      <a:lvl1pPr algn="r" defTabSz="584200">
        <a:defRPr sz="1200">
          <a:solidFill>
            <a:schemeClr val="tx1"/>
          </a:solidFill>
          <a:latin typeface="+mn-lt"/>
          <a:ea typeface="+mn-ea"/>
          <a:cs typeface="+mn-cs"/>
          <a:sym typeface="Avenir Roman"/>
        </a:defRPr>
      </a:lvl1pPr>
      <a:lvl2pPr algn="r" defTabSz="584200">
        <a:defRPr sz="1200">
          <a:solidFill>
            <a:schemeClr val="tx1"/>
          </a:solidFill>
          <a:latin typeface="+mn-lt"/>
          <a:ea typeface="+mn-ea"/>
          <a:cs typeface="+mn-cs"/>
          <a:sym typeface="Avenir Roman"/>
        </a:defRPr>
      </a:lvl2pPr>
      <a:lvl3pPr algn="r" defTabSz="584200">
        <a:defRPr sz="1200">
          <a:solidFill>
            <a:schemeClr val="tx1"/>
          </a:solidFill>
          <a:latin typeface="+mn-lt"/>
          <a:ea typeface="+mn-ea"/>
          <a:cs typeface="+mn-cs"/>
          <a:sym typeface="Avenir Roman"/>
        </a:defRPr>
      </a:lvl3pPr>
      <a:lvl4pPr algn="r" defTabSz="584200">
        <a:defRPr sz="1200">
          <a:solidFill>
            <a:schemeClr val="tx1"/>
          </a:solidFill>
          <a:latin typeface="+mn-lt"/>
          <a:ea typeface="+mn-ea"/>
          <a:cs typeface="+mn-cs"/>
          <a:sym typeface="Avenir Roman"/>
        </a:defRPr>
      </a:lvl4pPr>
      <a:lvl5pPr algn="r" defTabSz="584200">
        <a:defRPr sz="1200">
          <a:solidFill>
            <a:schemeClr val="tx1"/>
          </a:solidFill>
          <a:latin typeface="+mn-lt"/>
          <a:ea typeface="+mn-ea"/>
          <a:cs typeface="+mn-cs"/>
          <a:sym typeface="Avenir Roman"/>
        </a:defRPr>
      </a:lvl5pPr>
      <a:lvl6pPr algn="r" defTabSz="584200">
        <a:defRPr sz="1200">
          <a:solidFill>
            <a:schemeClr val="tx1"/>
          </a:solidFill>
          <a:latin typeface="+mn-lt"/>
          <a:ea typeface="+mn-ea"/>
          <a:cs typeface="+mn-cs"/>
          <a:sym typeface="Avenir Roman"/>
        </a:defRPr>
      </a:lvl6pPr>
      <a:lvl7pPr algn="r" defTabSz="584200">
        <a:defRPr sz="1200">
          <a:solidFill>
            <a:schemeClr val="tx1"/>
          </a:solidFill>
          <a:latin typeface="+mn-lt"/>
          <a:ea typeface="+mn-ea"/>
          <a:cs typeface="+mn-cs"/>
          <a:sym typeface="Avenir Roman"/>
        </a:defRPr>
      </a:lvl7pPr>
      <a:lvl8pPr algn="r" defTabSz="584200">
        <a:defRPr sz="1200">
          <a:solidFill>
            <a:schemeClr val="tx1"/>
          </a:solidFill>
          <a:latin typeface="+mn-lt"/>
          <a:ea typeface="+mn-ea"/>
          <a:cs typeface="+mn-cs"/>
          <a:sym typeface="Avenir Roman"/>
        </a:defRPr>
      </a:lvl8pPr>
      <a:lvl9pPr algn="r" defTabSz="584200">
        <a:defRPr sz="1200">
          <a:solidFill>
            <a:schemeClr val="tx1"/>
          </a:solidFill>
          <a:latin typeface="+mn-lt"/>
          <a:ea typeface="+mn-ea"/>
          <a:cs typeface="+mn-cs"/>
          <a:sym typeface="Avenir Roman"/>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tif"/></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hape 32"/>
          <p:cNvSpPr>
            <a:spLocks noGrp="1"/>
          </p:cNvSpPr>
          <p:nvPr>
            <p:ph type="title"/>
          </p:nvPr>
        </p:nvSpPr>
        <p:spPr>
          <a:xfrm>
            <a:off x="1040689" y="1398625"/>
            <a:ext cx="10893457" cy="6070763"/>
          </a:xfrm>
          <a:prstGeom prst="rect">
            <a:avLst/>
          </a:prstGeom>
        </p:spPr>
        <p:txBody>
          <a:bodyPr anchor="ctr"/>
          <a:lstStyle>
            <a:lvl1pPr>
              <a:lnSpc>
                <a:spcPct val="150000"/>
              </a:lnSpc>
              <a:defRPr sz="3000"/>
            </a:lvl1pPr>
          </a:lstStyle>
          <a:p>
            <a:pPr lvl="0">
              <a:defRPr sz="1800"/>
            </a:pPr>
            <a:r>
              <a:rPr sz="3000" dirty="0"/>
              <a:t>Evaluation du </a:t>
            </a:r>
            <a:r>
              <a:rPr sz="3000" dirty="0" err="1"/>
              <a:t>dépistage</a:t>
            </a:r>
            <a:r>
              <a:rPr sz="3000" dirty="0"/>
              <a:t> </a:t>
            </a:r>
            <a:r>
              <a:rPr sz="3000" dirty="0" err="1"/>
              <a:t>systématique</a:t>
            </a:r>
            <a:r>
              <a:rPr sz="3000" dirty="0"/>
              <a:t> du VIH, des </a:t>
            </a:r>
            <a:r>
              <a:rPr sz="3000" dirty="0" err="1"/>
              <a:t>hépatites</a:t>
            </a:r>
            <a:r>
              <a:rPr sz="3000" dirty="0"/>
              <a:t> B, C et de la syphilis </a:t>
            </a:r>
            <a:r>
              <a:rPr sz="3000" dirty="0" err="1"/>
              <a:t>dans</a:t>
            </a:r>
            <a:r>
              <a:rPr sz="3000" dirty="0"/>
              <a:t> un service de </a:t>
            </a:r>
            <a:r>
              <a:rPr sz="3000" dirty="0" err="1"/>
              <a:t>Médecine</a:t>
            </a:r>
            <a:r>
              <a:rPr sz="3000" dirty="0"/>
              <a:t> </a:t>
            </a:r>
            <a:r>
              <a:rPr sz="3000" dirty="0" err="1"/>
              <a:t>polyvalente</a:t>
            </a:r>
            <a:r>
              <a:rPr sz="3000" dirty="0"/>
              <a:t>, à Mayotte, de </a:t>
            </a:r>
            <a:r>
              <a:rPr sz="3000" dirty="0" err="1"/>
              <a:t>Juillet</a:t>
            </a:r>
            <a:r>
              <a:rPr sz="3000" dirty="0"/>
              <a:t> 2014 à </a:t>
            </a:r>
            <a:r>
              <a:rPr sz="3000" dirty="0" err="1"/>
              <a:t>Juin</a:t>
            </a:r>
            <a:r>
              <a:rPr sz="3000" dirty="0"/>
              <a:t> 2015</a:t>
            </a:r>
          </a:p>
        </p:txBody>
      </p:sp>
      <p:sp>
        <p:nvSpPr>
          <p:cNvPr id="33" name="Shape 33"/>
          <p:cNvSpPr/>
          <p:nvPr/>
        </p:nvSpPr>
        <p:spPr>
          <a:xfrm>
            <a:off x="55224" y="38895"/>
            <a:ext cx="7661196"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34" name="Shape 34"/>
          <p:cNvSpPr/>
          <p:nvPr/>
        </p:nvSpPr>
        <p:spPr>
          <a:xfrm>
            <a:off x="58029" y="316299"/>
            <a:ext cx="9049764"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35" name="image1.png"/>
          <p:cNvPicPr/>
          <p:nvPr/>
        </p:nvPicPr>
        <p:blipFill>
          <a:blip r:embed="rId2">
            <a:extLst/>
          </a:blip>
          <a:stretch>
            <a:fillRect/>
          </a:stretch>
        </p:blipFill>
        <p:spPr>
          <a:xfrm>
            <a:off x="29911" y="498300"/>
            <a:ext cx="2108957" cy="842467"/>
          </a:xfrm>
          <a:prstGeom prst="rect">
            <a:avLst/>
          </a:prstGeom>
          <a:ln w="12700">
            <a:miter lim="400000"/>
          </a:ln>
        </p:spPr>
      </p:pic>
      <p:sp>
        <p:nvSpPr>
          <p:cNvPr id="36" name="Shape 36"/>
          <p:cNvSpPr/>
          <p:nvPr/>
        </p:nvSpPr>
        <p:spPr>
          <a:xfrm>
            <a:off x="58147" y="177780"/>
            <a:ext cx="9050402"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37" name="Shape 37"/>
          <p:cNvSpPr>
            <a:spLocks noGrp="1"/>
          </p:cNvSpPr>
          <p:nvPr>
            <p:ph type="body" idx="1"/>
          </p:nvPr>
        </p:nvSpPr>
        <p:spPr>
          <a:xfrm>
            <a:off x="1055670" y="7441817"/>
            <a:ext cx="10893460" cy="1790372"/>
          </a:xfrm>
          <a:prstGeom prst="rect">
            <a:avLst/>
          </a:prstGeom>
          <a:solidFill>
            <a:srgbClr val="FFFFFF"/>
          </a:solidFill>
          <a:ln w="38100">
            <a:solidFill>
              <a:srgbClr val="FF2600"/>
            </a:solidFill>
          </a:ln>
          <a:effectLst>
            <a:outerShdw blurRad="317500" dir="2700000" rotWithShape="0">
              <a:srgbClr val="000000">
                <a:alpha val="92373"/>
              </a:srgbClr>
            </a:outerShdw>
          </a:effectLst>
        </p:spPr>
        <p:txBody>
          <a:bodyPr lIns="45718" tIns="45718" rIns="45718" bIns="45718" anchor="b"/>
          <a:lstStyle/>
          <a:p>
            <a:pPr marL="0" lvl="8" indent="0" algn="ctr" defTabSz="508254">
              <a:spcBef>
                <a:spcPts val="0"/>
              </a:spcBef>
              <a:buSzTx/>
              <a:buNone/>
              <a:defRPr sz="1800"/>
            </a:pPr>
            <a:r>
              <a:rPr sz="1700"/>
              <a:t>Soutenance du 31 mai 2016</a:t>
            </a:r>
          </a:p>
          <a:p>
            <a:pPr marL="0" lvl="8" indent="0" algn="ctr" defTabSz="508254">
              <a:spcBef>
                <a:spcPts val="0"/>
              </a:spcBef>
              <a:buSzTx/>
              <a:buNone/>
              <a:defRPr sz="1800"/>
            </a:pPr>
            <a:r>
              <a:rPr sz="1700"/>
              <a:t>Thèse de médecine générale</a:t>
            </a:r>
          </a:p>
          <a:p>
            <a:pPr marL="0" lvl="8" indent="0" algn="ctr" defTabSz="508254">
              <a:spcBef>
                <a:spcPts val="0"/>
              </a:spcBef>
              <a:buSzTx/>
              <a:buNone/>
              <a:defRPr sz="1800"/>
            </a:pPr>
            <a:r>
              <a:rPr sz="1700"/>
              <a:t>Dalia AHMAD</a:t>
            </a:r>
          </a:p>
          <a:p>
            <a:pPr marL="0" lvl="8" indent="0" algn="ctr" defTabSz="508254">
              <a:spcBef>
                <a:spcPts val="0"/>
              </a:spcBef>
              <a:buSzTx/>
              <a:buNone/>
              <a:defRPr sz="1800"/>
            </a:pPr>
            <a:r>
              <a:rPr sz="1700" u="sng"/>
              <a:t>Président:</a:t>
            </a:r>
            <a:r>
              <a:rPr sz="1700"/>
              <a:t> Pr Yazdan YAZDANPANAH</a:t>
            </a:r>
          </a:p>
          <a:p>
            <a:pPr marL="0" lvl="8" indent="0" algn="ctr" defTabSz="508254">
              <a:spcBef>
                <a:spcPts val="0"/>
              </a:spcBef>
              <a:buSzTx/>
              <a:buNone/>
              <a:defRPr sz="1800"/>
            </a:pPr>
            <a:r>
              <a:rPr sz="1700" u="sng"/>
              <a:t>Directeurs</a:t>
            </a:r>
            <a:r>
              <a:rPr sz="1700"/>
              <a:t>: Dr Céline MICHAUD   </a:t>
            </a:r>
          </a:p>
          <a:p>
            <a:pPr marL="0" lvl="8" indent="0" algn="ctr" defTabSz="508254">
              <a:spcBef>
                <a:spcPts val="0"/>
              </a:spcBef>
              <a:buSzTx/>
              <a:buNone/>
              <a:defRPr sz="1800"/>
            </a:pPr>
            <a:r>
              <a:rPr sz="1700"/>
              <a:t>	          Dr Pierre CHARLES</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image2.png"/>
          <p:cNvPicPr/>
          <p:nvPr/>
        </p:nvPicPr>
        <p:blipFill>
          <a:blip r:embed="rId3">
            <a:extLst/>
          </a:blip>
          <a:srcRect t="12456" b="12457"/>
          <a:stretch>
            <a:fillRect/>
          </a:stretch>
        </p:blipFill>
        <p:spPr>
          <a:xfrm>
            <a:off x="639622" y="1328731"/>
            <a:ext cx="11725472" cy="7096202"/>
          </a:xfrm>
          <a:prstGeom prst="rect">
            <a:avLst/>
          </a:prstGeom>
          <a:ln w="12700">
            <a:miter lim="400000"/>
          </a:ln>
        </p:spPr>
      </p:pic>
      <p:sp>
        <p:nvSpPr>
          <p:cNvPr id="40" name="Shape 40"/>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41" name="image3.png"/>
          <p:cNvPicPr/>
          <p:nvPr/>
        </p:nvPicPr>
        <p:blipFill>
          <a:blip r:embed="rId4">
            <a:extLst/>
          </a:blip>
          <a:stretch>
            <a:fillRect/>
          </a:stretch>
        </p:blipFill>
        <p:spPr>
          <a:xfrm>
            <a:off x="7668344" y="-65702"/>
            <a:ext cx="1440166" cy="575302"/>
          </a:xfrm>
          <a:prstGeom prst="rect">
            <a:avLst/>
          </a:prstGeom>
          <a:ln w="12700">
            <a:miter lim="400000"/>
          </a:ln>
        </p:spPr>
      </p:pic>
      <p:sp>
        <p:nvSpPr>
          <p:cNvPr id="42" name="Shape 42"/>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43" name="Shape 43"/>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pPr lvl="0">
              <a:defRPr sz="1800"/>
            </a:pPr>
            <a:r>
              <a:rPr sz="8000"/>
              <a:t>Un peu d’Histoire…</a:t>
            </a:r>
          </a:p>
        </p:txBody>
      </p:sp>
      <p:sp>
        <p:nvSpPr>
          <p:cNvPr id="48" name="Shape 48"/>
          <p:cNvSpPr>
            <a:spLocks noGrp="1"/>
          </p:cNvSpPr>
          <p:nvPr>
            <p:ph type="body" idx="1"/>
          </p:nvPr>
        </p:nvSpPr>
        <p:spPr>
          <a:prstGeom prst="rect">
            <a:avLst/>
          </a:prstGeom>
        </p:spPr>
        <p:txBody>
          <a:bodyPr>
            <a:normAutofit/>
          </a:bodyPr>
          <a:lstStyle/>
          <a:p>
            <a:pPr>
              <a:defRPr sz="1800"/>
            </a:pPr>
            <a:r>
              <a:rPr sz="3200" dirty="0"/>
              <a:t>En 1975, à </a:t>
            </a:r>
            <a:r>
              <a:rPr sz="3200" dirty="0" err="1"/>
              <a:t>l’indépendance</a:t>
            </a:r>
            <a:r>
              <a:rPr sz="3200" dirty="0"/>
              <a:t> des </a:t>
            </a:r>
            <a:r>
              <a:rPr sz="3200" dirty="0" err="1"/>
              <a:t>Comores</a:t>
            </a:r>
            <a:r>
              <a:rPr sz="3200" dirty="0"/>
              <a:t>, Mayotte </a:t>
            </a:r>
            <a:r>
              <a:rPr sz="3200" dirty="0" err="1"/>
              <a:t>décide</a:t>
            </a:r>
            <a:r>
              <a:rPr sz="3200" dirty="0"/>
              <a:t> de </a:t>
            </a:r>
            <a:r>
              <a:rPr sz="3200" dirty="0" err="1"/>
              <a:t>rester</a:t>
            </a:r>
            <a:r>
              <a:rPr sz="3200" dirty="0"/>
              <a:t> </a:t>
            </a:r>
            <a:r>
              <a:rPr sz="3200" dirty="0" err="1"/>
              <a:t>française</a:t>
            </a:r>
            <a:endParaRPr sz="3200" dirty="0"/>
          </a:p>
          <a:p>
            <a:pPr>
              <a:defRPr sz="1800"/>
            </a:pPr>
            <a:r>
              <a:rPr sz="3200" dirty="0"/>
              <a:t>En 2011, Mayotte </a:t>
            </a:r>
            <a:r>
              <a:rPr sz="3200" dirty="0" err="1"/>
              <a:t>devient</a:t>
            </a:r>
            <a:r>
              <a:rPr sz="3200" dirty="0"/>
              <a:t> le 101ème </a:t>
            </a:r>
            <a:r>
              <a:rPr sz="3200" dirty="0" err="1"/>
              <a:t>département</a:t>
            </a:r>
            <a:r>
              <a:rPr sz="3200" dirty="0"/>
              <a:t> </a:t>
            </a:r>
            <a:r>
              <a:rPr sz="3200" dirty="0" err="1"/>
              <a:t>français</a:t>
            </a:r>
            <a:r>
              <a:rPr sz="3200" dirty="0"/>
              <a:t> et le 5e </a:t>
            </a:r>
            <a:r>
              <a:rPr sz="3200" dirty="0" err="1"/>
              <a:t>département</a:t>
            </a:r>
            <a:r>
              <a:rPr sz="3200" dirty="0"/>
              <a:t> </a:t>
            </a:r>
            <a:r>
              <a:rPr sz="3200" dirty="0" err="1"/>
              <a:t>d’outre</a:t>
            </a:r>
            <a:r>
              <a:rPr sz="3200" dirty="0"/>
              <a:t>-mer.</a:t>
            </a:r>
          </a:p>
        </p:txBody>
      </p:sp>
      <p:sp>
        <p:nvSpPr>
          <p:cNvPr id="49" name="Shape 49"/>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50"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51" name="Shape 51"/>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52" name="Shape 52"/>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lvl1pPr>
              <a:defRPr sz="6200"/>
            </a:lvl1pPr>
          </a:lstStyle>
          <a:p>
            <a:pPr lvl="0">
              <a:defRPr sz="1800"/>
            </a:pPr>
            <a:r>
              <a:rPr sz="6200"/>
              <a:t>Le Contexte socio-économique</a:t>
            </a:r>
          </a:p>
        </p:txBody>
      </p:sp>
      <p:sp>
        <p:nvSpPr>
          <p:cNvPr id="57" name="Shape 57"/>
          <p:cNvSpPr>
            <a:spLocks noGrp="1"/>
          </p:cNvSpPr>
          <p:nvPr>
            <p:ph type="body" idx="1"/>
          </p:nvPr>
        </p:nvSpPr>
        <p:spPr>
          <a:prstGeom prst="rect">
            <a:avLst/>
          </a:prstGeom>
        </p:spPr>
        <p:txBody>
          <a:bodyPr>
            <a:normAutofit/>
          </a:bodyPr>
          <a:lstStyle/>
          <a:p>
            <a:pPr marL="0" lvl="0" indent="0">
              <a:buSzTx/>
              <a:buNone/>
              <a:defRPr sz="1800"/>
            </a:pPr>
            <a:r>
              <a:rPr sz="3200" dirty="0"/>
              <a:t>Situation </a:t>
            </a:r>
            <a:r>
              <a:rPr sz="3200" dirty="0" err="1"/>
              <a:t>complexe</a:t>
            </a:r>
            <a:r>
              <a:rPr sz="3200" dirty="0"/>
              <a:t>:</a:t>
            </a:r>
          </a:p>
          <a:p>
            <a:pPr marL="952500" lvl="1" indent="-571500">
              <a:defRPr sz="1800"/>
            </a:pPr>
            <a:r>
              <a:rPr sz="3200" dirty="0"/>
              <a:t>explosion de </a:t>
            </a:r>
            <a:r>
              <a:rPr sz="3200" dirty="0" err="1"/>
              <a:t>sa</a:t>
            </a:r>
            <a:r>
              <a:rPr sz="3200" dirty="0"/>
              <a:t> </a:t>
            </a:r>
            <a:r>
              <a:rPr sz="3200" dirty="0" err="1"/>
              <a:t>démographie</a:t>
            </a:r>
            <a:r>
              <a:rPr sz="3200" dirty="0"/>
              <a:t>: x 8 en 50 ans.</a:t>
            </a:r>
          </a:p>
          <a:p>
            <a:pPr marL="1714500" lvl="3" indent="-571500">
              <a:defRPr sz="1800"/>
            </a:pPr>
            <a:r>
              <a:rPr sz="3200" dirty="0" err="1"/>
              <a:t>taux</a:t>
            </a:r>
            <a:r>
              <a:rPr sz="3200" dirty="0"/>
              <a:t> de </a:t>
            </a:r>
            <a:r>
              <a:rPr sz="3200" dirty="0" err="1"/>
              <a:t>natalité</a:t>
            </a:r>
            <a:r>
              <a:rPr sz="3200" dirty="0"/>
              <a:t>: 41,2%</a:t>
            </a:r>
          </a:p>
          <a:p>
            <a:pPr marL="1714500" lvl="3" indent="-571500">
              <a:defRPr sz="1800"/>
            </a:pPr>
            <a:r>
              <a:rPr sz="3200" dirty="0"/>
              <a:t>immigration massive</a:t>
            </a:r>
          </a:p>
          <a:p>
            <a:pPr marL="952500" lvl="1" indent="-571500">
              <a:defRPr sz="1800"/>
            </a:pPr>
            <a:r>
              <a:rPr sz="3200" dirty="0"/>
              <a:t>Choc de la </a:t>
            </a:r>
            <a:r>
              <a:rPr sz="3200" dirty="0" err="1"/>
              <a:t>rencontre</a:t>
            </a:r>
            <a:r>
              <a:rPr sz="3200" dirty="0"/>
              <a:t> des traditions </a:t>
            </a:r>
            <a:r>
              <a:rPr sz="3200" dirty="0" err="1"/>
              <a:t>culturelles</a:t>
            </a:r>
            <a:r>
              <a:rPr sz="3200" dirty="0"/>
              <a:t>/vie </a:t>
            </a:r>
            <a:r>
              <a:rPr sz="3200" dirty="0" err="1"/>
              <a:t>chère</a:t>
            </a:r>
            <a:r>
              <a:rPr sz="3200" dirty="0"/>
              <a:t>/</a:t>
            </a:r>
            <a:r>
              <a:rPr sz="3200" dirty="0" err="1"/>
              <a:t>lois</a:t>
            </a:r>
            <a:r>
              <a:rPr sz="3200" dirty="0"/>
              <a:t> </a:t>
            </a:r>
            <a:r>
              <a:rPr sz="3200" dirty="0" err="1"/>
              <a:t>françaises</a:t>
            </a:r>
            <a:r>
              <a:rPr sz="3200" dirty="0"/>
              <a:t>.</a:t>
            </a:r>
          </a:p>
        </p:txBody>
      </p:sp>
      <p:sp>
        <p:nvSpPr>
          <p:cNvPr id="58" name="Shape 58"/>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59"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60" name="Shape 60"/>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61" name="Shape 61"/>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image4.png"/>
          <p:cNvPicPr/>
          <p:nvPr/>
        </p:nvPicPr>
        <p:blipFill>
          <a:blip r:embed="rId2">
            <a:extLst/>
          </a:blip>
          <a:srcRect t="3202" b="3199"/>
          <a:stretch>
            <a:fillRect/>
          </a:stretch>
        </p:blipFill>
        <p:spPr>
          <a:xfrm>
            <a:off x="1606550" y="634999"/>
            <a:ext cx="9779000" cy="5918204"/>
          </a:xfrm>
          <a:prstGeom prst="rect">
            <a:avLst/>
          </a:prstGeom>
          <a:ln w="12700">
            <a:miter lim="400000"/>
          </a:ln>
        </p:spPr>
      </p:pic>
      <p:sp>
        <p:nvSpPr>
          <p:cNvPr id="66" name="Shape 66"/>
          <p:cNvSpPr>
            <a:spLocks noGrp="1"/>
          </p:cNvSpPr>
          <p:nvPr>
            <p:ph type="title"/>
          </p:nvPr>
        </p:nvSpPr>
        <p:spPr>
          <a:xfrm>
            <a:off x="1269999" y="7959666"/>
            <a:ext cx="10464801" cy="1056675"/>
          </a:xfrm>
          <a:prstGeom prst="rect">
            <a:avLst/>
          </a:prstGeom>
        </p:spPr>
        <p:txBody>
          <a:bodyPr/>
          <a:lstStyle/>
          <a:p>
            <a:pPr lvl="0" defTabSz="455673">
              <a:defRPr sz="1800"/>
            </a:pPr>
            <a:r>
              <a:rPr sz="6200"/>
              <a:t>« les </a:t>
            </a:r>
            <a:r>
              <a:rPr sz="6200" i="1"/>
              <a:t>kwassas-kwassas</a:t>
            </a:r>
            <a:r>
              <a:rPr sz="6200"/>
              <a:t> »</a:t>
            </a:r>
          </a:p>
        </p:txBody>
      </p:sp>
      <p:sp>
        <p:nvSpPr>
          <p:cNvPr id="67" name="Shape 67"/>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68"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69" name="Shape 69"/>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70" name="Shape 70"/>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71" name="image1.tif"/>
          <p:cNvPicPr/>
          <p:nvPr/>
        </p:nvPicPr>
        <p:blipFill>
          <a:blip r:embed="rId4">
            <a:extLst/>
          </a:blip>
          <a:stretch>
            <a:fillRect/>
          </a:stretch>
        </p:blipFill>
        <p:spPr>
          <a:xfrm>
            <a:off x="-6350" y="-76201"/>
            <a:ext cx="13004800" cy="7340601"/>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hape 73"/>
          <p:cNvSpPr>
            <a:spLocks noGrp="1"/>
          </p:cNvSpPr>
          <p:nvPr>
            <p:ph type="title"/>
          </p:nvPr>
        </p:nvSpPr>
        <p:spPr>
          <a:prstGeom prst="rect">
            <a:avLst/>
          </a:prstGeom>
        </p:spPr>
        <p:txBody>
          <a:bodyPr/>
          <a:lstStyle/>
          <a:p>
            <a:pPr lvl="0">
              <a:defRPr sz="1800"/>
            </a:pPr>
            <a:r>
              <a:rPr sz="8000"/>
              <a:t>La Santé à Mayotte</a:t>
            </a:r>
          </a:p>
        </p:txBody>
      </p:sp>
      <p:sp>
        <p:nvSpPr>
          <p:cNvPr id="74" name="Shape 74"/>
          <p:cNvSpPr/>
          <p:nvPr/>
        </p:nvSpPr>
        <p:spPr>
          <a:xfrm>
            <a:off x="957409" y="2768264"/>
            <a:ext cx="11089982" cy="602451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lgn="l" defTabSz="914400">
              <a:spcBef>
                <a:spcPts val="400"/>
              </a:spcBef>
              <a:defRPr sz="1800"/>
            </a:pPr>
            <a:r>
              <a:rPr sz="2200" dirty="0" err="1">
                <a:latin typeface="Arial"/>
                <a:ea typeface="Arial"/>
                <a:cs typeface="Arial"/>
                <a:sym typeface="Arial"/>
              </a:rPr>
              <a:t>Densité</a:t>
            </a:r>
            <a:r>
              <a:rPr sz="2200" dirty="0">
                <a:latin typeface="Arial"/>
                <a:ea typeface="Arial"/>
                <a:cs typeface="Arial"/>
                <a:sym typeface="Arial"/>
              </a:rPr>
              <a:t> </a:t>
            </a:r>
            <a:r>
              <a:rPr sz="2200" dirty="0" err="1">
                <a:latin typeface="Arial"/>
                <a:ea typeface="Arial"/>
                <a:cs typeface="Arial"/>
                <a:sym typeface="Arial"/>
              </a:rPr>
              <a:t>médicale</a:t>
            </a:r>
            <a:r>
              <a:rPr sz="2200" dirty="0">
                <a:latin typeface="Arial"/>
                <a:ea typeface="Arial"/>
                <a:cs typeface="Arial"/>
                <a:sym typeface="Arial"/>
              </a:rPr>
              <a:t> </a:t>
            </a:r>
            <a:r>
              <a:rPr sz="2200" dirty="0" err="1">
                <a:latin typeface="Arial"/>
                <a:ea typeface="Arial"/>
                <a:cs typeface="Arial"/>
                <a:sym typeface="Arial"/>
              </a:rPr>
              <a:t>insuffisante</a:t>
            </a:r>
            <a:r>
              <a:rPr sz="2200" dirty="0">
                <a:latin typeface="Arial"/>
                <a:ea typeface="Arial"/>
                <a:cs typeface="Arial"/>
                <a:sym typeface="Arial"/>
              </a:rPr>
              <a:t> </a:t>
            </a:r>
            <a:r>
              <a:rPr sz="2200" dirty="0" err="1">
                <a:latin typeface="Arial"/>
                <a:ea typeface="Arial"/>
                <a:cs typeface="Arial"/>
                <a:sym typeface="Arial"/>
              </a:rPr>
              <a:t>dans</a:t>
            </a:r>
            <a:r>
              <a:rPr sz="2200" dirty="0">
                <a:latin typeface="Arial"/>
                <a:ea typeface="Arial"/>
                <a:cs typeface="Arial"/>
                <a:sym typeface="Arial"/>
              </a:rPr>
              <a:t> </a:t>
            </a:r>
            <a:r>
              <a:rPr sz="2200" dirty="0" err="1">
                <a:latin typeface="Arial"/>
                <a:ea typeface="Arial"/>
                <a:cs typeface="Arial"/>
                <a:sym typeface="Arial"/>
              </a:rPr>
              <a:t>tous</a:t>
            </a:r>
            <a:r>
              <a:rPr sz="2200" dirty="0">
                <a:latin typeface="Arial"/>
                <a:ea typeface="Arial"/>
                <a:cs typeface="Arial"/>
                <a:sym typeface="Arial"/>
              </a:rPr>
              <a:t> les </a:t>
            </a:r>
            <a:r>
              <a:rPr sz="2200" dirty="0" err="1">
                <a:latin typeface="Arial"/>
                <a:ea typeface="Arial"/>
                <a:cs typeface="Arial"/>
                <a:sym typeface="Arial"/>
              </a:rPr>
              <a:t>secteurs</a:t>
            </a:r>
            <a:r>
              <a:rPr sz="2200" dirty="0">
                <a:latin typeface="Arial"/>
                <a:ea typeface="Arial"/>
                <a:cs typeface="Arial"/>
                <a:sym typeface="Arial"/>
              </a:rPr>
              <a:t> de </a:t>
            </a:r>
            <a:r>
              <a:rPr sz="2200" dirty="0" err="1">
                <a:latin typeface="Arial"/>
                <a:ea typeface="Arial"/>
                <a:cs typeface="Arial"/>
                <a:sym typeface="Arial"/>
              </a:rPr>
              <a:t>soins</a:t>
            </a:r>
            <a:r>
              <a:rPr sz="2200" dirty="0">
                <a:latin typeface="Arial"/>
                <a:ea typeface="Arial"/>
                <a:cs typeface="Arial"/>
                <a:sym typeface="Arial"/>
              </a:rPr>
              <a:t>. </a:t>
            </a:r>
            <a:r>
              <a:rPr sz="2200" dirty="0" err="1">
                <a:latin typeface="Arial"/>
                <a:ea typeface="Arial"/>
                <a:cs typeface="Arial"/>
                <a:sym typeface="Arial"/>
              </a:rPr>
              <a:t>D’après</a:t>
            </a:r>
            <a:r>
              <a:rPr sz="2200" dirty="0">
                <a:latin typeface="Arial"/>
                <a:ea typeface="Arial"/>
                <a:cs typeface="Arial"/>
                <a:sym typeface="Arial"/>
              </a:rPr>
              <a:t> </a:t>
            </a:r>
            <a:r>
              <a:rPr sz="2200" dirty="0" err="1">
                <a:latin typeface="Arial"/>
                <a:ea typeface="Arial"/>
                <a:cs typeface="Arial"/>
                <a:sym typeface="Arial"/>
              </a:rPr>
              <a:t>l’Ordre</a:t>
            </a:r>
            <a:r>
              <a:rPr sz="2200" dirty="0">
                <a:latin typeface="Arial"/>
                <a:ea typeface="Arial"/>
                <a:cs typeface="Arial"/>
                <a:sym typeface="Arial"/>
              </a:rPr>
              <a:t> National des </a:t>
            </a:r>
            <a:r>
              <a:rPr sz="2200" dirty="0" err="1">
                <a:latin typeface="Arial"/>
                <a:ea typeface="Arial"/>
                <a:cs typeface="Arial"/>
                <a:sym typeface="Arial"/>
              </a:rPr>
              <a:t>Médecins</a:t>
            </a:r>
            <a:r>
              <a:rPr sz="2200" dirty="0">
                <a:latin typeface="Arial"/>
                <a:ea typeface="Arial"/>
                <a:cs typeface="Arial"/>
                <a:sym typeface="Arial"/>
              </a:rPr>
              <a:t>:</a:t>
            </a:r>
          </a:p>
          <a:p>
            <a:pPr lvl="0" algn="l" defTabSz="914400">
              <a:spcBef>
                <a:spcPts val="400"/>
              </a:spcBef>
              <a:defRPr sz="1800"/>
            </a:pPr>
            <a:endParaRPr sz="2200" dirty="0">
              <a:latin typeface="Arial"/>
              <a:ea typeface="Arial"/>
              <a:cs typeface="Arial"/>
              <a:sym typeface="Arial"/>
            </a:endParaRPr>
          </a:p>
          <a:p>
            <a:pPr marL="668449" lvl="0" indent="-668449" algn="l" defTabSz="914400">
              <a:spcBef>
                <a:spcPts val="400"/>
              </a:spcBef>
              <a:buSzPct val="100000"/>
              <a:buFont typeface="Arial"/>
              <a:buChar char="•"/>
              <a:defRPr sz="1800"/>
            </a:pPr>
            <a:r>
              <a:rPr sz="2200" u="sng" dirty="0">
                <a:latin typeface="Arial"/>
                <a:ea typeface="Arial"/>
                <a:cs typeface="Arial"/>
                <a:sym typeface="Arial"/>
              </a:rPr>
              <a:t>Le </a:t>
            </a:r>
            <a:r>
              <a:rPr sz="2200" u="sng" dirty="0" err="1">
                <a:latin typeface="Arial"/>
                <a:ea typeface="Arial"/>
                <a:cs typeface="Arial"/>
                <a:sym typeface="Arial"/>
              </a:rPr>
              <a:t>secteur</a:t>
            </a:r>
            <a:r>
              <a:rPr sz="2200" u="sng" dirty="0">
                <a:latin typeface="Arial"/>
                <a:ea typeface="Arial"/>
                <a:cs typeface="Arial"/>
                <a:sym typeface="Arial"/>
              </a:rPr>
              <a:t> public :</a:t>
            </a:r>
            <a:endParaRPr sz="2200" dirty="0">
              <a:latin typeface="Arial"/>
              <a:ea typeface="Arial"/>
              <a:cs typeface="Arial"/>
              <a:sym typeface="Arial"/>
            </a:endParaRPr>
          </a:p>
          <a:p>
            <a:pPr marL="1430449" lvl="2" indent="-668449" algn="l" defTabSz="914400">
              <a:spcBef>
                <a:spcPts val="400"/>
              </a:spcBef>
              <a:buSzPct val="100000"/>
              <a:buFont typeface="Arial"/>
              <a:buChar char="•"/>
              <a:defRPr sz="1800"/>
            </a:pPr>
            <a:r>
              <a:rPr sz="2200" dirty="0">
                <a:latin typeface="Arial"/>
                <a:ea typeface="Arial"/>
                <a:cs typeface="Arial"/>
                <a:sym typeface="Arial"/>
              </a:rPr>
              <a:t>184 </a:t>
            </a:r>
            <a:r>
              <a:rPr sz="2200" dirty="0" err="1">
                <a:latin typeface="Arial"/>
                <a:ea typeface="Arial"/>
                <a:cs typeface="Arial"/>
                <a:sym typeface="Arial"/>
              </a:rPr>
              <a:t>Postes</a:t>
            </a:r>
            <a:r>
              <a:rPr sz="2200" dirty="0">
                <a:latin typeface="Arial"/>
                <a:ea typeface="Arial"/>
                <a:cs typeface="Arial"/>
                <a:sym typeface="Arial"/>
              </a:rPr>
              <a:t> ETP, au CHM, </a:t>
            </a:r>
            <a:r>
              <a:rPr sz="2200" dirty="0" err="1">
                <a:latin typeface="Arial"/>
                <a:ea typeface="Arial"/>
                <a:cs typeface="Arial"/>
                <a:sym typeface="Arial"/>
              </a:rPr>
              <a:t>dont</a:t>
            </a:r>
            <a:r>
              <a:rPr sz="2200" dirty="0">
                <a:latin typeface="Arial"/>
                <a:ea typeface="Arial"/>
                <a:cs typeface="Arial"/>
                <a:sym typeface="Arial"/>
              </a:rPr>
              <a:t> </a:t>
            </a:r>
            <a:r>
              <a:rPr sz="2200" dirty="0" err="1">
                <a:latin typeface="Arial"/>
                <a:ea typeface="Arial"/>
                <a:cs typeface="Arial"/>
                <a:sym typeface="Arial"/>
              </a:rPr>
              <a:t>moins</a:t>
            </a:r>
            <a:r>
              <a:rPr sz="2200" dirty="0">
                <a:latin typeface="Arial"/>
                <a:ea typeface="Arial"/>
                <a:cs typeface="Arial"/>
                <a:sym typeface="Arial"/>
              </a:rPr>
              <a:t> de la </a:t>
            </a:r>
            <a:r>
              <a:rPr sz="2200" dirty="0" err="1">
                <a:latin typeface="Arial"/>
                <a:ea typeface="Arial"/>
                <a:cs typeface="Arial"/>
                <a:sym typeface="Arial"/>
              </a:rPr>
              <a:t>moitié</a:t>
            </a:r>
            <a:r>
              <a:rPr sz="2200" dirty="0">
                <a:latin typeface="Arial"/>
                <a:ea typeface="Arial"/>
                <a:cs typeface="Arial"/>
                <a:sym typeface="Arial"/>
              </a:rPr>
              <a:t> </a:t>
            </a:r>
            <a:r>
              <a:rPr sz="2200" dirty="0" err="1">
                <a:latin typeface="Arial"/>
                <a:ea typeface="Arial"/>
                <a:cs typeface="Arial"/>
                <a:sym typeface="Arial"/>
              </a:rPr>
              <a:t>sont</a:t>
            </a:r>
            <a:r>
              <a:rPr sz="2200" dirty="0">
                <a:latin typeface="Arial"/>
                <a:ea typeface="Arial"/>
                <a:cs typeface="Arial"/>
                <a:sym typeface="Arial"/>
              </a:rPr>
              <a:t> </a:t>
            </a:r>
            <a:r>
              <a:rPr sz="2200" dirty="0" err="1">
                <a:latin typeface="Arial"/>
                <a:ea typeface="Arial"/>
                <a:cs typeface="Arial"/>
                <a:sym typeface="Arial"/>
              </a:rPr>
              <a:t>pourvus</a:t>
            </a:r>
            <a:r>
              <a:rPr sz="2200" dirty="0">
                <a:latin typeface="Arial"/>
                <a:ea typeface="Arial"/>
                <a:cs typeface="Arial"/>
                <a:sym typeface="Arial"/>
              </a:rPr>
              <a:t> de </a:t>
            </a:r>
            <a:r>
              <a:rPr sz="2200" dirty="0" err="1">
                <a:latin typeface="Arial"/>
                <a:ea typeface="Arial"/>
                <a:cs typeface="Arial"/>
                <a:sym typeface="Arial"/>
              </a:rPr>
              <a:t>façon</a:t>
            </a:r>
            <a:r>
              <a:rPr sz="2200" dirty="0">
                <a:latin typeface="Arial"/>
                <a:ea typeface="Arial"/>
                <a:cs typeface="Arial"/>
                <a:sym typeface="Arial"/>
              </a:rPr>
              <a:t> </a:t>
            </a:r>
            <a:r>
              <a:rPr sz="2200" dirty="0" err="1">
                <a:latin typeface="Arial"/>
                <a:ea typeface="Arial"/>
                <a:cs typeface="Arial"/>
                <a:sym typeface="Arial"/>
              </a:rPr>
              <a:t>pérenne</a:t>
            </a:r>
            <a:r>
              <a:rPr sz="2200" dirty="0">
                <a:latin typeface="Arial"/>
                <a:ea typeface="Arial"/>
                <a:cs typeface="Arial"/>
                <a:sym typeface="Arial"/>
              </a:rPr>
              <a:t>, avec un important turn-over de </a:t>
            </a:r>
            <a:r>
              <a:rPr sz="2200" dirty="0" err="1">
                <a:latin typeface="Arial"/>
                <a:ea typeface="Arial"/>
                <a:cs typeface="Arial"/>
                <a:sym typeface="Arial"/>
              </a:rPr>
              <a:t>remplaçants</a:t>
            </a:r>
            <a:r>
              <a:rPr sz="2200" dirty="0">
                <a:latin typeface="Arial"/>
                <a:ea typeface="Arial"/>
                <a:cs typeface="Arial"/>
                <a:sym typeface="Arial"/>
              </a:rPr>
              <a:t>      </a:t>
            </a:r>
          </a:p>
          <a:p>
            <a:pPr marL="1497292" lvl="2" indent="-735292" algn="l" defTabSz="914400">
              <a:spcBef>
                <a:spcPts val="400"/>
              </a:spcBef>
              <a:buSzPct val="100000"/>
              <a:buFont typeface="Arial"/>
              <a:buChar char="•"/>
              <a:defRPr sz="1800"/>
            </a:pPr>
            <a:r>
              <a:rPr sz="2200" dirty="0">
                <a:latin typeface="Arial"/>
                <a:ea typeface="Arial"/>
                <a:cs typeface="Arial"/>
                <a:sym typeface="Arial"/>
              </a:rPr>
              <a:t>CHM dispose </a:t>
            </a:r>
            <a:r>
              <a:rPr sz="2200" dirty="0" err="1">
                <a:latin typeface="Arial"/>
                <a:ea typeface="Arial"/>
                <a:cs typeface="Arial"/>
                <a:sym typeface="Arial"/>
              </a:rPr>
              <a:t>d’une</a:t>
            </a:r>
            <a:r>
              <a:rPr sz="2200" dirty="0">
                <a:latin typeface="Arial"/>
                <a:ea typeface="Arial"/>
                <a:cs typeface="Arial"/>
                <a:sym typeface="Arial"/>
              </a:rPr>
              <a:t> </a:t>
            </a:r>
            <a:r>
              <a:rPr sz="2200" dirty="0" err="1">
                <a:latin typeface="Arial"/>
                <a:ea typeface="Arial"/>
                <a:cs typeface="Arial"/>
                <a:sym typeface="Arial"/>
              </a:rPr>
              <a:t>densité</a:t>
            </a:r>
            <a:r>
              <a:rPr sz="2200" dirty="0">
                <a:latin typeface="Arial"/>
                <a:ea typeface="Arial"/>
                <a:cs typeface="Arial"/>
                <a:sym typeface="Arial"/>
              </a:rPr>
              <a:t> de </a:t>
            </a:r>
            <a:r>
              <a:rPr sz="2200" dirty="0" err="1">
                <a:latin typeface="Arial"/>
                <a:ea typeface="Arial"/>
                <a:cs typeface="Arial"/>
                <a:sym typeface="Arial"/>
              </a:rPr>
              <a:t>lits</a:t>
            </a:r>
            <a:r>
              <a:rPr sz="2200" dirty="0">
                <a:latin typeface="Arial"/>
                <a:ea typeface="Arial"/>
                <a:cs typeface="Arial"/>
                <a:sym typeface="Arial"/>
              </a:rPr>
              <a:t> de 14 pour 10 000 habitants, </a:t>
            </a:r>
            <a:r>
              <a:rPr sz="2200" dirty="0" err="1">
                <a:latin typeface="Arial"/>
                <a:ea typeface="Arial"/>
                <a:cs typeface="Arial"/>
                <a:sym typeface="Arial"/>
              </a:rPr>
              <a:t>contre</a:t>
            </a:r>
            <a:r>
              <a:rPr sz="2200" dirty="0">
                <a:latin typeface="Arial"/>
                <a:ea typeface="Arial"/>
                <a:cs typeface="Arial"/>
                <a:sym typeface="Arial"/>
              </a:rPr>
              <a:t> 34 à La </a:t>
            </a:r>
            <a:r>
              <a:rPr sz="2200" dirty="0" err="1">
                <a:latin typeface="Arial"/>
                <a:ea typeface="Arial"/>
                <a:cs typeface="Arial"/>
                <a:sym typeface="Arial"/>
              </a:rPr>
              <a:t>Réunion</a:t>
            </a:r>
            <a:r>
              <a:rPr sz="2200" dirty="0">
                <a:latin typeface="Arial"/>
                <a:ea typeface="Arial"/>
                <a:cs typeface="Arial"/>
                <a:sym typeface="Arial"/>
              </a:rPr>
              <a:t> et 41 en </a:t>
            </a:r>
            <a:r>
              <a:rPr sz="2200" dirty="0" err="1">
                <a:latin typeface="Arial"/>
                <a:ea typeface="Arial"/>
                <a:cs typeface="Arial"/>
                <a:sym typeface="Arial"/>
              </a:rPr>
              <a:t>métropôle</a:t>
            </a:r>
            <a:r>
              <a:rPr sz="2200" dirty="0">
                <a:latin typeface="Arial"/>
                <a:ea typeface="Arial"/>
                <a:cs typeface="Arial"/>
                <a:sym typeface="Arial"/>
              </a:rPr>
              <a:t>.</a:t>
            </a:r>
          </a:p>
          <a:p>
            <a:pPr marL="668449" lvl="0" indent="-668449" algn="l" defTabSz="914400">
              <a:spcBef>
                <a:spcPts val="400"/>
              </a:spcBef>
              <a:buSzPct val="100000"/>
              <a:buFont typeface="Arial"/>
              <a:buChar char="•"/>
              <a:defRPr sz="1800"/>
            </a:pPr>
            <a:r>
              <a:rPr sz="2200" u="sng" dirty="0">
                <a:latin typeface="Arial"/>
                <a:ea typeface="Arial"/>
                <a:cs typeface="Arial"/>
                <a:sym typeface="Arial"/>
              </a:rPr>
              <a:t>Le </a:t>
            </a:r>
            <a:r>
              <a:rPr sz="2200" u="sng" dirty="0" err="1">
                <a:latin typeface="Arial"/>
                <a:ea typeface="Arial"/>
                <a:cs typeface="Arial"/>
                <a:sym typeface="Arial"/>
              </a:rPr>
              <a:t>secteur</a:t>
            </a:r>
            <a:r>
              <a:rPr sz="2200" u="sng" dirty="0">
                <a:latin typeface="Arial"/>
                <a:ea typeface="Arial"/>
                <a:cs typeface="Arial"/>
                <a:sym typeface="Arial"/>
              </a:rPr>
              <a:t> </a:t>
            </a:r>
            <a:r>
              <a:rPr sz="2200" u="sng" dirty="0" err="1">
                <a:latin typeface="Arial"/>
                <a:ea typeface="Arial"/>
                <a:cs typeface="Arial"/>
                <a:sym typeface="Arial"/>
              </a:rPr>
              <a:t>libéral</a:t>
            </a:r>
            <a:r>
              <a:rPr sz="2200" u="sng" dirty="0">
                <a:latin typeface="Arial"/>
                <a:ea typeface="Arial"/>
                <a:cs typeface="Arial"/>
                <a:sym typeface="Arial"/>
              </a:rPr>
              <a:t>:</a:t>
            </a:r>
          </a:p>
          <a:p>
            <a:pPr marL="1430449" lvl="2" indent="-668449" algn="l" defTabSz="914400">
              <a:spcBef>
                <a:spcPts val="400"/>
              </a:spcBef>
              <a:buSzPct val="100000"/>
              <a:buFont typeface="Arial"/>
              <a:buChar char="•"/>
              <a:defRPr sz="1800"/>
            </a:pPr>
            <a:r>
              <a:rPr sz="2200" dirty="0" err="1">
                <a:latin typeface="Arial"/>
                <a:ea typeface="Arial"/>
                <a:cs typeface="Arial"/>
                <a:sym typeface="Arial"/>
              </a:rPr>
              <a:t>densité</a:t>
            </a:r>
            <a:r>
              <a:rPr sz="2200" dirty="0">
                <a:latin typeface="Arial"/>
                <a:ea typeface="Arial"/>
                <a:cs typeface="Arial"/>
                <a:sym typeface="Arial"/>
              </a:rPr>
              <a:t> de </a:t>
            </a:r>
            <a:r>
              <a:rPr sz="2200" dirty="0" err="1">
                <a:latin typeface="Arial"/>
                <a:ea typeface="Arial"/>
                <a:cs typeface="Arial"/>
                <a:sym typeface="Arial"/>
              </a:rPr>
              <a:t>généralistes</a:t>
            </a:r>
            <a:r>
              <a:rPr sz="2200" dirty="0">
                <a:latin typeface="Arial"/>
                <a:ea typeface="Arial"/>
                <a:cs typeface="Arial"/>
                <a:sym typeface="Arial"/>
              </a:rPr>
              <a:t> : 13/100.000 habitants </a:t>
            </a:r>
            <a:r>
              <a:rPr sz="2200" dirty="0" err="1">
                <a:latin typeface="Arial"/>
                <a:ea typeface="Arial"/>
                <a:cs typeface="Arial"/>
                <a:sym typeface="Arial"/>
              </a:rPr>
              <a:t>soit</a:t>
            </a:r>
            <a:r>
              <a:rPr sz="2200" dirty="0">
                <a:latin typeface="Arial"/>
                <a:ea typeface="Arial"/>
                <a:cs typeface="Arial"/>
                <a:sym typeface="Arial"/>
              </a:rPr>
              <a:t> environ 9 </a:t>
            </a:r>
            <a:r>
              <a:rPr sz="2200" dirty="0" err="1">
                <a:latin typeface="Arial"/>
                <a:ea typeface="Arial"/>
                <a:cs typeface="Arial"/>
                <a:sym typeface="Arial"/>
              </a:rPr>
              <a:t>fois</a:t>
            </a:r>
            <a:r>
              <a:rPr sz="2200" dirty="0">
                <a:latin typeface="Arial"/>
                <a:ea typeface="Arial"/>
                <a:cs typeface="Arial"/>
                <a:sym typeface="Arial"/>
              </a:rPr>
              <a:t> plus </a:t>
            </a:r>
            <a:r>
              <a:rPr sz="2200" dirty="0" err="1">
                <a:latin typeface="Arial"/>
                <a:ea typeface="Arial"/>
                <a:cs typeface="Arial"/>
                <a:sym typeface="Arial"/>
              </a:rPr>
              <a:t>faible</a:t>
            </a:r>
            <a:r>
              <a:rPr sz="2200" dirty="0">
                <a:latin typeface="Arial"/>
                <a:ea typeface="Arial"/>
                <a:cs typeface="Arial"/>
                <a:sym typeface="Arial"/>
              </a:rPr>
              <a:t> </a:t>
            </a:r>
            <a:r>
              <a:rPr sz="2200" dirty="0" err="1">
                <a:latin typeface="Arial"/>
                <a:ea typeface="Arial"/>
                <a:cs typeface="Arial"/>
                <a:sym typeface="Arial"/>
              </a:rPr>
              <a:t>qu’a</a:t>
            </a:r>
            <a:r>
              <a:rPr sz="2200" dirty="0">
                <a:latin typeface="Arial"/>
                <a:ea typeface="Arial"/>
                <a:cs typeface="Arial"/>
                <a:sym typeface="Arial"/>
              </a:rPr>
              <a:t>̀ la </a:t>
            </a:r>
            <a:r>
              <a:rPr sz="2200" dirty="0" err="1">
                <a:latin typeface="Arial"/>
                <a:ea typeface="Arial"/>
                <a:cs typeface="Arial"/>
                <a:sym typeface="Arial"/>
              </a:rPr>
              <a:t>Réunion</a:t>
            </a:r>
            <a:r>
              <a:rPr sz="2200" dirty="0">
                <a:latin typeface="Arial"/>
                <a:ea typeface="Arial"/>
                <a:cs typeface="Arial"/>
                <a:sym typeface="Arial"/>
              </a:rPr>
              <a:t> et 8 </a:t>
            </a:r>
            <a:r>
              <a:rPr sz="2200" dirty="0" err="1">
                <a:latin typeface="Arial"/>
                <a:ea typeface="Arial"/>
                <a:cs typeface="Arial"/>
                <a:sym typeface="Arial"/>
              </a:rPr>
              <a:t>fois</a:t>
            </a:r>
            <a:r>
              <a:rPr sz="2200" dirty="0">
                <a:latin typeface="Arial"/>
                <a:ea typeface="Arial"/>
                <a:cs typeface="Arial"/>
                <a:sym typeface="Arial"/>
              </a:rPr>
              <a:t> plus </a:t>
            </a:r>
            <a:r>
              <a:rPr sz="2200" dirty="0" err="1">
                <a:latin typeface="Arial"/>
                <a:ea typeface="Arial"/>
                <a:cs typeface="Arial"/>
                <a:sym typeface="Arial"/>
              </a:rPr>
              <a:t>faible</a:t>
            </a:r>
            <a:r>
              <a:rPr sz="2200" dirty="0">
                <a:latin typeface="Arial"/>
                <a:ea typeface="Arial"/>
                <a:cs typeface="Arial"/>
                <a:sym typeface="Arial"/>
              </a:rPr>
              <a:t> </a:t>
            </a:r>
            <a:r>
              <a:rPr sz="2200" dirty="0" err="1">
                <a:latin typeface="Arial"/>
                <a:ea typeface="Arial"/>
                <a:cs typeface="Arial"/>
                <a:sym typeface="Arial"/>
              </a:rPr>
              <a:t>qu’en</a:t>
            </a:r>
            <a:r>
              <a:rPr sz="2200" dirty="0">
                <a:latin typeface="Arial"/>
                <a:ea typeface="Arial"/>
                <a:cs typeface="Arial"/>
                <a:sym typeface="Arial"/>
              </a:rPr>
              <a:t> </a:t>
            </a:r>
            <a:r>
              <a:rPr sz="2200" dirty="0" err="1">
                <a:latin typeface="Arial"/>
                <a:ea typeface="Arial"/>
                <a:cs typeface="Arial"/>
                <a:sym typeface="Arial"/>
              </a:rPr>
              <a:t>métropole</a:t>
            </a:r>
            <a:r>
              <a:rPr sz="2200" dirty="0">
                <a:latin typeface="Arial"/>
                <a:ea typeface="Arial"/>
                <a:cs typeface="Arial"/>
                <a:sym typeface="Arial"/>
              </a:rPr>
              <a:t> et les </a:t>
            </a:r>
            <a:r>
              <a:rPr sz="2200" dirty="0" err="1">
                <a:latin typeface="Arial"/>
                <a:ea typeface="Arial"/>
                <a:cs typeface="Arial"/>
                <a:sym typeface="Arial"/>
              </a:rPr>
              <a:t>effectifs</a:t>
            </a:r>
            <a:r>
              <a:rPr sz="2200" dirty="0">
                <a:latin typeface="Arial"/>
                <a:ea typeface="Arial"/>
                <a:cs typeface="Arial"/>
                <a:sym typeface="Arial"/>
              </a:rPr>
              <a:t> </a:t>
            </a:r>
            <a:r>
              <a:rPr sz="2200" dirty="0" err="1">
                <a:latin typeface="Arial"/>
                <a:ea typeface="Arial"/>
                <a:cs typeface="Arial"/>
                <a:sym typeface="Arial"/>
              </a:rPr>
              <a:t>sont</a:t>
            </a:r>
            <a:r>
              <a:rPr sz="2200" dirty="0">
                <a:latin typeface="Arial"/>
                <a:ea typeface="Arial"/>
                <a:cs typeface="Arial"/>
                <a:sym typeface="Arial"/>
              </a:rPr>
              <a:t> en </a:t>
            </a:r>
            <a:r>
              <a:rPr sz="2200" dirty="0" err="1">
                <a:latin typeface="Arial"/>
                <a:ea typeface="Arial"/>
                <a:cs typeface="Arial"/>
                <a:sym typeface="Arial"/>
              </a:rPr>
              <a:t>décroissance</a:t>
            </a:r>
            <a:r>
              <a:rPr sz="2200" dirty="0">
                <a:latin typeface="Arial"/>
                <a:ea typeface="Arial"/>
                <a:cs typeface="Arial"/>
                <a:sym typeface="Arial"/>
              </a:rPr>
              <a:t>.</a:t>
            </a:r>
          </a:p>
          <a:p>
            <a:pPr lvl="0" algn="l" defTabSz="914400">
              <a:spcBef>
                <a:spcPts val="400"/>
              </a:spcBef>
              <a:defRPr sz="1800"/>
            </a:pPr>
            <a:endParaRPr sz="2200" dirty="0">
              <a:latin typeface="Arial"/>
              <a:ea typeface="Arial"/>
              <a:cs typeface="Arial"/>
              <a:sym typeface="Arial"/>
            </a:endParaRPr>
          </a:p>
          <a:p>
            <a:pPr lvl="0" algn="l" defTabSz="914400">
              <a:spcBef>
                <a:spcPts val="400"/>
              </a:spcBef>
              <a:defRPr sz="1800"/>
            </a:pPr>
            <a:endParaRPr sz="2200" dirty="0">
              <a:latin typeface="Arial"/>
              <a:ea typeface="Arial"/>
              <a:cs typeface="Arial"/>
              <a:sym typeface="Arial"/>
            </a:endParaRPr>
          </a:p>
          <a:p>
            <a:pPr lvl="2" indent="457200" defTabSz="914400">
              <a:lnSpc>
                <a:spcPct val="150000"/>
              </a:lnSpc>
              <a:spcBef>
                <a:spcPts val="400"/>
              </a:spcBef>
              <a:defRPr sz="1800"/>
            </a:pPr>
            <a:r>
              <a:rPr sz="2300" dirty="0">
                <a:latin typeface="Arial Bold"/>
                <a:ea typeface="Arial Bold"/>
                <a:cs typeface="Arial Bold"/>
                <a:sym typeface="Arial Bold"/>
              </a:rPr>
              <a:t>En </a:t>
            </a:r>
            <a:r>
              <a:rPr sz="2300" dirty="0" err="1">
                <a:latin typeface="Arial Bold"/>
                <a:ea typeface="Arial Bold"/>
                <a:cs typeface="Arial Bold"/>
                <a:sym typeface="Arial Bold"/>
              </a:rPr>
              <a:t>pratique</a:t>
            </a:r>
            <a:r>
              <a:rPr sz="2300" dirty="0">
                <a:latin typeface="Arial Bold"/>
                <a:ea typeface="Arial Bold"/>
                <a:cs typeface="Arial Bold"/>
                <a:sym typeface="Arial Bold"/>
              </a:rPr>
              <a:t> le plus </a:t>
            </a:r>
            <a:r>
              <a:rPr sz="2300" dirty="0" err="1">
                <a:latin typeface="Arial Bold"/>
                <a:ea typeface="Arial Bold"/>
                <a:cs typeface="Arial Bold"/>
                <a:sym typeface="Arial Bold"/>
              </a:rPr>
              <a:t>souvent</a:t>
            </a:r>
            <a:r>
              <a:rPr sz="2300" dirty="0">
                <a:latin typeface="Arial Bold"/>
                <a:ea typeface="Arial Bold"/>
                <a:cs typeface="Arial Bold"/>
                <a:sym typeface="Arial Bold"/>
              </a:rPr>
              <a:t> le </a:t>
            </a:r>
            <a:r>
              <a:rPr sz="2300" dirty="0" err="1">
                <a:latin typeface="Arial Bold"/>
                <a:ea typeface="Arial Bold"/>
                <a:cs typeface="Arial Bold"/>
                <a:sym typeface="Arial Bold"/>
              </a:rPr>
              <a:t>seul</a:t>
            </a:r>
            <a:r>
              <a:rPr sz="2300" dirty="0">
                <a:latin typeface="Arial Bold"/>
                <a:ea typeface="Arial Bold"/>
                <a:cs typeface="Arial Bold"/>
                <a:sym typeface="Arial Bold"/>
              </a:rPr>
              <a:t> </a:t>
            </a:r>
            <a:r>
              <a:rPr sz="2300" dirty="0" err="1">
                <a:latin typeface="Arial Bold"/>
                <a:ea typeface="Arial Bold"/>
                <a:cs typeface="Arial Bold"/>
                <a:sym typeface="Arial Bold"/>
              </a:rPr>
              <a:t>interlocuteur</a:t>
            </a:r>
            <a:r>
              <a:rPr sz="2300" dirty="0">
                <a:latin typeface="Arial Bold"/>
                <a:ea typeface="Arial Bold"/>
                <a:cs typeface="Arial Bold"/>
                <a:sym typeface="Arial Bold"/>
              </a:rPr>
              <a:t> de santé </a:t>
            </a:r>
            <a:r>
              <a:rPr sz="2300" dirty="0" err="1">
                <a:latin typeface="Arial Bold"/>
                <a:ea typeface="Arial Bold"/>
                <a:cs typeface="Arial Bold"/>
                <a:sym typeface="Arial Bold"/>
              </a:rPr>
              <a:t>est</a:t>
            </a:r>
            <a:r>
              <a:rPr sz="2300" dirty="0">
                <a:latin typeface="Arial Bold"/>
                <a:ea typeface="Arial Bold"/>
                <a:cs typeface="Arial Bold"/>
                <a:sym typeface="Arial Bold"/>
              </a:rPr>
              <a:t> le Centre </a:t>
            </a:r>
            <a:r>
              <a:rPr sz="2300" dirty="0" err="1">
                <a:latin typeface="Arial Bold"/>
                <a:ea typeface="Arial Bold"/>
                <a:cs typeface="Arial Bold"/>
                <a:sym typeface="Arial Bold"/>
              </a:rPr>
              <a:t>Hospitalier</a:t>
            </a:r>
            <a:r>
              <a:rPr sz="2300" dirty="0">
                <a:latin typeface="Arial Bold"/>
                <a:ea typeface="Arial Bold"/>
                <a:cs typeface="Arial Bold"/>
                <a:sym typeface="Arial Bold"/>
              </a:rPr>
              <a:t> de Mayotte</a:t>
            </a:r>
            <a:r>
              <a:rPr sz="2200" dirty="0">
                <a:latin typeface="Arial"/>
                <a:ea typeface="Arial"/>
                <a:cs typeface="Arial"/>
                <a:sym typeface="Arial"/>
              </a:rPr>
              <a:t>  </a:t>
            </a:r>
          </a:p>
        </p:txBody>
      </p:sp>
      <p:sp>
        <p:nvSpPr>
          <p:cNvPr id="75" name="Shape 75"/>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76"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77" name="Shape 77"/>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78" name="Shape 78"/>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p:cNvSpPr>
          <p:nvPr>
            <p:ph type="title"/>
          </p:nvPr>
        </p:nvSpPr>
        <p:spPr>
          <a:prstGeom prst="rect">
            <a:avLst/>
          </a:prstGeom>
        </p:spPr>
        <p:txBody>
          <a:bodyPr/>
          <a:lstStyle/>
          <a:p>
            <a:pPr lvl="0">
              <a:defRPr sz="1800"/>
            </a:pPr>
            <a:r>
              <a:rPr sz="8000"/>
              <a:t>Les IST à Mayotte</a:t>
            </a:r>
          </a:p>
        </p:txBody>
      </p:sp>
      <p:sp>
        <p:nvSpPr>
          <p:cNvPr id="81" name="Shape 81"/>
          <p:cNvSpPr>
            <a:spLocks noGrp="1"/>
          </p:cNvSpPr>
          <p:nvPr>
            <p:ph type="body" idx="1"/>
          </p:nvPr>
        </p:nvSpPr>
        <p:spPr>
          <a:prstGeom prst="rect">
            <a:avLst/>
          </a:prstGeom>
        </p:spPr>
        <p:txBody>
          <a:bodyPr>
            <a:normAutofit/>
          </a:bodyPr>
          <a:lstStyle/>
          <a:p>
            <a:pPr>
              <a:defRPr sz="1800"/>
            </a:pPr>
            <a:r>
              <a:rPr sz="3200" dirty="0" err="1"/>
              <a:t>Dépistage</a:t>
            </a:r>
            <a:r>
              <a:rPr sz="3200" dirty="0"/>
              <a:t> VIH en </a:t>
            </a:r>
            <a:r>
              <a:rPr sz="3200" dirty="0" err="1"/>
              <a:t>constante</a:t>
            </a:r>
            <a:r>
              <a:rPr sz="3200" dirty="0"/>
              <a:t> augmentation grâce au COREVIH OI: 210 patients </a:t>
            </a:r>
            <a:r>
              <a:rPr sz="3200" dirty="0" err="1"/>
              <a:t>dans</a:t>
            </a:r>
            <a:r>
              <a:rPr sz="3200" dirty="0"/>
              <a:t> la file active, au 15/03/16.</a:t>
            </a:r>
          </a:p>
          <a:p>
            <a:pPr>
              <a:defRPr sz="1800"/>
            </a:pPr>
            <a:r>
              <a:rPr sz="3200" dirty="0"/>
              <a:t>Sous-</a:t>
            </a:r>
            <a:r>
              <a:rPr sz="3200" dirty="0" err="1"/>
              <a:t>dépistage</a:t>
            </a:r>
            <a:r>
              <a:rPr sz="3200" dirty="0"/>
              <a:t> important des </a:t>
            </a:r>
            <a:r>
              <a:rPr sz="3200" dirty="0" err="1"/>
              <a:t>autres</a:t>
            </a:r>
            <a:r>
              <a:rPr sz="3200" dirty="0"/>
              <a:t> IST et </a:t>
            </a:r>
            <a:r>
              <a:rPr sz="3200" dirty="0" err="1"/>
              <a:t>très</a:t>
            </a:r>
            <a:r>
              <a:rPr sz="3200" dirty="0"/>
              <a:t> </a:t>
            </a:r>
            <a:r>
              <a:rPr sz="3200" dirty="0" err="1"/>
              <a:t>peu</a:t>
            </a:r>
            <a:r>
              <a:rPr sz="3200" dirty="0"/>
              <a:t> de </a:t>
            </a:r>
            <a:r>
              <a:rPr sz="3200" dirty="0" err="1"/>
              <a:t>données</a:t>
            </a:r>
            <a:r>
              <a:rPr sz="3200" dirty="0"/>
              <a:t> </a:t>
            </a:r>
            <a:r>
              <a:rPr sz="3200" dirty="0" err="1"/>
              <a:t>dans</a:t>
            </a:r>
            <a:r>
              <a:rPr sz="3200" dirty="0"/>
              <a:t> la </a:t>
            </a:r>
            <a:r>
              <a:rPr sz="3200" dirty="0" err="1"/>
              <a:t>littérature</a:t>
            </a:r>
            <a:r>
              <a:rPr sz="3200" dirty="0"/>
              <a:t>.</a:t>
            </a:r>
          </a:p>
        </p:txBody>
      </p:sp>
      <p:sp>
        <p:nvSpPr>
          <p:cNvPr id="82" name="Shape 82"/>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83"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84" name="Shape 84"/>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85" name="Shape 85"/>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hape 89"/>
          <p:cNvSpPr>
            <a:spLocks noGrp="1"/>
          </p:cNvSpPr>
          <p:nvPr>
            <p:ph type="title"/>
          </p:nvPr>
        </p:nvSpPr>
        <p:spPr>
          <a:prstGeom prst="rect">
            <a:avLst/>
          </a:prstGeom>
        </p:spPr>
        <p:txBody>
          <a:bodyPr/>
          <a:lstStyle/>
          <a:p>
            <a:pPr lvl="0">
              <a:defRPr sz="1800"/>
            </a:pPr>
            <a:r>
              <a:rPr sz="8000"/>
              <a:t>Objectif</a:t>
            </a:r>
          </a:p>
        </p:txBody>
      </p:sp>
      <p:sp>
        <p:nvSpPr>
          <p:cNvPr id="90" name="Shape 90"/>
          <p:cNvSpPr>
            <a:spLocks noGrp="1"/>
          </p:cNvSpPr>
          <p:nvPr>
            <p:ph type="body" idx="1"/>
          </p:nvPr>
        </p:nvSpPr>
        <p:spPr>
          <a:xfrm>
            <a:off x="952498" y="2481271"/>
            <a:ext cx="11099805" cy="6286509"/>
          </a:xfrm>
          <a:prstGeom prst="rect">
            <a:avLst/>
          </a:prstGeom>
        </p:spPr>
        <p:txBody>
          <a:bodyPr>
            <a:normAutofit/>
          </a:bodyPr>
          <a:lstStyle/>
          <a:p>
            <a:pPr>
              <a:defRPr sz="1800"/>
            </a:pPr>
            <a:r>
              <a:rPr sz="3200" dirty="0" err="1"/>
              <a:t>Déterminer</a:t>
            </a:r>
            <a:r>
              <a:rPr sz="3200" dirty="0"/>
              <a:t> les </a:t>
            </a:r>
            <a:r>
              <a:rPr sz="3200" dirty="0" err="1"/>
              <a:t>taux</a:t>
            </a:r>
            <a:r>
              <a:rPr sz="3200" dirty="0"/>
              <a:t> </a:t>
            </a:r>
            <a:r>
              <a:rPr sz="3200" dirty="0" err="1"/>
              <a:t>d’infections</a:t>
            </a:r>
            <a:r>
              <a:rPr sz="3200" dirty="0"/>
              <a:t> par le VIH, VHB, VHC et Syphilis chez les patients </a:t>
            </a:r>
            <a:r>
              <a:rPr sz="3200" dirty="0" err="1"/>
              <a:t>hospitalisés</a:t>
            </a:r>
            <a:r>
              <a:rPr sz="3200" dirty="0"/>
              <a:t> </a:t>
            </a:r>
            <a:r>
              <a:rPr sz="3200" dirty="0" err="1"/>
              <a:t>dans</a:t>
            </a:r>
            <a:r>
              <a:rPr sz="3200" dirty="0"/>
              <a:t> le service de </a:t>
            </a:r>
            <a:r>
              <a:rPr sz="3200" dirty="0" err="1"/>
              <a:t>Médecine</a:t>
            </a:r>
            <a:r>
              <a:rPr sz="3200" dirty="0"/>
              <a:t> </a:t>
            </a:r>
            <a:r>
              <a:rPr sz="3200" dirty="0" err="1"/>
              <a:t>polyvalente</a:t>
            </a:r>
            <a:r>
              <a:rPr sz="3200" dirty="0"/>
              <a:t> du </a:t>
            </a:r>
            <a:r>
              <a:rPr sz="3200" dirty="0" err="1"/>
              <a:t>centre</a:t>
            </a:r>
            <a:r>
              <a:rPr sz="3200" dirty="0"/>
              <a:t> </a:t>
            </a:r>
            <a:r>
              <a:rPr sz="3200" dirty="0" err="1"/>
              <a:t>hospitalier</a:t>
            </a:r>
            <a:r>
              <a:rPr sz="3200" dirty="0"/>
              <a:t> de Mayotte, principal </a:t>
            </a:r>
            <a:r>
              <a:rPr sz="3200" dirty="0" err="1"/>
              <a:t>hôpital</a:t>
            </a:r>
            <a:r>
              <a:rPr sz="3200" dirty="0"/>
              <a:t> de </a:t>
            </a:r>
            <a:r>
              <a:rPr sz="3200" dirty="0" err="1"/>
              <a:t>l’île</a:t>
            </a:r>
            <a:r>
              <a:rPr sz="3200" dirty="0"/>
              <a:t>, </a:t>
            </a:r>
            <a:r>
              <a:rPr sz="3200" dirty="0" err="1"/>
              <a:t>drainant</a:t>
            </a:r>
            <a:r>
              <a:rPr sz="3200" dirty="0"/>
              <a:t> la </a:t>
            </a:r>
            <a:r>
              <a:rPr sz="3200" dirty="0" err="1"/>
              <a:t>majorité</a:t>
            </a:r>
            <a:r>
              <a:rPr sz="3200" dirty="0"/>
              <a:t> de la population </a:t>
            </a:r>
            <a:r>
              <a:rPr sz="3200" dirty="0" err="1"/>
              <a:t>mahoraise</a:t>
            </a:r>
            <a:r>
              <a:rPr sz="3200" dirty="0"/>
              <a:t>.</a:t>
            </a:r>
          </a:p>
          <a:p>
            <a:pPr>
              <a:defRPr sz="1800"/>
            </a:pPr>
            <a:r>
              <a:rPr sz="3200" dirty="0" err="1"/>
              <a:t>Objectif</a:t>
            </a:r>
            <a:r>
              <a:rPr sz="3200" dirty="0"/>
              <a:t> </a:t>
            </a:r>
            <a:r>
              <a:rPr sz="3200" dirty="0" err="1"/>
              <a:t>secondaire</a:t>
            </a:r>
            <a:r>
              <a:rPr sz="3200" dirty="0"/>
              <a:t>: </a:t>
            </a:r>
            <a:r>
              <a:rPr sz="3200" dirty="0" err="1"/>
              <a:t>Caractériser</a:t>
            </a:r>
            <a:r>
              <a:rPr sz="3200" dirty="0"/>
              <a:t> les populations </a:t>
            </a:r>
            <a:r>
              <a:rPr sz="3200" dirty="0" err="1"/>
              <a:t>infectées</a:t>
            </a:r>
            <a:r>
              <a:rPr sz="3200" dirty="0"/>
              <a:t>.</a:t>
            </a:r>
          </a:p>
        </p:txBody>
      </p:sp>
      <p:sp>
        <p:nvSpPr>
          <p:cNvPr id="91" name="Shape 91"/>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92"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93" name="Shape 93"/>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94" name="Shape 94"/>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p:cNvSpPr>
          <p:nvPr>
            <p:ph type="title"/>
          </p:nvPr>
        </p:nvSpPr>
        <p:spPr>
          <a:prstGeom prst="rect">
            <a:avLst/>
          </a:prstGeom>
        </p:spPr>
        <p:txBody>
          <a:bodyPr/>
          <a:lstStyle/>
          <a:p>
            <a:pPr lvl="0">
              <a:defRPr sz="1800"/>
            </a:pPr>
            <a:r>
              <a:rPr sz="8000"/>
              <a:t>Matériel et Méthodes</a:t>
            </a:r>
          </a:p>
        </p:txBody>
      </p:sp>
      <p:sp>
        <p:nvSpPr>
          <p:cNvPr id="97" name="Shape 97"/>
          <p:cNvSpPr>
            <a:spLocks noGrp="1"/>
          </p:cNvSpPr>
          <p:nvPr>
            <p:ph type="body" idx="1"/>
          </p:nvPr>
        </p:nvSpPr>
        <p:spPr>
          <a:prstGeom prst="rect">
            <a:avLst/>
          </a:prstGeom>
        </p:spPr>
        <p:txBody>
          <a:bodyPr/>
          <a:lstStyle/>
          <a:p>
            <a:pPr>
              <a:defRPr sz="1800"/>
            </a:pPr>
            <a:r>
              <a:rPr sz="3200" dirty="0"/>
              <a:t>Etude </a:t>
            </a:r>
            <a:r>
              <a:rPr sz="3200" dirty="0" err="1"/>
              <a:t>épidémiologique,descriptive</a:t>
            </a:r>
            <a:r>
              <a:rPr sz="3200" dirty="0"/>
              <a:t>, </a:t>
            </a:r>
            <a:r>
              <a:rPr sz="3200" dirty="0" err="1"/>
              <a:t>rétrospective</a:t>
            </a:r>
            <a:r>
              <a:rPr sz="3200" dirty="0"/>
              <a:t> </a:t>
            </a:r>
            <a:r>
              <a:rPr sz="3200" dirty="0" err="1"/>
              <a:t>sur</a:t>
            </a:r>
            <a:r>
              <a:rPr sz="3200" dirty="0"/>
              <a:t> 1 an, chez les patients </a:t>
            </a:r>
            <a:r>
              <a:rPr sz="3200" dirty="0" err="1"/>
              <a:t>hospitalisés</a:t>
            </a:r>
            <a:r>
              <a:rPr sz="3200" dirty="0"/>
              <a:t> en </a:t>
            </a:r>
            <a:r>
              <a:rPr sz="3200" dirty="0" err="1"/>
              <a:t>médecine</a:t>
            </a:r>
            <a:r>
              <a:rPr sz="3200" dirty="0"/>
              <a:t> </a:t>
            </a:r>
            <a:r>
              <a:rPr sz="3200" dirty="0" err="1"/>
              <a:t>polyvalente</a:t>
            </a:r>
            <a:r>
              <a:rPr sz="3200" dirty="0"/>
              <a:t> au CHM.</a:t>
            </a:r>
          </a:p>
          <a:p>
            <a:pPr>
              <a:defRPr sz="1800"/>
            </a:pPr>
            <a:r>
              <a:rPr sz="3200" dirty="0" err="1"/>
              <a:t>Recueil</a:t>
            </a:r>
            <a:r>
              <a:rPr sz="3200" dirty="0"/>
              <a:t> de </a:t>
            </a:r>
            <a:r>
              <a:rPr sz="3200" dirty="0" err="1"/>
              <a:t>données</a:t>
            </a:r>
            <a:r>
              <a:rPr sz="3200" dirty="0"/>
              <a:t>, par un </a:t>
            </a:r>
            <a:r>
              <a:rPr sz="3200" dirty="0" err="1"/>
              <a:t>médecin</a:t>
            </a:r>
            <a:r>
              <a:rPr sz="3200" dirty="0"/>
              <a:t>, via les dossiers </a:t>
            </a:r>
            <a:r>
              <a:rPr sz="3200" dirty="0" err="1"/>
              <a:t>cliniques</a:t>
            </a:r>
            <a:r>
              <a:rPr sz="3200" dirty="0"/>
              <a:t> et les </a:t>
            </a:r>
            <a:r>
              <a:rPr sz="3200" dirty="0" err="1"/>
              <a:t>données</a:t>
            </a:r>
            <a:r>
              <a:rPr sz="3200" dirty="0"/>
              <a:t> de </a:t>
            </a:r>
            <a:r>
              <a:rPr sz="3200" dirty="0" err="1"/>
              <a:t>laboratoire</a:t>
            </a:r>
            <a:r>
              <a:rPr sz="3200" dirty="0"/>
              <a:t>.</a:t>
            </a:r>
          </a:p>
          <a:p>
            <a:pPr>
              <a:defRPr sz="1800"/>
            </a:pPr>
            <a:r>
              <a:rPr sz="3200" dirty="0"/>
              <a:t>Analyses </a:t>
            </a:r>
            <a:r>
              <a:rPr lang="fr-FR" sz="3200" smtClean="0"/>
              <a:t>descriptives</a:t>
            </a:r>
            <a:r>
              <a:rPr sz="3600" smtClean="0"/>
              <a:t>.</a:t>
            </a:r>
            <a:endParaRPr sz="3600" dirty="0"/>
          </a:p>
        </p:txBody>
      </p:sp>
      <p:sp>
        <p:nvSpPr>
          <p:cNvPr id="98" name="Shape 98"/>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99"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100" name="Shape 100"/>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01" name="Shape 101"/>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p:cNvSpPr>
          <p:nvPr>
            <p:ph type="title"/>
          </p:nvPr>
        </p:nvSpPr>
        <p:spPr>
          <a:prstGeom prst="rect">
            <a:avLst/>
          </a:prstGeom>
        </p:spPr>
        <p:txBody>
          <a:bodyPr/>
          <a:lstStyle/>
          <a:p>
            <a:pPr lvl="0">
              <a:defRPr sz="1800"/>
            </a:pPr>
            <a:r>
              <a:rPr sz="8000" dirty="0" err="1"/>
              <a:t>Résultats</a:t>
            </a:r>
            <a:r>
              <a:rPr sz="8000" dirty="0"/>
              <a:t> </a:t>
            </a:r>
          </a:p>
        </p:txBody>
      </p:sp>
      <p:sp>
        <p:nvSpPr>
          <p:cNvPr id="104" name="Shape 104"/>
          <p:cNvSpPr>
            <a:spLocks noGrp="1"/>
          </p:cNvSpPr>
          <p:nvPr>
            <p:ph type="body" idx="1"/>
          </p:nvPr>
        </p:nvSpPr>
        <p:spPr>
          <a:prstGeom prst="rect">
            <a:avLst/>
          </a:prstGeom>
        </p:spPr>
        <p:txBody>
          <a:bodyPr>
            <a:normAutofit/>
          </a:bodyPr>
          <a:lstStyle/>
          <a:p>
            <a:pPr>
              <a:defRPr sz="1800"/>
            </a:pPr>
            <a:r>
              <a:rPr sz="3200" dirty="0"/>
              <a:t>694 patients </a:t>
            </a:r>
            <a:r>
              <a:rPr sz="3200" dirty="0" err="1"/>
              <a:t>inclus</a:t>
            </a:r>
            <a:r>
              <a:rPr sz="3200" dirty="0"/>
              <a:t>.</a:t>
            </a:r>
          </a:p>
          <a:p>
            <a:pPr>
              <a:defRPr sz="1800"/>
            </a:pPr>
            <a:r>
              <a:rPr sz="3200" dirty="0"/>
              <a:t>Age </a:t>
            </a:r>
            <a:r>
              <a:rPr sz="3200" dirty="0" err="1"/>
              <a:t>moyen</a:t>
            </a:r>
            <a:r>
              <a:rPr sz="3200" dirty="0"/>
              <a:t> 51 </a:t>
            </a:r>
            <a:r>
              <a:rPr sz="3200" dirty="0" err="1"/>
              <a:t>ans</a:t>
            </a:r>
            <a:r>
              <a:rPr sz="3200" dirty="0"/>
              <a:t> (15-98)</a:t>
            </a:r>
          </a:p>
          <a:p>
            <a:pPr>
              <a:defRPr sz="1800"/>
            </a:pPr>
            <a:r>
              <a:rPr sz="3200" dirty="0"/>
              <a:t>Sex Ratio H/F= 1,1</a:t>
            </a:r>
          </a:p>
          <a:p>
            <a:pPr>
              <a:defRPr sz="1800"/>
            </a:pPr>
            <a:r>
              <a:rPr sz="3200" dirty="0"/>
              <a:t>26,4% de </a:t>
            </a:r>
            <a:r>
              <a:rPr sz="3200" dirty="0" err="1"/>
              <a:t>primoarrivants</a:t>
            </a:r>
            <a:r>
              <a:rPr sz="3200" dirty="0"/>
              <a:t> ( migrants &lt; 1 an)</a:t>
            </a:r>
          </a:p>
          <a:p>
            <a:pPr>
              <a:defRPr sz="1800"/>
            </a:pPr>
            <a:r>
              <a:rPr sz="3200" dirty="0" err="1"/>
              <a:t>Originaire</a:t>
            </a:r>
            <a:r>
              <a:rPr sz="3200" dirty="0"/>
              <a:t> des </a:t>
            </a:r>
            <a:r>
              <a:rPr sz="3200" dirty="0" err="1"/>
              <a:t>Comores</a:t>
            </a:r>
            <a:r>
              <a:rPr sz="3200" dirty="0"/>
              <a:t> à 56%</a:t>
            </a:r>
          </a:p>
        </p:txBody>
      </p:sp>
      <p:sp>
        <p:nvSpPr>
          <p:cNvPr id="105" name="Shape 105"/>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06"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107" name="Shape 107"/>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08" name="Shape 108"/>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hape 110"/>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11"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112" name="Shape 112"/>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13" name="Shape 113"/>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14" name="Shape 114"/>
          <p:cNvSpPr/>
          <p:nvPr/>
        </p:nvSpPr>
        <p:spPr>
          <a:xfrm>
            <a:off x="526339" y="855942"/>
            <a:ext cx="8962518" cy="36420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700" u="sng">
                <a:latin typeface="Avenir Black"/>
                <a:ea typeface="Avenir Black"/>
                <a:cs typeface="Avenir Black"/>
                <a:sym typeface="Avenir Black"/>
              </a:defRPr>
            </a:lvl1pPr>
          </a:lstStyle>
          <a:p>
            <a:pPr lvl="0">
              <a:defRPr sz="1800" u="none"/>
            </a:pPr>
            <a:r>
              <a:rPr sz="1700" b="1" u="sng" dirty="0" err="1"/>
              <a:t>Titre:Description</a:t>
            </a:r>
            <a:r>
              <a:rPr sz="1700" b="1" u="sng" dirty="0"/>
              <a:t> socio-</a:t>
            </a:r>
            <a:r>
              <a:rPr sz="1700" b="1" u="sng" dirty="0" err="1"/>
              <a:t>épidémiologique</a:t>
            </a:r>
            <a:endParaRPr sz="1700" b="1" u="sng" dirty="0"/>
          </a:p>
        </p:txBody>
      </p:sp>
      <p:graphicFrame>
        <p:nvGraphicFramePr>
          <p:cNvPr id="115" name="Table 115"/>
          <p:cNvGraphicFramePr/>
          <p:nvPr>
            <p:extLst>
              <p:ext uri="{D42A27DB-BD31-4B8C-83A1-F6EECF244321}">
                <p14:modId xmlns:p14="http://schemas.microsoft.com/office/powerpoint/2010/main" val="980230873"/>
              </p:ext>
            </p:extLst>
          </p:nvPr>
        </p:nvGraphicFramePr>
        <p:xfrm>
          <a:off x="2984501" y="1286087"/>
          <a:ext cx="7070839" cy="8010512"/>
        </p:xfrm>
        <a:graphic>
          <a:graphicData uri="http://schemas.openxmlformats.org/drawingml/2006/table">
            <a:tbl>
              <a:tblPr firstRow="1" firstCol="1">
                <a:tableStyleId>{4C3C2611-4C71-4FC5-86AE-919BDF0F9419}</a:tableStyleId>
              </a:tblPr>
              <a:tblGrid>
                <a:gridCol w="3675145"/>
                <a:gridCol w="1697847"/>
                <a:gridCol w="1697847"/>
              </a:tblGrid>
              <a:tr h="420216">
                <a:tc>
                  <a:txBody>
                    <a:bodyPr/>
                    <a:lstStyle/>
                    <a:p>
                      <a:pPr lvl="0" algn="l">
                        <a:defRPr sz="1800" b="0"/>
                      </a:pPr>
                      <a:r>
                        <a:rPr b="1" dirty="0"/>
                        <a:t>N=694</a:t>
                      </a:r>
                    </a:p>
                  </a:txBody>
                  <a:tcPr marL="63500" marR="63500" marT="63500" marB="63500" anchor="b"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ctr">
                        <a:defRPr sz="1800" b="0"/>
                      </a:pPr>
                      <a:r>
                        <a:rPr b="1"/>
                        <a:t>n</a:t>
                      </a:r>
                    </a:p>
                  </a:txBody>
                  <a:tcPr marL="63500" marR="63500" marT="63500" marB="63500" anchor="b"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ctr">
                        <a:defRPr sz="1800" b="0"/>
                      </a:pPr>
                      <a:r>
                        <a:rPr b="1" dirty="0"/>
                        <a:t>(%)</a:t>
                      </a:r>
                    </a:p>
                  </a:txBody>
                  <a:tcPr marL="63500" marR="63500" marT="63500" marB="63500" anchor="b"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20216">
                <a:tc>
                  <a:txBody>
                    <a:bodyPr/>
                    <a:lstStyle/>
                    <a:p>
                      <a:pPr lvl="0" algn="l">
                        <a:defRPr sz="1800" b="0" i="0"/>
                      </a:pPr>
                      <a:r>
                        <a:rPr b="1" dirty="0">
                          <a:latin typeface="+mn-lt"/>
                          <a:ea typeface="+mn-ea"/>
                          <a:cs typeface="+mn-cs"/>
                        </a:rPr>
                        <a:t>Sex  ratio H/F</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ctr">
                        <a:defRPr sz="1800" b="0" i="0"/>
                      </a:pPr>
                      <a:r>
                        <a:rPr>
                          <a:latin typeface="+mn-lt"/>
                          <a:ea typeface="+mn-ea"/>
                          <a:cs typeface="+mn-cs"/>
                        </a:rPr>
                        <a:t>1,1</a:t>
                      </a:r>
                    </a:p>
                  </a:txBody>
                  <a:tcPr marL="63500" marR="63500" marT="63500" marB="63500"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ctr">
                        <a:defRPr sz="1800" b="0" i="0"/>
                      </a:pPr>
                      <a:endParaRPr dirty="0"/>
                    </a:p>
                  </a:txBody>
                  <a:tcPr marL="63500" marR="63500" marT="63500" marB="63500"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20216">
                <a:tc>
                  <a:txBody>
                    <a:bodyPr/>
                    <a:lstStyle/>
                    <a:p>
                      <a:pPr lvl="0" algn="l">
                        <a:defRPr sz="1800" b="0" i="0"/>
                      </a:pPr>
                      <a:r>
                        <a:rPr b="1" dirty="0">
                          <a:latin typeface="+mn-lt"/>
                          <a:ea typeface="+mn-ea"/>
                          <a:cs typeface="+mn-cs"/>
                        </a:rPr>
                        <a:t>Pays de  naissance</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0216">
                <a:tc>
                  <a:txBody>
                    <a:bodyPr/>
                    <a:lstStyle/>
                    <a:p>
                      <a:pPr lvl="0" algn="l">
                        <a:defRPr sz="1800" b="0" i="0"/>
                      </a:pPr>
                      <a:r>
                        <a:rPr dirty="0" err="1">
                          <a:latin typeface="+mn-lt"/>
                          <a:ea typeface="+mn-ea"/>
                          <a:cs typeface="+mn-cs"/>
                        </a:rPr>
                        <a:t>Comores</a:t>
                      </a:r>
                      <a:endParaRPr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389</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(56)</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0216">
                <a:tc>
                  <a:txBody>
                    <a:bodyPr/>
                    <a:lstStyle/>
                    <a:p>
                      <a:pPr lvl="0" algn="l">
                        <a:defRPr sz="1800" b="0" i="0"/>
                      </a:pPr>
                      <a:r>
                        <a:rPr>
                          <a:latin typeface="+mn-lt"/>
                          <a:ea typeface="+mn-ea"/>
                          <a:cs typeface="+mn-cs"/>
                        </a:rPr>
                        <a:t>Métropole, Mayotte, Réunion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276</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(39,8)</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0216">
                <a:tc>
                  <a:txBody>
                    <a:bodyPr/>
                    <a:lstStyle/>
                    <a:p>
                      <a:pPr lvl="0" algn="l">
                        <a:defRPr sz="1800" b="0" i="0"/>
                      </a:pPr>
                      <a:r>
                        <a:rPr>
                          <a:latin typeface="+mn-lt"/>
                          <a:ea typeface="+mn-ea"/>
                          <a:cs typeface="+mn-cs"/>
                        </a:rPr>
                        <a:t>Madagascar</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16</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(2,3)</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0216">
                <a:tc>
                  <a:txBody>
                    <a:bodyPr/>
                    <a:lstStyle/>
                    <a:p>
                      <a:pPr lvl="0" algn="l">
                        <a:defRPr sz="1800" b="0" i="0"/>
                      </a:pPr>
                      <a:r>
                        <a:rPr>
                          <a:latin typeface="+mn-lt"/>
                          <a:ea typeface="+mn-ea"/>
                          <a:cs typeface="+mn-cs"/>
                        </a:rPr>
                        <a:t>Rwanda</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2</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(0,3)</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0216">
                <a:tc>
                  <a:txBody>
                    <a:bodyPr/>
                    <a:lstStyle/>
                    <a:p>
                      <a:pPr lvl="0" algn="l">
                        <a:defRPr sz="1800" b="0" i="0"/>
                      </a:pPr>
                      <a:r>
                        <a:rPr>
                          <a:latin typeface="+mn-lt"/>
                          <a:ea typeface="+mn-ea"/>
                          <a:cs typeface="+mn-cs"/>
                        </a:rPr>
                        <a:t>Sénégal</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2</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(0,2)</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0216">
                <a:tc>
                  <a:txBody>
                    <a:bodyPr/>
                    <a:lstStyle/>
                    <a:p>
                      <a:pPr lvl="0">
                        <a:defRPr sz="1800" b="0" i="0"/>
                      </a:pPr>
                      <a:r>
                        <a:rPr>
                          <a:latin typeface="+mn-lt"/>
                          <a:ea typeface="+mn-ea"/>
                          <a:cs typeface="+mn-cs"/>
                        </a:rPr>
                        <a:t>Données manquantes</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defRPr sz="1800" b="0" i="0"/>
                      </a:pPr>
                      <a:r>
                        <a:rPr>
                          <a:latin typeface="+mn-lt"/>
                          <a:ea typeface="+mn-ea"/>
                          <a:cs typeface="+mn-cs"/>
                        </a:rPr>
                        <a:t>10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defRPr sz="1800" b="0" i="0"/>
                      </a:pPr>
                      <a:r>
                        <a:rPr>
                          <a:latin typeface="+mn-lt"/>
                          <a:ea typeface="+mn-ea"/>
                          <a:cs typeface="+mn-cs"/>
                        </a:rPr>
                        <a:t>(1,4)</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0216">
                <a:tc>
                  <a:txBody>
                    <a:bodyPr/>
                    <a:lstStyle/>
                    <a:p>
                      <a:pPr lvl="0" algn="l">
                        <a:defRPr sz="1800" b="0" i="0"/>
                      </a:pPr>
                      <a:r>
                        <a:rPr b="1" dirty="0" err="1" smtClean="0">
                          <a:latin typeface="+mn-lt"/>
                          <a:ea typeface="+mn-ea"/>
                          <a:cs typeface="+mn-cs"/>
                        </a:rPr>
                        <a:t>Primoarrivant</a:t>
                      </a:r>
                      <a:r>
                        <a:rPr lang="fr-FR" b="1" dirty="0" smtClean="0">
                          <a:latin typeface="+mn-lt"/>
                          <a:ea typeface="+mn-ea"/>
                          <a:cs typeface="+mn-cs"/>
                        </a:rPr>
                        <a:t>s</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defRPr sz="1800" b="0" i="0"/>
                      </a:pPr>
                      <a:r>
                        <a:rPr>
                          <a:latin typeface="+mn-lt"/>
                          <a:ea typeface="+mn-ea"/>
                          <a:cs typeface="+mn-cs"/>
                        </a:rPr>
                        <a:t>183</a:t>
                      </a: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defRPr sz="1800" b="0" i="0"/>
                      </a:pPr>
                      <a:r>
                        <a:rPr>
                          <a:latin typeface="+mn-lt"/>
                          <a:ea typeface="+mn-ea"/>
                          <a:cs typeface="+mn-cs"/>
                        </a:rPr>
                        <a:t>(26,4)</a:t>
                      </a: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0216">
                <a:tc>
                  <a:txBody>
                    <a:bodyPr/>
                    <a:lstStyle/>
                    <a:p>
                      <a:pPr lvl="0">
                        <a:defRPr sz="1800" b="0" i="0"/>
                      </a:pPr>
                      <a:r>
                        <a:rPr dirty="0" err="1">
                          <a:latin typeface="+mn-lt"/>
                          <a:ea typeface="+mn-ea"/>
                          <a:cs typeface="+mn-cs"/>
                        </a:rPr>
                        <a:t>Données</a:t>
                      </a:r>
                      <a:r>
                        <a:rPr dirty="0">
                          <a:latin typeface="+mn-lt"/>
                          <a:ea typeface="+mn-ea"/>
                          <a:cs typeface="+mn-cs"/>
                        </a:rPr>
                        <a:t> </a:t>
                      </a:r>
                      <a:r>
                        <a:rPr dirty="0" err="1">
                          <a:latin typeface="+mn-lt"/>
                          <a:ea typeface="+mn-ea"/>
                          <a:cs typeface="+mn-cs"/>
                        </a:rPr>
                        <a:t>manquantes</a:t>
                      </a:r>
                      <a:endParaRPr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defRPr sz="1800" b="0" i="0"/>
                      </a:pPr>
                      <a:r>
                        <a:rPr>
                          <a:latin typeface="+mn-lt"/>
                          <a:ea typeface="+mn-ea"/>
                          <a:cs typeface="+mn-cs"/>
                        </a:rPr>
                        <a:t>98</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defRPr sz="1800" b="0" i="0"/>
                      </a:pPr>
                      <a:r>
                        <a:rPr>
                          <a:latin typeface="+mn-lt"/>
                          <a:ea typeface="+mn-ea"/>
                          <a:cs typeface="+mn-cs"/>
                        </a:rPr>
                        <a:t>(14,1)</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0216">
                <a:tc>
                  <a:txBody>
                    <a:bodyPr/>
                    <a:lstStyle/>
                    <a:p>
                      <a:pPr lvl="0" algn="l">
                        <a:defRPr sz="1800" b="0" i="0"/>
                      </a:pPr>
                      <a:r>
                        <a:rPr b="1" dirty="0">
                          <a:latin typeface="+mn-lt"/>
                          <a:ea typeface="+mn-ea"/>
                          <a:cs typeface="+mn-cs"/>
                        </a:rPr>
                        <a:t>Situation </a:t>
                      </a:r>
                      <a:r>
                        <a:rPr b="1" dirty="0" err="1">
                          <a:latin typeface="+mn-lt"/>
                          <a:ea typeface="+mn-ea"/>
                          <a:cs typeface="+mn-cs"/>
                        </a:rPr>
                        <a:t>Maritale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0216">
                <a:tc>
                  <a:txBody>
                    <a:bodyPr/>
                    <a:lstStyle/>
                    <a:p>
                      <a:pPr lvl="0" algn="l">
                        <a:defRPr sz="1800" b="0" i="0"/>
                      </a:pPr>
                      <a:r>
                        <a:rPr dirty="0" err="1">
                          <a:latin typeface="+mn-lt"/>
                          <a:ea typeface="+mn-ea"/>
                          <a:cs typeface="+mn-cs"/>
                        </a:rPr>
                        <a:t>Seul</a:t>
                      </a:r>
                      <a:endParaRPr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66</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(9,5)</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0216">
                <a:tc>
                  <a:txBody>
                    <a:bodyPr/>
                    <a:lstStyle/>
                    <a:p>
                      <a:pPr lvl="0" algn="l">
                        <a:defRPr sz="1800" b="0" i="0"/>
                      </a:pPr>
                      <a:r>
                        <a:rPr lang="fr-FR" dirty="0" smtClean="0">
                          <a:latin typeface="+mn-lt"/>
                          <a:ea typeface="+mn-ea"/>
                          <a:cs typeface="+mn-cs"/>
                        </a:rPr>
                        <a:t>En</a:t>
                      </a:r>
                      <a:r>
                        <a:rPr lang="fr-FR" baseline="0" dirty="0" smtClean="0">
                          <a:latin typeface="+mn-lt"/>
                          <a:ea typeface="+mn-ea"/>
                          <a:cs typeface="+mn-cs"/>
                        </a:rPr>
                        <a:t> c</a:t>
                      </a:r>
                      <a:r>
                        <a:rPr dirty="0" err="1" smtClean="0">
                          <a:latin typeface="+mn-lt"/>
                          <a:ea typeface="+mn-ea"/>
                          <a:cs typeface="+mn-cs"/>
                        </a:rPr>
                        <a:t>ouple</a:t>
                      </a:r>
                      <a:endParaRPr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125</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(18)</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0216">
                <a:tc>
                  <a:txBody>
                    <a:bodyPr/>
                    <a:lstStyle/>
                    <a:p>
                      <a:pPr lvl="0">
                        <a:defRPr sz="1800" b="0" i="0"/>
                      </a:pPr>
                      <a:r>
                        <a:rPr>
                          <a:latin typeface="+mn-lt"/>
                          <a:ea typeface="+mn-ea"/>
                          <a:cs typeface="+mn-cs"/>
                        </a:rPr>
                        <a:t>Données manquantes</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defRPr sz="1800" b="0" i="0"/>
                      </a:pPr>
                      <a:r>
                        <a:rPr>
                          <a:latin typeface="+mn-lt"/>
                          <a:ea typeface="+mn-ea"/>
                          <a:cs typeface="+mn-cs"/>
                        </a:rPr>
                        <a:t>503</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defRPr sz="1800" b="0" i="0"/>
                      </a:pPr>
                      <a:r>
                        <a:rPr>
                          <a:latin typeface="+mn-lt"/>
                          <a:ea typeface="+mn-ea"/>
                          <a:cs typeface="+mn-cs"/>
                        </a:rPr>
                        <a:t>(72,5)</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46624">
                <a:tc>
                  <a:txBody>
                    <a:bodyPr/>
                    <a:lstStyle/>
                    <a:p>
                      <a:pPr lvl="0" algn="l">
                        <a:defRPr sz="1800" b="0" i="0"/>
                      </a:pPr>
                      <a:r>
                        <a:rPr b="1" dirty="0">
                          <a:latin typeface="+mn-lt"/>
                          <a:ea typeface="+mn-ea"/>
                          <a:cs typeface="+mn-cs"/>
                        </a:rPr>
                        <a:t>Situation </a:t>
                      </a:r>
                      <a:r>
                        <a:rPr b="1" dirty="0" err="1">
                          <a:latin typeface="+mn-lt"/>
                          <a:ea typeface="+mn-ea"/>
                          <a:cs typeface="+mn-cs"/>
                        </a:rPr>
                        <a:t>Professionnelle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0216">
                <a:tc>
                  <a:txBody>
                    <a:bodyPr/>
                    <a:lstStyle/>
                    <a:p>
                      <a:pPr lvl="0" algn="l">
                        <a:defRPr sz="1800" b="0" i="0"/>
                      </a:pPr>
                      <a:r>
                        <a:rPr>
                          <a:latin typeface="+mn-lt"/>
                          <a:ea typeface="+mn-ea"/>
                          <a:cs typeface="+mn-cs"/>
                        </a:rPr>
                        <a:t>Sans emploi</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77</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(11,1)</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0216">
                <a:tc>
                  <a:txBody>
                    <a:bodyPr/>
                    <a:lstStyle/>
                    <a:p>
                      <a:pPr lvl="0" algn="l">
                        <a:defRPr sz="1800" b="0" i="0"/>
                      </a:pPr>
                      <a:r>
                        <a:rPr>
                          <a:latin typeface="+mn-lt"/>
                          <a:ea typeface="+mn-ea"/>
                          <a:cs typeface="+mn-cs"/>
                        </a:rPr>
                        <a:t>Actif</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85</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defRPr sz="1800" b="0" i="0"/>
                      </a:pPr>
                      <a:r>
                        <a:rPr>
                          <a:latin typeface="+mn-lt"/>
                          <a:ea typeface="+mn-ea"/>
                          <a:cs typeface="+mn-cs"/>
                        </a:rPr>
                        <a:t>(12,2)</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0216">
                <a:tc>
                  <a:txBody>
                    <a:bodyPr/>
                    <a:lstStyle/>
                    <a:p>
                      <a:pPr lvl="0">
                        <a:defRPr sz="1800" b="0" i="0"/>
                      </a:pPr>
                      <a:r>
                        <a:rPr dirty="0" err="1">
                          <a:latin typeface="+mn-lt"/>
                          <a:ea typeface="+mn-ea"/>
                          <a:cs typeface="+mn-cs"/>
                        </a:rPr>
                        <a:t>Données</a:t>
                      </a:r>
                      <a:r>
                        <a:rPr dirty="0">
                          <a:latin typeface="+mn-lt"/>
                          <a:ea typeface="+mn-ea"/>
                          <a:cs typeface="+mn-cs"/>
                        </a:rPr>
                        <a:t> </a:t>
                      </a:r>
                      <a:r>
                        <a:rPr dirty="0" err="1">
                          <a:latin typeface="+mn-lt"/>
                          <a:ea typeface="+mn-ea"/>
                          <a:cs typeface="+mn-cs"/>
                        </a:rPr>
                        <a:t>manquantes</a:t>
                      </a:r>
                      <a:endParaRPr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defRPr sz="1800" b="0" i="0"/>
                      </a:pPr>
                      <a:r>
                        <a:rPr dirty="0">
                          <a:latin typeface="+mn-lt"/>
                          <a:ea typeface="+mn-ea"/>
                          <a:cs typeface="+mn-cs"/>
                        </a:rPr>
                        <a:t>532</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defRPr sz="1800" b="0" i="0"/>
                      </a:pPr>
                      <a:r>
                        <a:rPr>
                          <a:latin typeface="+mn-lt"/>
                          <a:ea typeface="+mn-ea"/>
                          <a:cs typeface="+mn-cs"/>
                        </a:rPr>
                        <a:t>(76,7)</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bl>
          </a:graphicData>
        </a:graphic>
      </p:graphicFrame>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title"/>
          </p:nvPr>
        </p:nvSpPr>
        <p:spPr>
          <a:prstGeom prst="rect">
            <a:avLst/>
          </a:prstGeom>
        </p:spPr>
        <p:txBody>
          <a:bodyPr>
            <a:normAutofit/>
          </a:bodyPr>
          <a:lstStyle/>
          <a:p>
            <a:pPr lvl="0">
              <a:defRPr sz="1800"/>
            </a:pPr>
            <a:r>
              <a:rPr sz="7900" dirty="0" err="1"/>
              <a:t>Résultats</a:t>
            </a:r>
            <a:r>
              <a:rPr sz="7900" dirty="0"/>
              <a:t> (VIH)</a:t>
            </a:r>
          </a:p>
        </p:txBody>
      </p:sp>
      <p:sp>
        <p:nvSpPr>
          <p:cNvPr id="120" name="Shape 120"/>
          <p:cNvSpPr>
            <a:spLocks noGrp="1"/>
          </p:cNvSpPr>
          <p:nvPr>
            <p:ph type="body" idx="1"/>
          </p:nvPr>
        </p:nvSpPr>
        <p:spPr>
          <a:prstGeom prst="rect">
            <a:avLst/>
          </a:prstGeom>
        </p:spPr>
        <p:txBody>
          <a:bodyPr>
            <a:normAutofit/>
          </a:bodyPr>
          <a:lstStyle/>
          <a:p>
            <a:pPr>
              <a:defRPr sz="1800"/>
            </a:pPr>
            <a:r>
              <a:rPr sz="3200" dirty="0"/>
              <a:t>2,9% (= 20 patients) de </a:t>
            </a:r>
            <a:r>
              <a:rPr sz="3200" dirty="0" err="1"/>
              <a:t>séropositifs</a:t>
            </a:r>
            <a:endParaRPr sz="3200" dirty="0"/>
          </a:p>
          <a:p>
            <a:pPr>
              <a:defRPr sz="1800"/>
            </a:pPr>
            <a:r>
              <a:rPr sz="3200" dirty="0"/>
              <a:t>Age </a:t>
            </a:r>
            <a:r>
              <a:rPr sz="3200" dirty="0" err="1"/>
              <a:t>moyen</a:t>
            </a:r>
            <a:r>
              <a:rPr sz="3200" dirty="0"/>
              <a:t> de 38 </a:t>
            </a:r>
            <a:r>
              <a:rPr sz="3200" dirty="0" err="1"/>
              <a:t>ans</a:t>
            </a:r>
            <a:endParaRPr sz="3200" dirty="0"/>
          </a:p>
          <a:p>
            <a:pPr>
              <a:defRPr sz="1800"/>
            </a:pPr>
            <a:r>
              <a:rPr sz="3200" dirty="0"/>
              <a:t>Sex ratio H/F = 1,9</a:t>
            </a:r>
          </a:p>
          <a:p>
            <a:pPr>
              <a:defRPr sz="1800"/>
            </a:pPr>
            <a:r>
              <a:rPr sz="3200" dirty="0"/>
              <a:t>6 </a:t>
            </a:r>
            <a:r>
              <a:rPr sz="3200" dirty="0" err="1"/>
              <a:t>découvertes</a:t>
            </a:r>
            <a:r>
              <a:rPr sz="3200" dirty="0"/>
              <a:t> </a:t>
            </a:r>
            <a:r>
              <a:rPr sz="3200" dirty="0" err="1"/>
              <a:t>dont</a:t>
            </a:r>
            <a:r>
              <a:rPr sz="3200" dirty="0"/>
              <a:t> 5 au </a:t>
            </a:r>
            <a:r>
              <a:rPr sz="3200" dirty="0" err="1"/>
              <a:t>stade</a:t>
            </a:r>
            <a:r>
              <a:rPr sz="3200" dirty="0"/>
              <a:t> SIDA et 4 </a:t>
            </a:r>
            <a:r>
              <a:rPr sz="3200" dirty="0" err="1"/>
              <a:t>primoarrivants</a:t>
            </a:r>
            <a:r>
              <a:rPr sz="3200" dirty="0"/>
              <a:t> pour raison de santé (</a:t>
            </a:r>
            <a:r>
              <a:rPr sz="3200" dirty="0" err="1"/>
              <a:t>originaire</a:t>
            </a:r>
            <a:r>
              <a:rPr sz="3200" dirty="0"/>
              <a:t> des </a:t>
            </a:r>
            <a:r>
              <a:rPr sz="3200" dirty="0" err="1"/>
              <a:t>Comores</a:t>
            </a:r>
            <a:r>
              <a:rPr sz="3200" dirty="0"/>
              <a:t>)</a:t>
            </a:r>
          </a:p>
          <a:p>
            <a:pPr>
              <a:defRPr sz="1800"/>
            </a:pPr>
            <a:r>
              <a:rPr sz="3200" dirty="0"/>
              <a:t>2 </a:t>
            </a:r>
            <a:r>
              <a:rPr sz="3200" dirty="0" err="1"/>
              <a:t>hospitalisations</a:t>
            </a:r>
            <a:r>
              <a:rPr sz="3200" dirty="0"/>
              <a:t> pour rupture de </a:t>
            </a:r>
            <a:r>
              <a:rPr sz="3200" dirty="0" err="1"/>
              <a:t>traitement</a:t>
            </a:r>
            <a:r>
              <a:rPr sz="3200" dirty="0"/>
              <a:t>.</a:t>
            </a:r>
          </a:p>
        </p:txBody>
      </p:sp>
      <p:sp>
        <p:nvSpPr>
          <p:cNvPr id="121" name="Shape 121"/>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22"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123" name="Shape 123"/>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24" name="Shape 124"/>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27"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128" name="Shape 128"/>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29" name="Shape 129"/>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30" name="Shape 130"/>
          <p:cNvSpPr/>
          <p:nvPr/>
        </p:nvSpPr>
        <p:spPr>
          <a:xfrm>
            <a:off x="1979554" y="595389"/>
            <a:ext cx="12817744" cy="36420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700" u="sng">
                <a:latin typeface="Avenir Book"/>
                <a:ea typeface="Avenir Book"/>
                <a:cs typeface="Avenir Book"/>
                <a:sym typeface="Avenir Book"/>
              </a:defRPr>
            </a:lvl1pPr>
          </a:lstStyle>
          <a:p>
            <a:pPr lvl="0">
              <a:defRPr sz="1800" u="none"/>
            </a:pPr>
            <a:r>
              <a:rPr sz="1700" b="1" u="sng" dirty="0" err="1"/>
              <a:t>Titre</a:t>
            </a:r>
            <a:r>
              <a:rPr sz="1700" b="1" u="sng" dirty="0"/>
              <a:t>: </a:t>
            </a:r>
            <a:r>
              <a:rPr sz="1700" b="1" u="sng" dirty="0" err="1"/>
              <a:t>Caractéristiques</a:t>
            </a:r>
            <a:r>
              <a:rPr sz="1700" b="1" u="sng" dirty="0"/>
              <a:t> des patients </a:t>
            </a:r>
            <a:r>
              <a:rPr sz="1700" b="1" u="sng" dirty="0" err="1"/>
              <a:t>infectés</a:t>
            </a:r>
            <a:r>
              <a:rPr sz="1700" b="1" u="sng" dirty="0"/>
              <a:t> par le VIH </a:t>
            </a:r>
            <a:r>
              <a:rPr sz="1700" b="1" u="sng" dirty="0" err="1"/>
              <a:t>comparés</a:t>
            </a:r>
            <a:r>
              <a:rPr sz="1700" b="1" u="sng" dirty="0"/>
              <a:t> aux patients non-</a:t>
            </a:r>
            <a:r>
              <a:rPr sz="1700" b="1" u="sng" dirty="0" err="1"/>
              <a:t>infectés</a:t>
            </a:r>
            <a:r>
              <a:rPr sz="1700" b="1" u="sng" dirty="0"/>
              <a:t> par le VIH</a:t>
            </a:r>
            <a:r>
              <a:rPr sz="1700" u="sng" dirty="0"/>
              <a:t>.</a:t>
            </a:r>
          </a:p>
        </p:txBody>
      </p:sp>
      <p:graphicFrame>
        <p:nvGraphicFramePr>
          <p:cNvPr id="131" name="Table 131"/>
          <p:cNvGraphicFramePr/>
          <p:nvPr>
            <p:extLst>
              <p:ext uri="{D42A27DB-BD31-4B8C-83A1-F6EECF244321}">
                <p14:modId xmlns:p14="http://schemas.microsoft.com/office/powerpoint/2010/main" val="3829978718"/>
              </p:ext>
            </p:extLst>
          </p:nvPr>
        </p:nvGraphicFramePr>
        <p:xfrm>
          <a:off x="2057400" y="1011604"/>
          <a:ext cx="8928272" cy="8462567"/>
        </p:xfrm>
        <a:graphic>
          <a:graphicData uri="http://schemas.openxmlformats.org/drawingml/2006/table">
            <a:tbl>
              <a:tblPr firstRow="1" firstCol="1">
                <a:tableStyleId>{4C3C2611-4C71-4FC5-86AE-919BDF0F9419}</a:tableStyleId>
              </a:tblPr>
              <a:tblGrid>
                <a:gridCol w="4640564"/>
                <a:gridCol w="2143854"/>
                <a:gridCol w="2143854"/>
              </a:tblGrid>
              <a:tr h="791381">
                <a:tc>
                  <a:txBody>
                    <a:bodyPr/>
                    <a:lstStyle/>
                    <a:p>
                      <a:pPr lvl="0" algn="l">
                        <a:lnSpc>
                          <a:spcPct val="80000"/>
                        </a:lnSpc>
                        <a:defRPr sz="1800" b="0"/>
                      </a:pPr>
                      <a:endParaRPr dirty="0"/>
                    </a:p>
                  </a:txBody>
                  <a:tcPr marL="63500" marR="63500" marT="63500" marB="63500" anchor="b"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l">
                        <a:lnSpc>
                          <a:spcPct val="120000"/>
                        </a:lnSpc>
                        <a:defRPr sz="1800" b="0"/>
                      </a:pPr>
                      <a:r>
                        <a:rPr b="1"/>
                        <a:t>VIH positif</a:t>
                      </a:r>
                    </a:p>
                    <a:p>
                      <a:pPr lvl="0" algn="l">
                        <a:defRPr sz="1800" b="0"/>
                      </a:pPr>
                      <a:r>
                        <a:rPr b="1"/>
                        <a:t>N=20</a:t>
                      </a:r>
                    </a:p>
                  </a:txBody>
                  <a:tcPr marL="63500" marR="63500" marT="63500" marB="63500"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l">
                        <a:lnSpc>
                          <a:spcPct val="120000"/>
                        </a:lnSpc>
                        <a:defRPr sz="1800" b="0"/>
                      </a:pPr>
                      <a:r>
                        <a:rPr b="1" dirty="0"/>
                        <a:t>VIH </a:t>
                      </a:r>
                      <a:r>
                        <a:rPr b="1" dirty="0" err="1"/>
                        <a:t>négatif</a:t>
                      </a:r>
                      <a:endParaRPr b="1" dirty="0"/>
                    </a:p>
                    <a:p>
                      <a:pPr lvl="0" algn="l">
                        <a:lnSpc>
                          <a:spcPct val="120000"/>
                        </a:lnSpc>
                        <a:defRPr sz="1800" b="0"/>
                      </a:pPr>
                      <a:r>
                        <a:rPr b="1" dirty="0"/>
                        <a:t>N=569</a:t>
                      </a:r>
                    </a:p>
                  </a:txBody>
                  <a:tcPr marL="63500" marR="63500" marT="63500" marB="63500"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26177">
                <a:tc>
                  <a:txBody>
                    <a:bodyPr/>
                    <a:lstStyle/>
                    <a:p>
                      <a:pPr lvl="0" algn="l">
                        <a:lnSpc>
                          <a:spcPct val="80000"/>
                        </a:lnSpc>
                        <a:defRPr sz="1800" b="0" i="0"/>
                      </a:pPr>
                      <a:r>
                        <a:rPr b="1" dirty="0">
                          <a:latin typeface="+mn-lt"/>
                          <a:ea typeface="+mn-ea"/>
                          <a:cs typeface="+mn-cs"/>
                        </a:rPr>
                        <a:t>Sex ratio H/F</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1,9</a:t>
                      </a:r>
                    </a:p>
                  </a:txBody>
                  <a:tcPr marL="63500" marR="63500" marT="63500" marB="63500"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1,1</a:t>
                      </a:r>
                    </a:p>
                  </a:txBody>
                  <a:tcPr marL="63500" marR="63500" marT="63500" marB="63500"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26177">
                <a:tc>
                  <a:txBody>
                    <a:bodyPr/>
                    <a:lstStyle/>
                    <a:p>
                      <a:pPr lvl="0" algn="l">
                        <a:lnSpc>
                          <a:spcPct val="80000"/>
                        </a:lnSpc>
                        <a:defRPr sz="1800" b="0" i="0"/>
                      </a:pPr>
                      <a:r>
                        <a:rPr b="1" dirty="0" smtClean="0">
                          <a:latin typeface="+mn-lt"/>
                          <a:ea typeface="+mn-ea"/>
                          <a:cs typeface="+mn-cs"/>
                        </a:rPr>
                        <a:t>P</a:t>
                      </a:r>
                      <a:r>
                        <a:rPr lang="fr-FR" b="1" dirty="0" err="1" smtClean="0">
                          <a:latin typeface="+mn-lt"/>
                          <a:ea typeface="+mn-ea"/>
                          <a:cs typeface="+mn-cs"/>
                        </a:rPr>
                        <a:t>rimoarrivants</a:t>
                      </a:r>
                      <a:r>
                        <a:rPr b="1" dirty="0" smtClean="0">
                          <a:latin typeface="+mn-lt"/>
                          <a:ea typeface="+mn-ea"/>
                          <a:cs typeface="+mn-cs"/>
                        </a:rPr>
                        <a:t> </a:t>
                      </a:r>
                      <a:r>
                        <a:rPr b="1" dirty="0">
                          <a:latin typeface="+mn-lt"/>
                          <a:ea typeface="+mn-ea"/>
                          <a:cs typeface="+mn-cs"/>
                        </a:rPr>
                        <a:t>n(%)</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6 (30)</a:t>
                      </a: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156 (27,4)</a:t>
                      </a: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6177">
                <a:tc>
                  <a:txBody>
                    <a:bodyPr/>
                    <a:lstStyle/>
                    <a:p>
                      <a:pPr lvl="0">
                        <a:lnSpc>
                          <a:spcPct val="80000"/>
                        </a:lnSpc>
                        <a:defRPr sz="1800" b="0" i="0"/>
                      </a:pPr>
                      <a:r>
                        <a:rPr dirty="0" err="1">
                          <a:latin typeface="+mn-lt"/>
                          <a:ea typeface="+mn-ea"/>
                          <a:cs typeface="+mn-cs"/>
                        </a:rPr>
                        <a:t>Données</a:t>
                      </a:r>
                      <a:r>
                        <a:rPr dirty="0">
                          <a:latin typeface="+mn-lt"/>
                          <a:ea typeface="+mn-ea"/>
                          <a:cs typeface="+mn-cs"/>
                        </a:rPr>
                        <a:t> </a:t>
                      </a:r>
                      <a:r>
                        <a:rPr dirty="0" err="1">
                          <a:latin typeface="+mn-lt"/>
                          <a:ea typeface="+mn-ea"/>
                          <a:cs typeface="+mn-cs"/>
                        </a:rPr>
                        <a:t>manquantes</a:t>
                      </a:r>
                      <a:r>
                        <a:rPr dirty="0">
                          <a:latin typeface="+mn-lt"/>
                          <a:ea typeface="+mn-ea"/>
                          <a:cs typeface="+mn-cs"/>
                        </a:rPr>
                        <a:t> n(%)</a:t>
                      </a:r>
                    </a:p>
                  </a:txBody>
                  <a:tcPr marL="63500" marR="63500" marT="63500" marB="63500" anchor="b"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2 (10)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80 (14)</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6177">
                <a:tc>
                  <a:txBody>
                    <a:bodyPr/>
                    <a:lstStyle/>
                    <a:p>
                      <a:pPr lvl="0" algn="l">
                        <a:lnSpc>
                          <a:spcPct val="80000"/>
                        </a:lnSpc>
                        <a:defRPr sz="1800" b="0" i="0"/>
                      </a:pPr>
                      <a:r>
                        <a:rPr b="1" dirty="0">
                          <a:latin typeface="+mn-lt"/>
                          <a:ea typeface="+mn-ea"/>
                          <a:cs typeface="+mn-cs"/>
                        </a:rPr>
                        <a:t>Pays de naissance</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6177">
                <a:tc>
                  <a:txBody>
                    <a:bodyPr/>
                    <a:lstStyle/>
                    <a:p>
                      <a:pPr lvl="0" algn="l">
                        <a:lnSpc>
                          <a:spcPct val="80000"/>
                        </a:lnSpc>
                        <a:defRPr sz="1800" b="0" i="0"/>
                      </a:pPr>
                      <a:r>
                        <a:rPr dirty="0" err="1">
                          <a:latin typeface="+mn-lt"/>
                          <a:ea typeface="+mn-ea"/>
                          <a:cs typeface="+mn-cs"/>
                        </a:rPr>
                        <a:t>Comores</a:t>
                      </a:r>
                      <a:r>
                        <a:rPr dirty="0">
                          <a:latin typeface="+mn-lt"/>
                          <a:ea typeface="+mn-ea"/>
                          <a:cs typeface="+mn-cs"/>
                        </a:rPr>
                        <a:t>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10 (50)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324 (56,9)</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6177">
                <a:tc>
                  <a:txBody>
                    <a:bodyPr/>
                    <a:lstStyle/>
                    <a:p>
                      <a:pPr lvl="0" algn="l">
                        <a:lnSpc>
                          <a:spcPct val="80000"/>
                        </a:lnSpc>
                        <a:defRPr sz="1800" b="0" i="0"/>
                      </a:pPr>
                      <a:r>
                        <a:rPr>
                          <a:latin typeface="+mn-lt"/>
                          <a:ea typeface="+mn-ea"/>
                          <a:cs typeface="+mn-cs"/>
                        </a:rPr>
                        <a:t>Métropole, Mayotte, Réunion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5 (25)</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226 (39,7)</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6177">
                <a:tc>
                  <a:txBody>
                    <a:bodyPr/>
                    <a:lstStyle/>
                    <a:p>
                      <a:pPr lvl="0" algn="l">
                        <a:lnSpc>
                          <a:spcPct val="80000"/>
                        </a:lnSpc>
                        <a:defRPr sz="1800" b="0" i="0"/>
                      </a:pPr>
                      <a:r>
                        <a:rPr>
                          <a:latin typeface="+mn-lt"/>
                          <a:ea typeface="+mn-ea"/>
                          <a:cs typeface="+mn-cs"/>
                        </a:rPr>
                        <a:t>Madagascar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3 (15)</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12 (2,1)</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6177">
                <a:tc>
                  <a:txBody>
                    <a:bodyPr/>
                    <a:lstStyle/>
                    <a:p>
                      <a:pPr lvl="0" algn="l">
                        <a:lnSpc>
                          <a:spcPct val="80000"/>
                        </a:lnSpc>
                        <a:defRPr sz="1800" b="0" i="0"/>
                      </a:pPr>
                      <a:r>
                        <a:rPr>
                          <a:latin typeface="+mn-lt"/>
                          <a:ea typeface="+mn-ea"/>
                          <a:cs typeface="+mn-cs"/>
                        </a:rPr>
                        <a:t>Rwanda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 (0,2)</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6177">
                <a:tc>
                  <a:txBody>
                    <a:bodyPr/>
                    <a:lstStyle/>
                    <a:p>
                      <a:pPr lvl="0" algn="l">
                        <a:lnSpc>
                          <a:spcPct val="80000"/>
                        </a:lnSpc>
                        <a:defRPr sz="1800" b="0" i="0"/>
                      </a:pPr>
                      <a:r>
                        <a:rPr>
                          <a:latin typeface="+mn-lt"/>
                          <a:ea typeface="+mn-ea"/>
                          <a:cs typeface="+mn-cs"/>
                        </a:rPr>
                        <a:t>Sénégal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 (10)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6177">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6 (1)</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6177">
                <a:tc>
                  <a:txBody>
                    <a:bodyPr/>
                    <a:lstStyle/>
                    <a:p>
                      <a:pPr lvl="0" algn="l">
                        <a:lnSpc>
                          <a:spcPct val="80000"/>
                        </a:lnSpc>
                        <a:defRPr sz="1800" b="0" i="0"/>
                      </a:pPr>
                      <a:r>
                        <a:rPr b="1" dirty="0">
                          <a:latin typeface="+mn-lt"/>
                          <a:ea typeface="+mn-ea"/>
                          <a:cs typeface="+mn-cs"/>
                        </a:rPr>
                        <a:t>Situation </a:t>
                      </a:r>
                      <a:r>
                        <a:rPr b="1" dirty="0" err="1">
                          <a:latin typeface="+mn-lt"/>
                          <a:ea typeface="+mn-ea"/>
                          <a:cs typeface="+mn-cs"/>
                        </a:rPr>
                        <a:t>Maritale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6177">
                <a:tc>
                  <a:txBody>
                    <a:bodyPr/>
                    <a:lstStyle/>
                    <a:p>
                      <a:pPr lvl="0" algn="l">
                        <a:lnSpc>
                          <a:spcPct val="80000"/>
                        </a:lnSpc>
                        <a:defRPr sz="1800" b="0" i="0"/>
                      </a:pPr>
                      <a:r>
                        <a:rPr>
                          <a:latin typeface="+mn-lt"/>
                          <a:ea typeface="+mn-ea"/>
                          <a:cs typeface="+mn-cs"/>
                        </a:rPr>
                        <a:t>Célibataire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3 (15)</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53 (9,3)</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6177">
                <a:tc>
                  <a:txBody>
                    <a:bodyPr/>
                    <a:lstStyle/>
                    <a:p>
                      <a:pPr lvl="0" algn="l">
                        <a:lnSpc>
                          <a:spcPct val="80000"/>
                        </a:lnSpc>
                        <a:defRPr sz="1800" b="0" i="0"/>
                      </a:pPr>
                      <a:r>
                        <a:rPr>
                          <a:latin typeface="+mn-lt"/>
                          <a:ea typeface="+mn-ea"/>
                          <a:cs typeface="+mn-cs"/>
                        </a:rPr>
                        <a:t>En couple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11 (55)</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103 (18,1)</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6177">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6 (30)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413 (72,6)</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6177">
                <a:tc>
                  <a:txBody>
                    <a:bodyPr/>
                    <a:lstStyle/>
                    <a:p>
                      <a:pPr lvl="0" algn="l">
                        <a:lnSpc>
                          <a:spcPct val="80000"/>
                        </a:lnSpc>
                        <a:defRPr sz="1800" b="0" i="0"/>
                      </a:pPr>
                      <a:r>
                        <a:rPr b="1" dirty="0">
                          <a:latin typeface="+mn-lt"/>
                          <a:ea typeface="+mn-ea"/>
                          <a:cs typeface="+mn-cs"/>
                        </a:rPr>
                        <a:t>Situation </a:t>
                      </a:r>
                      <a:r>
                        <a:rPr b="1" dirty="0" err="1">
                          <a:latin typeface="+mn-lt"/>
                          <a:ea typeface="+mn-ea"/>
                          <a:cs typeface="+mn-cs"/>
                        </a:rPr>
                        <a:t>Professionnelle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6177">
                <a:tc>
                  <a:txBody>
                    <a:bodyPr/>
                    <a:lstStyle/>
                    <a:p>
                      <a:pPr lvl="0" algn="l">
                        <a:lnSpc>
                          <a:spcPct val="80000"/>
                        </a:lnSpc>
                        <a:defRPr sz="1800" b="0" i="0"/>
                      </a:pPr>
                      <a:r>
                        <a:rPr>
                          <a:latin typeface="+mn-lt"/>
                          <a:ea typeface="+mn-ea"/>
                          <a:cs typeface="+mn-cs"/>
                        </a:rPr>
                        <a:t>Actif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6 (30)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69 (12,1)</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6177">
                <a:tc>
                  <a:txBody>
                    <a:bodyPr/>
                    <a:lstStyle/>
                    <a:p>
                      <a:pPr lvl="0" algn="l">
                        <a:lnSpc>
                          <a:spcPct val="80000"/>
                        </a:lnSpc>
                        <a:defRPr sz="1800" b="0" i="0"/>
                      </a:pPr>
                      <a:r>
                        <a:rPr>
                          <a:latin typeface="+mn-lt"/>
                          <a:ea typeface="+mn-ea"/>
                          <a:cs typeface="+mn-cs"/>
                        </a:rPr>
                        <a:t>Sans emploi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4 (20)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64 (11,2)</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6177">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10 (50)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436 (76,6)</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bl>
          </a:graphicData>
        </a:graphic>
      </p:graphicFrame>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a:spLocks noGrp="1"/>
          </p:cNvSpPr>
          <p:nvPr>
            <p:ph type="title"/>
          </p:nvPr>
        </p:nvSpPr>
        <p:spPr>
          <a:prstGeom prst="rect">
            <a:avLst/>
          </a:prstGeom>
        </p:spPr>
        <p:txBody>
          <a:bodyPr>
            <a:normAutofit fontScale="90000"/>
          </a:bodyPr>
          <a:lstStyle>
            <a:lvl1pPr defTabSz="525779">
              <a:defRPr sz="7200"/>
            </a:lvl1pPr>
          </a:lstStyle>
          <a:p>
            <a:pPr lvl="0">
              <a:defRPr sz="1800"/>
            </a:pPr>
            <a:r>
              <a:rPr sz="7200" dirty="0" err="1"/>
              <a:t>Résultats</a:t>
            </a:r>
            <a:r>
              <a:rPr sz="7200" dirty="0"/>
              <a:t> (Portage </a:t>
            </a:r>
            <a:r>
              <a:rPr sz="7200" dirty="0" err="1"/>
              <a:t>AgHBS</a:t>
            </a:r>
            <a:r>
              <a:rPr sz="7200" dirty="0"/>
              <a:t>)</a:t>
            </a:r>
          </a:p>
        </p:txBody>
      </p:sp>
      <p:sp>
        <p:nvSpPr>
          <p:cNvPr id="136" name="Shape 136"/>
          <p:cNvSpPr>
            <a:spLocks noGrp="1"/>
          </p:cNvSpPr>
          <p:nvPr>
            <p:ph type="body" idx="1"/>
          </p:nvPr>
        </p:nvSpPr>
        <p:spPr>
          <a:prstGeom prst="rect">
            <a:avLst/>
          </a:prstGeom>
        </p:spPr>
        <p:txBody>
          <a:bodyPr>
            <a:normAutofit/>
          </a:bodyPr>
          <a:lstStyle/>
          <a:p>
            <a:pPr defTabSz="527240">
              <a:spcBef>
                <a:spcPts val="3700"/>
              </a:spcBef>
              <a:defRPr sz="1800"/>
            </a:pPr>
            <a:r>
              <a:rPr sz="3200" dirty="0"/>
              <a:t>4,3% (=29 patients) de </a:t>
            </a:r>
            <a:r>
              <a:rPr sz="3200" dirty="0" err="1"/>
              <a:t>porteurs</a:t>
            </a:r>
            <a:r>
              <a:rPr sz="3200" dirty="0"/>
              <a:t> </a:t>
            </a:r>
            <a:r>
              <a:rPr sz="3200" dirty="0" err="1"/>
              <a:t>AgHBS</a:t>
            </a:r>
            <a:endParaRPr sz="3200" dirty="0"/>
          </a:p>
          <a:p>
            <a:pPr defTabSz="527240">
              <a:spcBef>
                <a:spcPts val="3700"/>
              </a:spcBef>
              <a:defRPr sz="1800"/>
            </a:pPr>
            <a:r>
              <a:rPr sz="3200" dirty="0"/>
              <a:t>Age </a:t>
            </a:r>
            <a:r>
              <a:rPr sz="3200" dirty="0" err="1"/>
              <a:t>moyen</a:t>
            </a:r>
            <a:r>
              <a:rPr sz="3200" dirty="0"/>
              <a:t> 49 </a:t>
            </a:r>
            <a:r>
              <a:rPr sz="3200" dirty="0" err="1"/>
              <a:t>ans</a:t>
            </a:r>
            <a:endParaRPr sz="3200" dirty="0"/>
          </a:p>
          <a:p>
            <a:pPr defTabSz="527240">
              <a:spcBef>
                <a:spcPts val="3700"/>
              </a:spcBef>
              <a:defRPr sz="1800"/>
            </a:pPr>
            <a:r>
              <a:rPr sz="3200" dirty="0"/>
              <a:t>Sex ratio H/F = 2,8</a:t>
            </a:r>
          </a:p>
          <a:p>
            <a:pPr defTabSz="527240">
              <a:spcBef>
                <a:spcPts val="3700"/>
              </a:spcBef>
              <a:defRPr sz="1800"/>
            </a:pPr>
            <a:r>
              <a:rPr sz="3200" dirty="0"/>
              <a:t>26 </a:t>
            </a:r>
            <a:r>
              <a:rPr sz="3200" dirty="0" err="1"/>
              <a:t>découvertes</a:t>
            </a:r>
            <a:r>
              <a:rPr sz="3200" dirty="0"/>
              <a:t> </a:t>
            </a:r>
            <a:r>
              <a:rPr sz="3200" dirty="0" err="1"/>
              <a:t>sur</a:t>
            </a:r>
            <a:r>
              <a:rPr sz="3200" dirty="0"/>
              <a:t> </a:t>
            </a:r>
            <a:r>
              <a:rPr sz="3200" dirty="0" err="1"/>
              <a:t>dépistage</a:t>
            </a:r>
            <a:r>
              <a:rPr sz="3200" dirty="0"/>
              <a:t> </a:t>
            </a:r>
            <a:r>
              <a:rPr sz="3200" dirty="0" err="1"/>
              <a:t>systématique</a:t>
            </a:r>
            <a:r>
              <a:rPr sz="3200" dirty="0"/>
              <a:t> </a:t>
            </a:r>
            <a:r>
              <a:rPr sz="3200" dirty="0" err="1"/>
              <a:t>dont</a:t>
            </a:r>
            <a:r>
              <a:rPr sz="3200" dirty="0"/>
              <a:t> 11 </a:t>
            </a:r>
            <a:r>
              <a:rPr sz="3200" dirty="0" err="1"/>
              <a:t>primoarrivants</a:t>
            </a:r>
            <a:r>
              <a:rPr sz="3200" dirty="0"/>
              <a:t> (38%).</a:t>
            </a:r>
          </a:p>
          <a:p>
            <a:pPr defTabSz="527240">
              <a:spcBef>
                <a:spcPts val="3700"/>
              </a:spcBef>
              <a:defRPr sz="1800"/>
            </a:pPr>
            <a:r>
              <a:rPr sz="3200" dirty="0"/>
              <a:t>2 </a:t>
            </a:r>
            <a:r>
              <a:rPr sz="3200" dirty="0" err="1"/>
              <a:t>hospitalisations</a:t>
            </a:r>
            <a:r>
              <a:rPr sz="3200" dirty="0"/>
              <a:t> pour </a:t>
            </a:r>
            <a:r>
              <a:rPr sz="3200" dirty="0" err="1"/>
              <a:t>décompensation</a:t>
            </a:r>
            <a:r>
              <a:rPr sz="3200" dirty="0"/>
              <a:t> de </a:t>
            </a:r>
            <a:r>
              <a:rPr sz="3200" dirty="0" err="1"/>
              <a:t>cirrhose</a:t>
            </a:r>
            <a:endParaRPr sz="3200" dirty="0"/>
          </a:p>
          <a:p>
            <a:pPr defTabSz="527240">
              <a:spcBef>
                <a:spcPts val="3700"/>
              </a:spcBef>
              <a:defRPr sz="1800"/>
            </a:pPr>
            <a:r>
              <a:rPr sz="3200" dirty="0"/>
              <a:t>2 </a:t>
            </a:r>
            <a:r>
              <a:rPr sz="3200" dirty="0" err="1"/>
              <a:t>hospitalisations</a:t>
            </a:r>
            <a:r>
              <a:rPr sz="3200" dirty="0"/>
              <a:t> pour </a:t>
            </a:r>
            <a:r>
              <a:rPr sz="3200" dirty="0" err="1"/>
              <a:t>carcinome</a:t>
            </a:r>
            <a:r>
              <a:rPr sz="3200" dirty="0"/>
              <a:t> </a:t>
            </a:r>
            <a:r>
              <a:rPr sz="3200" dirty="0" err="1"/>
              <a:t>hépato-cellulaire</a:t>
            </a:r>
            <a:endParaRPr sz="3200" dirty="0"/>
          </a:p>
        </p:txBody>
      </p:sp>
      <p:sp>
        <p:nvSpPr>
          <p:cNvPr id="137" name="Shape 137"/>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38"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139" name="Shape 139"/>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40" name="Shape 140"/>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hape 142"/>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43"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144" name="Shape 144"/>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45" name="Shape 145"/>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46" name="Shape 146"/>
          <p:cNvSpPr/>
          <p:nvPr/>
        </p:nvSpPr>
        <p:spPr>
          <a:xfrm>
            <a:off x="1930080" y="595388"/>
            <a:ext cx="9492983" cy="364202"/>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u="sng">
                <a:latin typeface="Avenir Book"/>
                <a:ea typeface="Avenir Book"/>
                <a:cs typeface="Avenir Book"/>
                <a:sym typeface="Avenir Book"/>
              </a:defRPr>
            </a:lvl1pPr>
          </a:lstStyle>
          <a:p>
            <a:pPr lvl="0">
              <a:defRPr sz="1800" u="none"/>
            </a:pPr>
            <a:r>
              <a:rPr sz="1700" b="1" u="sng" dirty="0" err="1"/>
              <a:t>Titre</a:t>
            </a:r>
            <a:r>
              <a:rPr sz="1700" b="1" u="sng" dirty="0"/>
              <a:t>: </a:t>
            </a:r>
            <a:r>
              <a:rPr sz="1700" b="1" u="sng" dirty="0" err="1"/>
              <a:t>Caractéristiques</a:t>
            </a:r>
            <a:r>
              <a:rPr sz="1700" b="1" u="sng" dirty="0"/>
              <a:t> des patients </a:t>
            </a:r>
            <a:r>
              <a:rPr sz="1700" b="1" u="sng" dirty="0" err="1"/>
              <a:t>AgHBs</a:t>
            </a:r>
            <a:r>
              <a:rPr sz="1700" b="1" u="sng" dirty="0"/>
              <a:t> </a:t>
            </a:r>
            <a:r>
              <a:rPr sz="1700" b="1" u="sng" dirty="0" err="1"/>
              <a:t>positifs</a:t>
            </a:r>
            <a:r>
              <a:rPr sz="1700" b="1" u="sng" dirty="0"/>
              <a:t> </a:t>
            </a:r>
            <a:r>
              <a:rPr sz="1700" b="1" u="sng" dirty="0" err="1"/>
              <a:t>comparés</a:t>
            </a:r>
            <a:r>
              <a:rPr sz="1700" b="1" u="sng" dirty="0"/>
              <a:t> aux patients </a:t>
            </a:r>
            <a:r>
              <a:rPr sz="1700" b="1" u="sng" dirty="0" err="1"/>
              <a:t>AgHBs</a:t>
            </a:r>
            <a:r>
              <a:rPr sz="1700" b="1" u="sng" dirty="0"/>
              <a:t> </a:t>
            </a:r>
            <a:r>
              <a:rPr sz="1700" b="1" u="sng" dirty="0" err="1"/>
              <a:t>négatifs</a:t>
            </a:r>
            <a:endParaRPr sz="1700" b="1" u="sng" dirty="0"/>
          </a:p>
        </p:txBody>
      </p:sp>
      <p:graphicFrame>
        <p:nvGraphicFramePr>
          <p:cNvPr id="147" name="Table 147"/>
          <p:cNvGraphicFramePr/>
          <p:nvPr>
            <p:extLst>
              <p:ext uri="{D42A27DB-BD31-4B8C-83A1-F6EECF244321}">
                <p14:modId xmlns:p14="http://schemas.microsoft.com/office/powerpoint/2010/main" val="203571229"/>
              </p:ext>
            </p:extLst>
          </p:nvPr>
        </p:nvGraphicFramePr>
        <p:xfrm>
          <a:off x="2057313" y="934991"/>
          <a:ext cx="8928272" cy="8660480"/>
        </p:xfrm>
        <a:graphic>
          <a:graphicData uri="http://schemas.openxmlformats.org/drawingml/2006/table">
            <a:tbl>
              <a:tblPr firstRow="1" firstCol="1">
                <a:tableStyleId>{4C3C2611-4C71-4FC5-86AE-919BDF0F9419}</a:tableStyleId>
              </a:tblPr>
              <a:tblGrid>
                <a:gridCol w="4640564"/>
                <a:gridCol w="2143854"/>
                <a:gridCol w="2143854"/>
              </a:tblGrid>
              <a:tr h="842054">
                <a:tc>
                  <a:txBody>
                    <a:bodyPr/>
                    <a:lstStyle/>
                    <a:p>
                      <a:pPr lvl="0" algn="l">
                        <a:lnSpc>
                          <a:spcPct val="80000"/>
                        </a:lnSpc>
                        <a:defRPr sz="1800" b="0"/>
                      </a:pPr>
                      <a:endParaRPr/>
                    </a:p>
                  </a:txBody>
                  <a:tcPr marL="63500" marR="63500" marT="63500" marB="63500" anchor="b"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l">
                        <a:lnSpc>
                          <a:spcPct val="120000"/>
                        </a:lnSpc>
                        <a:defRPr sz="1800" b="0"/>
                      </a:pPr>
                      <a:r>
                        <a:rPr b="1"/>
                        <a:t>AgHBs positif</a:t>
                      </a:r>
                    </a:p>
                    <a:p>
                      <a:pPr lvl="0" algn="l">
                        <a:defRPr sz="1800" b="0"/>
                      </a:pPr>
                      <a:r>
                        <a:rPr b="1"/>
                        <a:t>N=29</a:t>
                      </a:r>
                    </a:p>
                  </a:txBody>
                  <a:tcPr marL="63500" marR="63500" marT="63500" marB="63500"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l">
                        <a:lnSpc>
                          <a:spcPct val="120000"/>
                        </a:lnSpc>
                        <a:defRPr sz="1800" b="0"/>
                      </a:pPr>
                      <a:r>
                        <a:rPr b="1" dirty="0" err="1"/>
                        <a:t>AgHBs</a:t>
                      </a:r>
                      <a:r>
                        <a:rPr b="1" dirty="0"/>
                        <a:t> </a:t>
                      </a:r>
                      <a:r>
                        <a:rPr b="1" dirty="0" err="1"/>
                        <a:t>négatif</a:t>
                      </a:r>
                      <a:endParaRPr b="1" dirty="0"/>
                    </a:p>
                    <a:p>
                      <a:pPr lvl="0" algn="l">
                        <a:lnSpc>
                          <a:spcPct val="120000"/>
                        </a:lnSpc>
                        <a:defRPr sz="1800" b="0"/>
                      </a:pPr>
                      <a:r>
                        <a:rPr b="1" dirty="0"/>
                        <a:t>N=587</a:t>
                      </a:r>
                    </a:p>
                  </a:txBody>
                  <a:tcPr marL="63500" marR="63500" marT="63500" marB="63500"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34357">
                <a:tc>
                  <a:txBody>
                    <a:bodyPr/>
                    <a:lstStyle/>
                    <a:p>
                      <a:pPr lvl="0" algn="l">
                        <a:lnSpc>
                          <a:spcPct val="80000"/>
                        </a:lnSpc>
                        <a:defRPr sz="1800" b="0" i="0"/>
                      </a:pPr>
                      <a:r>
                        <a:rPr b="1" dirty="0">
                          <a:latin typeface="+mn-lt"/>
                          <a:ea typeface="+mn-ea"/>
                          <a:cs typeface="+mn-cs"/>
                        </a:rPr>
                        <a:t>Sex ratio H/F</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2,8</a:t>
                      </a:r>
                    </a:p>
                  </a:txBody>
                  <a:tcPr marL="63500" marR="63500" marT="63500" marB="63500"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1,1</a:t>
                      </a:r>
                    </a:p>
                  </a:txBody>
                  <a:tcPr marL="63500" marR="63500" marT="63500" marB="63500"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34357">
                <a:tc>
                  <a:txBody>
                    <a:bodyPr/>
                    <a:lstStyle/>
                    <a:p>
                      <a:pPr lvl="0" algn="l">
                        <a:lnSpc>
                          <a:spcPct val="80000"/>
                        </a:lnSpc>
                        <a:defRPr sz="1800" b="0" i="0"/>
                      </a:pPr>
                      <a:r>
                        <a:rPr b="1" dirty="0" smtClean="0">
                          <a:latin typeface="+mn-lt"/>
                          <a:ea typeface="+mn-ea"/>
                          <a:cs typeface="+mn-cs"/>
                        </a:rPr>
                        <a:t>P</a:t>
                      </a:r>
                      <a:r>
                        <a:rPr lang="fr-FR" b="1" dirty="0" err="1" smtClean="0">
                          <a:latin typeface="+mn-lt"/>
                          <a:ea typeface="+mn-ea"/>
                          <a:cs typeface="+mn-cs"/>
                        </a:rPr>
                        <a:t>rimoarrivants</a:t>
                      </a:r>
                      <a:r>
                        <a:rPr b="1" dirty="0" smtClean="0">
                          <a:latin typeface="+mn-lt"/>
                          <a:ea typeface="+mn-ea"/>
                          <a:cs typeface="+mn-cs"/>
                        </a:rPr>
                        <a:t> </a:t>
                      </a:r>
                      <a:r>
                        <a:rPr b="1" dirty="0">
                          <a:latin typeface="+mn-lt"/>
                          <a:ea typeface="+mn-ea"/>
                          <a:cs typeface="+mn-cs"/>
                        </a:rPr>
                        <a:t>n(%)</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11 (37,9)</a:t>
                      </a: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155 (26,4)</a:t>
                      </a: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34357">
                <a:tc>
                  <a:txBody>
                    <a:bodyPr/>
                    <a:lstStyle/>
                    <a:p>
                      <a:pPr lvl="0">
                        <a:lnSpc>
                          <a:spcPct val="80000"/>
                        </a:lnSpc>
                        <a:defRPr sz="1800" b="0" i="0"/>
                      </a:pPr>
                      <a:r>
                        <a:rPr dirty="0" err="1">
                          <a:latin typeface="+mn-lt"/>
                          <a:ea typeface="+mn-ea"/>
                          <a:cs typeface="+mn-cs"/>
                        </a:rPr>
                        <a:t>Données</a:t>
                      </a:r>
                      <a:r>
                        <a:rPr dirty="0">
                          <a:latin typeface="+mn-lt"/>
                          <a:ea typeface="+mn-ea"/>
                          <a:cs typeface="+mn-cs"/>
                        </a:rPr>
                        <a:t> </a:t>
                      </a:r>
                      <a:r>
                        <a:rPr dirty="0" err="1">
                          <a:latin typeface="+mn-lt"/>
                          <a:ea typeface="+mn-ea"/>
                          <a:cs typeface="+mn-cs"/>
                        </a:rPr>
                        <a:t>manquantes</a:t>
                      </a:r>
                      <a:r>
                        <a:rPr dirty="0">
                          <a:latin typeface="+mn-lt"/>
                          <a:ea typeface="+mn-ea"/>
                          <a:cs typeface="+mn-cs"/>
                        </a:rPr>
                        <a:t> n(%)</a:t>
                      </a:r>
                    </a:p>
                  </a:txBody>
                  <a:tcPr marL="63500" marR="63500" marT="63500" marB="63500" anchor="b"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3 (10,3)</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dirty="0">
                          <a:latin typeface="+mn-lt"/>
                          <a:ea typeface="+mn-ea"/>
                          <a:cs typeface="+mn-cs"/>
                        </a:rPr>
                        <a:t>80 (13,6)</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34357">
                <a:tc>
                  <a:txBody>
                    <a:bodyPr/>
                    <a:lstStyle/>
                    <a:p>
                      <a:pPr lvl="0" algn="l">
                        <a:lnSpc>
                          <a:spcPct val="80000"/>
                        </a:lnSpc>
                        <a:defRPr sz="1800" b="0" i="0"/>
                      </a:pPr>
                      <a:r>
                        <a:rPr b="1" dirty="0">
                          <a:latin typeface="+mn-lt"/>
                          <a:ea typeface="+mn-ea"/>
                          <a:cs typeface="+mn-cs"/>
                        </a:rPr>
                        <a:t>Pays de naissance</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34357">
                <a:tc>
                  <a:txBody>
                    <a:bodyPr/>
                    <a:lstStyle/>
                    <a:p>
                      <a:pPr lvl="0" algn="l">
                        <a:lnSpc>
                          <a:spcPct val="80000"/>
                        </a:lnSpc>
                        <a:defRPr sz="1800" b="0" i="0"/>
                      </a:pPr>
                      <a:r>
                        <a:rPr>
                          <a:latin typeface="+mn-lt"/>
                          <a:ea typeface="+mn-ea"/>
                          <a:cs typeface="+mn-cs"/>
                        </a:rPr>
                        <a:t>Comores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17 (58,6)</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329 (56)</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34357">
                <a:tc>
                  <a:txBody>
                    <a:bodyPr/>
                    <a:lstStyle/>
                    <a:p>
                      <a:pPr lvl="0" algn="l">
                        <a:lnSpc>
                          <a:spcPct val="80000"/>
                        </a:lnSpc>
                        <a:defRPr sz="1800" b="0" i="0"/>
                      </a:pPr>
                      <a:r>
                        <a:rPr>
                          <a:latin typeface="+mn-lt"/>
                          <a:ea typeface="+mn-ea"/>
                          <a:cs typeface="+mn-cs"/>
                        </a:rPr>
                        <a:t>Métropole, Mayotte, Réunion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11 (37,9)</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233 (39,7)</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34357">
                <a:tc>
                  <a:txBody>
                    <a:bodyPr/>
                    <a:lstStyle/>
                    <a:p>
                      <a:pPr lvl="0" algn="l">
                        <a:lnSpc>
                          <a:spcPct val="80000"/>
                        </a:lnSpc>
                        <a:defRPr sz="1800" b="0" i="0"/>
                      </a:pPr>
                      <a:r>
                        <a:rPr>
                          <a:latin typeface="+mn-lt"/>
                          <a:ea typeface="+mn-ea"/>
                          <a:cs typeface="+mn-cs"/>
                        </a:rPr>
                        <a:t>Madagascar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15 (2,5)</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34357">
                <a:tc>
                  <a:txBody>
                    <a:bodyPr/>
                    <a:lstStyle/>
                    <a:p>
                      <a:pPr lvl="0" algn="l">
                        <a:lnSpc>
                          <a:spcPct val="80000"/>
                        </a:lnSpc>
                        <a:defRPr sz="1800" b="0" i="0"/>
                      </a:pPr>
                      <a:r>
                        <a:rPr>
                          <a:latin typeface="+mn-lt"/>
                          <a:ea typeface="+mn-ea"/>
                          <a:cs typeface="+mn-cs"/>
                        </a:rPr>
                        <a:t>Rwanda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 (0,2)</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34357">
                <a:tc>
                  <a:txBody>
                    <a:bodyPr/>
                    <a:lstStyle/>
                    <a:p>
                      <a:pPr lvl="0" algn="l">
                        <a:lnSpc>
                          <a:spcPct val="80000"/>
                        </a:lnSpc>
                        <a:defRPr sz="1800" b="0" i="0"/>
                      </a:pPr>
                      <a:r>
                        <a:rPr>
                          <a:latin typeface="+mn-lt"/>
                          <a:ea typeface="+mn-ea"/>
                          <a:cs typeface="+mn-cs"/>
                        </a:rPr>
                        <a:t>Sénégal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 (0,3)</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34357">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7 (1,2)</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34357">
                <a:tc>
                  <a:txBody>
                    <a:bodyPr/>
                    <a:lstStyle/>
                    <a:p>
                      <a:pPr lvl="0" algn="l">
                        <a:lnSpc>
                          <a:spcPct val="80000"/>
                        </a:lnSpc>
                        <a:defRPr sz="1800" b="0" i="0"/>
                      </a:pPr>
                      <a:r>
                        <a:rPr b="1" dirty="0">
                          <a:latin typeface="+mn-lt"/>
                          <a:ea typeface="+mn-ea"/>
                          <a:cs typeface="+mn-cs"/>
                        </a:rPr>
                        <a:t>Situation </a:t>
                      </a:r>
                      <a:r>
                        <a:rPr b="1" dirty="0" err="1">
                          <a:latin typeface="+mn-lt"/>
                          <a:ea typeface="+mn-ea"/>
                          <a:cs typeface="+mn-cs"/>
                        </a:rPr>
                        <a:t>Maritale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34357">
                <a:tc>
                  <a:txBody>
                    <a:bodyPr/>
                    <a:lstStyle/>
                    <a:p>
                      <a:pPr lvl="0" algn="l">
                        <a:lnSpc>
                          <a:spcPct val="80000"/>
                        </a:lnSpc>
                        <a:defRPr sz="1800" b="0" i="0"/>
                      </a:pPr>
                      <a:r>
                        <a:rPr>
                          <a:latin typeface="+mn-lt"/>
                          <a:ea typeface="+mn-ea"/>
                          <a:cs typeface="+mn-cs"/>
                        </a:rPr>
                        <a:t>Célibataire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 (6,9)</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58 (9,9)</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34357">
                <a:tc>
                  <a:txBody>
                    <a:bodyPr/>
                    <a:lstStyle/>
                    <a:p>
                      <a:pPr lvl="0" algn="l">
                        <a:lnSpc>
                          <a:spcPct val="80000"/>
                        </a:lnSpc>
                        <a:defRPr sz="1800" b="0" i="0"/>
                      </a:pPr>
                      <a:r>
                        <a:rPr>
                          <a:latin typeface="+mn-lt"/>
                          <a:ea typeface="+mn-ea"/>
                          <a:cs typeface="+mn-cs"/>
                        </a:rPr>
                        <a:t>En couple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8 (27,6)</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109 (18,6)</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34357">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19 (65,5)</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420 (71,5)</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34357">
                <a:tc>
                  <a:txBody>
                    <a:bodyPr/>
                    <a:lstStyle/>
                    <a:p>
                      <a:pPr lvl="0" algn="l">
                        <a:lnSpc>
                          <a:spcPct val="80000"/>
                        </a:lnSpc>
                        <a:defRPr sz="1800" b="0" i="0"/>
                      </a:pPr>
                      <a:r>
                        <a:rPr b="1" dirty="0">
                          <a:latin typeface="+mn-lt"/>
                          <a:ea typeface="+mn-ea"/>
                          <a:cs typeface="+mn-cs"/>
                        </a:rPr>
                        <a:t>Situation </a:t>
                      </a:r>
                      <a:r>
                        <a:rPr b="1" dirty="0" err="1">
                          <a:latin typeface="+mn-lt"/>
                          <a:ea typeface="+mn-ea"/>
                          <a:cs typeface="+mn-cs"/>
                        </a:rPr>
                        <a:t>Professionnelle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34357">
                <a:tc>
                  <a:txBody>
                    <a:bodyPr/>
                    <a:lstStyle/>
                    <a:p>
                      <a:pPr lvl="0" algn="l">
                        <a:lnSpc>
                          <a:spcPct val="80000"/>
                        </a:lnSpc>
                        <a:defRPr sz="1800" b="0" i="0"/>
                      </a:pPr>
                      <a:r>
                        <a:rPr>
                          <a:latin typeface="+mn-lt"/>
                          <a:ea typeface="+mn-ea"/>
                          <a:cs typeface="+mn-cs"/>
                        </a:rPr>
                        <a:t>Actif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6 (20,7)</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75 (12,8)</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34357">
                <a:tc>
                  <a:txBody>
                    <a:bodyPr/>
                    <a:lstStyle/>
                    <a:p>
                      <a:pPr lvl="0" algn="l">
                        <a:lnSpc>
                          <a:spcPct val="80000"/>
                        </a:lnSpc>
                        <a:defRPr sz="1800" b="0" i="0"/>
                      </a:pPr>
                      <a:r>
                        <a:rPr>
                          <a:latin typeface="+mn-lt"/>
                          <a:ea typeface="+mn-ea"/>
                          <a:cs typeface="+mn-cs"/>
                        </a:rPr>
                        <a:t>Sans emploi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3 (10,3)</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64  (10,9)</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34357">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20 (69,0)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dirty="0">
                          <a:latin typeface="+mn-lt"/>
                          <a:ea typeface="+mn-ea"/>
                          <a:cs typeface="+mn-cs"/>
                        </a:rPr>
                        <a:t>448 (76,3)</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bl>
          </a:graphicData>
        </a:graphic>
      </p:graphicFrame>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p:cNvSpPr>
          <p:nvPr>
            <p:ph type="title"/>
          </p:nvPr>
        </p:nvSpPr>
        <p:spPr>
          <a:xfrm>
            <a:off x="952500" y="165080"/>
            <a:ext cx="11099800" cy="1626350"/>
          </a:xfrm>
          <a:prstGeom prst="rect">
            <a:avLst/>
          </a:prstGeom>
        </p:spPr>
        <p:txBody>
          <a:bodyPr>
            <a:normAutofit/>
          </a:bodyPr>
          <a:lstStyle/>
          <a:p>
            <a:pPr lvl="0">
              <a:defRPr sz="1800"/>
            </a:pPr>
            <a:r>
              <a:rPr sz="6600" dirty="0" err="1"/>
              <a:t>Bilan</a:t>
            </a:r>
            <a:r>
              <a:rPr sz="6600" dirty="0"/>
              <a:t> </a:t>
            </a:r>
            <a:r>
              <a:rPr sz="6600" dirty="0" err="1"/>
              <a:t>d’extension</a:t>
            </a:r>
            <a:endParaRPr sz="6600" dirty="0"/>
          </a:p>
        </p:txBody>
      </p:sp>
      <p:sp>
        <p:nvSpPr>
          <p:cNvPr id="150" name="Shape 150"/>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51"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152" name="Shape 152"/>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53" name="Shape 153"/>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graphicFrame>
        <p:nvGraphicFramePr>
          <p:cNvPr id="154" name="Table 154"/>
          <p:cNvGraphicFramePr/>
          <p:nvPr>
            <p:extLst>
              <p:ext uri="{D42A27DB-BD31-4B8C-83A1-F6EECF244321}">
                <p14:modId xmlns:p14="http://schemas.microsoft.com/office/powerpoint/2010/main" val="2821370515"/>
              </p:ext>
            </p:extLst>
          </p:nvPr>
        </p:nvGraphicFramePr>
        <p:xfrm>
          <a:off x="1346200" y="1532494"/>
          <a:ext cx="10314184" cy="8315960"/>
        </p:xfrm>
        <a:graphic>
          <a:graphicData uri="http://schemas.openxmlformats.org/drawingml/2006/table">
            <a:tbl>
              <a:tblPr>
                <a:tableStyleId>{4C3C2611-4C71-4FC5-86AE-919BDF0F9419}</a:tableStyleId>
              </a:tblPr>
              <a:tblGrid>
                <a:gridCol w="3892288"/>
                <a:gridCol w="3210948"/>
                <a:gridCol w="3210948"/>
              </a:tblGrid>
              <a:tr h="307476">
                <a:tc>
                  <a:txBody>
                    <a:bodyPr/>
                    <a:lstStyle/>
                    <a:p>
                      <a:pPr lvl="0" algn="l">
                        <a:defRPr sz="1800" b="0" i="0"/>
                      </a:pPr>
                      <a:r>
                        <a:rPr sz="1500" b="1" dirty="0">
                          <a:latin typeface="+mn-lt"/>
                          <a:ea typeface="+mn-ea"/>
                          <a:cs typeface="+mn-cs"/>
                        </a:rPr>
                        <a:t>Charge </a:t>
                      </a:r>
                      <a:r>
                        <a:rPr sz="1500" b="1" dirty="0" err="1">
                          <a:latin typeface="+mn-lt"/>
                          <a:ea typeface="+mn-ea"/>
                          <a:cs typeface="+mn-cs"/>
                        </a:rPr>
                        <a:t>Virale</a:t>
                      </a:r>
                      <a:r>
                        <a:rPr sz="1500" b="1" dirty="0">
                          <a:latin typeface="+mn-lt"/>
                          <a:ea typeface="+mn-ea"/>
                          <a:cs typeface="+mn-cs"/>
                        </a:rPr>
                        <a:t> (CV)</a:t>
                      </a:r>
                    </a:p>
                  </a:txBody>
                  <a:tcPr marL="63500" marR="63500" marT="63500" marB="63500" horzOverflow="overflow">
                    <a:lnL w="38100">
                      <a:solidFill>
                        <a:srgbClr val="000000"/>
                      </a:solidFill>
                      <a:miter lim="400000"/>
                    </a:lnL>
                    <a:lnT w="38100">
                      <a:solidFill>
                        <a:srgbClr val="000000"/>
                      </a:solidFill>
                      <a:miter lim="400000"/>
                    </a:lnT>
                    <a:lnB w="38100">
                      <a:solidFill>
                        <a:srgbClr val="000000"/>
                      </a:solidFill>
                      <a:miter lim="400000"/>
                    </a:lnB>
                    <a:solidFill>
                      <a:srgbClr val="FFFFFF"/>
                    </a:solidFill>
                  </a:tcPr>
                </a:tc>
                <a:tc>
                  <a:txBody>
                    <a:bodyPr/>
                    <a:lstStyle/>
                    <a:p>
                      <a:pPr lvl="0" algn="l">
                        <a:defRPr sz="1800" b="0" i="0"/>
                      </a:pPr>
                      <a:r>
                        <a:rPr sz="1500" b="1" dirty="0">
                          <a:latin typeface="+mn-lt"/>
                          <a:ea typeface="+mn-ea"/>
                          <a:cs typeface="+mn-cs"/>
                        </a:rPr>
                        <a:t>n</a:t>
                      </a:r>
                    </a:p>
                  </a:txBody>
                  <a:tcPr marL="63500" marR="63500" marT="63500" marB="63500" horzOverflow="overflow">
                    <a:lnT w="38100">
                      <a:solidFill>
                        <a:srgbClr val="000000"/>
                      </a:solidFill>
                      <a:miter lim="400000"/>
                    </a:lnT>
                    <a:lnB w="38100">
                      <a:solidFill>
                        <a:srgbClr val="000000"/>
                      </a:solidFill>
                      <a:miter lim="400000"/>
                    </a:lnB>
                    <a:solidFill>
                      <a:srgbClr val="FFFFFF"/>
                    </a:solidFill>
                  </a:tcPr>
                </a:tc>
                <a:tc>
                  <a:txBody>
                    <a:bodyPr/>
                    <a:lstStyle/>
                    <a:p>
                      <a:pPr lvl="0" algn="l">
                        <a:defRPr sz="1800" b="0" i="0"/>
                      </a:pPr>
                      <a:r>
                        <a:rPr sz="1500" b="1" dirty="0">
                          <a:latin typeface="+mn-lt"/>
                          <a:ea typeface="+mn-ea"/>
                          <a:cs typeface="+mn-cs"/>
                        </a:rPr>
                        <a:t>(%)</a:t>
                      </a:r>
                    </a:p>
                  </a:txBody>
                  <a:tcPr marL="63500" marR="63500" marT="63500" marB="63500" horzOverflow="overflow">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307476">
                <a:tc>
                  <a:txBody>
                    <a:bodyPr/>
                    <a:lstStyle/>
                    <a:p>
                      <a:pPr lvl="0" algn="l">
                        <a:defRPr sz="1800" b="0" i="0"/>
                      </a:pPr>
                      <a:r>
                        <a:rPr sz="1500">
                          <a:latin typeface="+mn-lt"/>
                          <a:ea typeface="+mn-ea"/>
                          <a:cs typeface="+mn-cs"/>
                        </a:rPr>
                        <a:t>CV&lt;0</a:t>
                      </a:r>
                    </a:p>
                  </a:txBody>
                  <a:tcPr marL="63500" marR="63500" marT="63500" marB="63500" horzOverflow="overflow">
                    <a:lnL w="38100">
                      <a:solidFill>
                        <a:srgbClr val="000000"/>
                      </a:solidFill>
                      <a:miter lim="400000"/>
                    </a:lnL>
                    <a:lnT w="38100">
                      <a:solidFill>
                        <a:srgbClr val="000000"/>
                      </a:solidFill>
                      <a:miter lim="400000"/>
                    </a:lnT>
                    <a:solidFill>
                      <a:srgbClr val="FFFFFF"/>
                    </a:solidFill>
                  </a:tcPr>
                </a:tc>
                <a:tc>
                  <a:txBody>
                    <a:bodyPr/>
                    <a:lstStyle/>
                    <a:p>
                      <a:pPr lvl="0" algn="ctr">
                        <a:defRPr sz="1800" b="0" i="0"/>
                      </a:pPr>
                      <a:r>
                        <a:rPr sz="1500">
                          <a:latin typeface="+mn-lt"/>
                          <a:ea typeface="+mn-ea"/>
                          <a:cs typeface="+mn-cs"/>
                        </a:rPr>
                        <a:t>1</a:t>
                      </a:r>
                    </a:p>
                  </a:txBody>
                  <a:tcPr marL="63500" marR="63500" marT="63500" marB="63500" horzOverflow="overflow">
                    <a:lnT w="38100">
                      <a:solidFill>
                        <a:srgbClr val="000000"/>
                      </a:solidFill>
                      <a:miter lim="400000"/>
                    </a:lnT>
                    <a:solidFill>
                      <a:srgbClr val="FFFFFF"/>
                    </a:solidFill>
                  </a:tcPr>
                </a:tc>
                <a:tc>
                  <a:txBody>
                    <a:bodyPr/>
                    <a:lstStyle/>
                    <a:p>
                      <a:pPr lvl="0" algn="ctr">
                        <a:defRPr sz="1800" b="0" i="0"/>
                      </a:pPr>
                      <a:r>
                        <a:rPr sz="1500" dirty="0">
                          <a:latin typeface="+mn-lt"/>
                          <a:ea typeface="+mn-ea"/>
                          <a:cs typeface="+mn-cs"/>
                        </a:rPr>
                        <a:t>(3,4)</a:t>
                      </a:r>
                    </a:p>
                  </a:txBody>
                  <a:tcPr marL="63500" marR="63500" marT="63500" marB="63500" horzOverflow="overflow">
                    <a:lnR w="38100">
                      <a:solidFill>
                        <a:srgbClr val="000000"/>
                      </a:solidFill>
                      <a:miter lim="400000"/>
                    </a:lnR>
                    <a:lnT w="38100">
                      <a:solidFill>
                        <a:srgbClr val="000000"/>
                      </a:solidFill>
                      <a:miter lim="400000"/>
                    </a:lnT>
                    <a:solidFill>
                      <a:srgbClr val="FFFFFF"/>
                    </a:solidFill>
                  </a:tcPr>
                </a:tc>
              </a:tr>
              <a:tr h="307476">
                <a:tc>
                  <a:txBody>
                    <a:bodyPr/>
                    <a:lstStyle/>
                    <a:p>
                      <a:pPr lvl="0" algn="l">
                        <a:defRPr sz="1800" b="0" i="0"/>
                      </a:pPr>
                      <a:r>
                        <a:rPr sz="1500">
                          <a:latin typeface="+mn-lt"/>
                          <a:ea typeface="+mn-ea"/>
                          <a:cs typeface="+mn-cs"/>
                        </a:rPr>
                        <a:t>0&lt;CV&lt;2000</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7</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(24,1)</a:t>
                      </a:r>
                    </a:p>
                  </a:txBody>
                  <a:tcPr marL="63500" marR="63500" marT="63500" marB="63500" horzOverflow="overflow">
                    <a:lnR w="38100">
                      <a:solidFill>
                        <a:srgbClr val="000000"/>
                      </a:solidFill>
                      <a:miter lim="400000"/>
                    </a:lnR>
                    <a:solidFill>
                      <a:srgbClr val="FFFFFF"/>
                    </a:solidFill>
                  </a:tcPr>
                </a:tc>
              </a:tr>
              <a:tr h="307476">
                <a:tc>
                  <a:txBody>
                    <a:bodyPr/>
                    <a:lstStyle/>
                    <a:p>
                      <a:pPr lvl="0" algn="l">
                        <a:defRPr sz="1800" b="0" i="0"/>
                      </a:pPr>
                      <a:r>
                        <a:rPr sz="1500">
                          <a:latin typeface="+mn-lt"/>
                          <a:ea typeface="+mn-ea"/>
                          <a:cs typeface="+mn-cs"/>
                        </a:rPr>
                        <a:t>2000&lt;CV&lt;10 000</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1</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(3,4)</a:t>
                      </a:r>
                    </a:p>
                  </a:txBody>
                  <a:tcPr marL="63500" marR="63500" marT="63500" marB="63500" horzOverflow="overflow">
                    <a:lnR w="38100">
                      <a:solidFill>
                        <a:srgbClr val="000000"/>
                      </a:solidFill>
                      <a:miter lim="400000"/>
                    </a:lnR>
                    <a:solidFill>
                      <a:srgbClr val="FFFFFF"/>
                    </a:solidFill>
                  </a:tcPr>
                </a:tc>
              </a:tr>
              <a:tr h="307476">
                <a:tc>
                  <a:txBody>
                    <a:bodyPr/>
                    <a:lstStyle/>
                    <a:p>
                      <a:pPr lvl="0" algn="l">
                        <a:defRPr sz="1800" b="0" i="0"/>
                      </a:pPr>
                      <a:r>
                        <a:rPr sz="1500">
                          <a:latin typeface="+mn-lt"/>
                          <a:ea typeface="+mn-ea"/>
                          <a:cs typeface="+mn-cs"/>
                        </a:rPr>
                        <a:t>CV&gt;10 000</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6</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(20,7)</a:t>
                      </a:r>
                    </a:p>
                  </a:txBody>
                  <a:tcPr marL="63500" marR="63500" marT="63500" marB="63500" horzOverflow="overflow">
                    <a:lnR w="38100">
                      <a:solidFill>
                        <a:srgbClr val="000000"/>
                      </a:solidFill>
                      <a:miter lim="400000"/>
                    </a:lnR>
                    <a:solidFill>
                      <a:srgbClr val="FFFFFF"/>
                    </a:solidFill>
                  </a:tcPr>
                </a:tc>
              </a:tr>
              <a:tr h="307476">
                <a:tc>
                  <a:txBody>
                    <a:bodyPr/>
                    <a:lstStyle/>
                    <a:p>
                      <a:pPr lvl="0">
                        <a:defRPr sz="1800" b="0" i="0"/>
                      </a:pPr>
                      <a:r>
                        <a:rPr sz="1500">
                          <a:latin typeface="+mn-lt"/>
                          <a:ea typeface="+mn-ea"/>
                          <a:cs typeface="+mn-cs"/>
                        </a:rPr>
                        <a:t>Données Manquantes</a:t>
                      </a:r>
                    </a:p>
                  </a:txBody>
                  <a:tcPr marL="63500" marR="63500" marT="63500" marB="63500" horzOverflow="overflow">
                    <a:lnL w="38100">
                      <a:solidFill>
                        <a:srgbClr val="000000"/>
                      </a:solidFill>
                      <a:miter lim="400000"/>
                    </a:lnL>
                    <a:lnB w="38100">
                      <a:solidFill>
                        <a:srgbClr val="000000"/>
                      </a:solidFill>
                      <a:miter lim="400000"/>
                    </a:lnB>
                    <a:solidFill>
                      <a:srgbClr val="FFFFFF"/>
                    </a:solidFill>
                  </a:tcPr>
                </a:tc>
                <a:tc>
                  <a:txBody>
                    <a:bodyPr/>
                    <a:lstStyle/>
                    <a:p>
                      <a:pPr lvl="0" algn="ctr">
                        <a:defRPr sz="1800" b="0" i="0"/>
                      </a:pPr>
                      <a:r>
                        <a:rPr sz="1500">
                          <a:latin typeface="+mn-lt"/>
                          <a:ea typeface="+mn-ea"/>
                          <a:cs typeface="+mn-cs"/>
                        </a:rPr>
                        <a:t>10</a:t>
                      </a:r>
                    </a:p>
                  </a:txBody>
                  <a:tcPr marL="63500" marR="63500" marT="63500" marB="63500" horzOverflow="overflow">
                    <a:lnB w="38100">
                      <a:solidFill>
                        <a:srgbClr val="000000"/>
                      </a:solidFill>
                      <a:miter lim="400000"/>
                    </a:lnB>
                    <a:solidFill>
                      <a:srgbClr val="FFFFFF"/>
                    </a:solidFill>
                  </a:tcPr>
                </a:tc>
                <a:tc>
                  <a:txBody>
                    <a:bodyPr/>
                    <a:lstStyle/>
                    <a:p>
                      <a:pPr lvl="0" algn="ctr">
                        <a:defRPr sz="1800" b="0" i="0"/>
                      </a:pPr>
                      <a:r>
                        <a:rPr sz="1500">
                          <a:latin typeface="+mn-lt"/>
                          <a:ea typeface="+mn-ea"/>
                          <a:cs typeface="+mn-cs"/>
                        </a:rPr>
                        <a:t>(34,5)</a:t>
                      </a:r>
                    </a:p>
                  </a:txBody>
                  <a:tcPr marL="63500" marR="63500" marT="63500" marB="63500" horzOverflow="overflow">
                    <a:lnR w="38100">
                      <a:solidFill>
                        <a:srgbClr val="000000"/>
                      </a:solidFill>
                      <a:miter lim="400000"/>
                    </a:lnR>
                    <a:lnB w="38100">
                      <a:solidFill>
                        <a:srgbClr val="000000"/>
                      </a:solidFill>
                      <a:miter lim="400000"/>
                    </a:lnB>
                    <a:solidFill>
                      <a:srgbClr val="FFFFFF"/>
                    </a:solidFill>
                  </a:tcPr>
                </a:tc>
              </a:tr>
              <a:tr h="307476">
                <a:tc>
                  <a:txBody>
                    <a:bodyPr/>
                    <a:lstStyle/>
                    <a:p>
                      <a:pPr lvl="0" algn="l">
                        <a:defRPr sz="1800" b="0" i="0"/>
                      </a:pPr>
                      <a:r>
                        <a:rPr sz="1500" b="1" dirty="0">
                          <a:latin typeface="+mn-lt"/>
                          <a:ea typeface="+mn-ea"/>
                          <a:cs typeface="+mn-cs"/>
                        </a:rPr>
                        <a:t>ACTITEST/FIBROTEST</a:t>
                      </a:r>
                    </a:p>
                  </a:txBody>
                  <a:tcPr marL="63500" marR="63500" marT="63500" marB="63500" horzOverflow="overflow">
                    <a:lnL w="38100">
                      <a:solidFill>
                        <a:srgbClr val="000000"/>
                      </a:solidFill>
                      <a:miter lim="400000"/>
                    </a:lnL>
                    <a:lnT w="38100">
                      <a:solidFill>
                        <a:srgbClr val="000000"/>
                      </a:solidFill>
                      <a:miter lim="400000"/>
                    </a:lnT>
                    <a:lnB w="38100">
                      <a:solidFill>
                        <a:srgbClr val="000000"/>
                      </a:solidFill>
                      <a:miter lim="400000"/>
                    </a:lnB>
                    <a:solidFill>
                      <a:srgbClr val="FFFFFF"/>
                    </a:solidFill>
                  </a:tcPr>
                </a:tc>
                <a:tc>
                  <a:txBody>
                    <a:bodyPr/>
                    <a:lstStyle/>
                    <a:p>
                      <a:pPr lvl="0" algn="ctr">
                        <a:defRPr sz="1800" b="0" i="0"/>
                      </a:pPr>
                      <a:endParaRPr/>
                    </a:p>
                  </a:txBody>
                  <a:tcPr marL="63500" marR="63500" marT="63500" marB="63500" horzOverflow="overflow">
                    <a:lnT w="38100">
                      <a:solidFill>
                        <a:srgbClr val="000000"/>
                      </a:solidFill>
                      <a:miter lim="400000"/>
                    </a:lnT>
                    <a:lnB w="38100">
                      <a:solidFill>
                        <a:srgbClr val="000000"/>
                      </a:solidFill>
                      <a:miter lim="400000"/>
                    </a:lnB>
                    <a:solidFill>
                      <a:srgbClr val="FFFFFF"/>
                    </a:solidFill>
                  </a:tcPr>
                </a:tc>
                <a:tc>
                  <a:txBody>
                    <a:bodyPr/>
                    <a:lstStyle/>
                    <a:p>
                      <a:pPr lvl="0" algn="ctr">
                        <a:defRPr sz="1800" b="0" i="0"/>
                      </a:pPr>
                      <a:endParaRPr/>
                    </a:p>
                  </a:txBody>
                  <a:tcPr marL="63500" marR="63500" marT="63500" marB="63500" horzOverflow="overflow">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307476">
                <a:tc>
                  <a:txBody>
                    <a:bodyPr/>
                    <a:lstStyle/>
                    <a:p>
                      <a:pPr lvl="0" algn="l">
                        <a:defRPr sz="1800" b="0" i="0"/>
                      </a:pPr>
                      <a:r>
                        <a:rPr sz="1500">
                          <a:latin typeface="+mn-lt"/>
                          <a:ea typeface="+mn-ea"/>
                          <a:cs typeface="+mn-cs"/>
                        </a:rPr>
                        <a:t>A0F0</a:t>
                      </a:r>
                    </a:p>
                  </a:txBody>
                  <a:tcPr marL="63500" marR="63500" marT="63500" marB="63500" horzOverflow="overflow">
                    <a:lnL w="38100">
                      <a:solidFill>
                        <a:srgbClr val="000000"/>
                      </a:solidFill>
                      <a:miter lim="400000"/>
                    </a:lnL>
                    <a:lnT w="38100">
                      <a:solidFill>
                        <a:srgbClr val="000000"/>
                      </a:solidFill>
                      <a:miter lim="400000"/>
                    </a:lnT>
                    <a:solidFill>
                      <a:srgbClr val="FFFFFF"/>
                    </a:solidFill>
                  </a:tcPr>
                </a:tc>
                <a:tc>
                  <a:txBody>
                    <a:bodyPr/>
                    <a:lstStyle/>
                    <a:p>
                      <a:pPr lvl="0" algn="ctr">
                        <a:defRPr sz="1800" b="0" i="0"/>
                      </a:pPr>
                      <a:r>
                        <a:rPr sz="1500">
                          <a:latin typeface="+mn-lt"/>
                          <a:ea typeface="+mn-ea"/>
                          <a:cs typeface="+mn-cs"/>
                        </a:rPr>
                        <a:t>5</a:t>
                      </a:r>
                    </a:p>
                  </a:txBody>
                  <a:tcPr marL="63500" marR="63500" marT="63500" marB="63500" horzOverflow="overflow">
                    <a:lnT w="38100">
                      <a:solidFill>
                        <a:srgbClr val="000000"/>
                      </a:solidFill>
                      <a:miter lim="400000"/>
                    </a:lnT>
                    <a:solidFill>
                      <a:srgbClr val="FFFFFF"/>
                    </a:solidFill>
                  </a:tcPr>
                </a:tc>
                <a:tc>
                  <a:txBody>
                    <a:bodyPr/>
                    <a:lstStyle/>
                    <a:p>
                      <a:pPr lvl="0" algn="ctr">
                        <a:defRPr sz="1800" b="0" i="0"/>
                      </a:pPr>
                      <a:r>
                        <a:rPr sz="1500">
                          <a:latin typeface="+mn-lt"/>
                          <a:ea typeface="+mn-ea"/>
                          <a:cs typeface="+mn-cs"/>
                        </a:rPr>
                        <a:t>(17,2)</a:t>
                      </a:r>
                    </a:p>
                  </a:txBody>
                  <a:tcPr marL="63500" marR="63500" marT="63500" marB="63500" horzOverflow="overflow">
                    <a:lnR w="38100">
                      <a:solidFill>
                        <a:srgbClr val="000000"/>
                      </a:solidFill>
                      <a:miter lim="400000"/>
                    </a:lnR>
                    <a:lnT w="38100">
                      <a:solidFill>
                        <a:srgbClr val="000000"/>
                      </a:solidFill>
                      <a:miter lim="400000"/>
                    </a:lnT>
                    <a:solidFill>
                      <a:srgbClr val="FFFFFF"/>
                    </a:solidFill>
                  </a:tcPr>
                </a:tc>
              </a:tr>
              <a:tr h="307476">
                <a:tc>
                  <a:txBody>
                    <a:bodyPr/>
                    <a:lstStyle/>
                    <a:p>
                      <a:pPr lvl="0" algn="l">
                        <a:defRPr sz="1800" b="0" i="0"/>
                      </a:pPr>
                      <a:r>
                        <a:rPr sz="1500">
                          <a:latin typeface="+mn-lt"/>
                          <a:ea typeface="+mn-ea"/>
                          <a:cs typeface="+mn-cs"/>
                        </a:rPr>
                        <a:t>A0F2</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1</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(3,4)</a:t>
                      </a:r>
                    </a:p>
                  </a:txBody>
                  <a:tcPr marL="63500" marR="63500" marT="63500" marB="63500" horzOverflow="overflow">
                    <a:lnR w="38100">
                      <a:solidFill>
                        <a:srgbClr val="000000"/>
                      </a:solidFill>
                      <a:miter lim="400000"/>
                    </a:lnR>
                    <a:solidFill>
                      <a:srgbClr val="FFFFFF"/>
                    </a:solidFill>
                  </a:tcPr>
                </a:tc>
              </a:tr>
              <a:tr h="307476">
                <a:tc>
                  <a:txBody>
                    <a:bodyPr/>
                    <a:lstStyle/>
                    <a:p>
                      <a:pPr lvl="0" algn="l">
                        <a:defRPr sz="1800" b="0" i="0"/>
                      </a:pPr>
                      <a:r>
                        <a:rPr sz="1500">
                          <a:latin typeface="+mn-lt"/>
                          <a:ea typeface="+mn-ea"/>
                          <a:cs typeface="+mn-cs"/>
                        </a:rPr>
                        <a:t>A1F1</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1</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(3,4)</a:t>
                      </a:r>
                    </a:p>
                  </a:txBody>
                  <a:tcPr marL="63500" marR="63500" marT="63500" marB="63500" horzOverflow="overflow">
                    <a:lnR w="38100">
                      <a:solidFill>
                        <a:srgbClr val="000000"/>
                      </a:solidFill>
                      <a:miter lim="400000"/>
                    </a:lnR>
                    <a:solidFill>
                      <a:srgbClr val="FFFFFF"/>
                    </a:solidFill>
                  </a:tcPr>
                </a:tc>
              </a:tr>
              <a:tr h="307476">
                <a:tc>
                  <a:txBody>
                    <a:bodyPr/>
                    <a:lstStyle/>
                    <a:p>
                      <a:pPr lvl="0" algn="l">
                        <a:defRPr sz="1800" b="0" i="0"/>
                      </a:pPr>
                      <a:r>
                        <a:rPr sz="1500">
                          <a:latin typeface="+mn-lt"/>
                          <a:ea typeface="+mn-ea"/>
                          <a:cs typeface="+mn-cs"/>
                        </a:rPr>
                        <a:t>A1F4</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1</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(3,4)</a:t>
                      </a:r>
                    </a:p>
                  </a:txBody>
                  <a:tcPr marL="63500" marR="63500" marT="63500" marB="63500" horzOverflow="overflow">
                    <a:lnR w="38100">
                      <a:solidFill>
                        <a:srgbClr val="000000"/>
                      </a:solidFill>
                      <a:miter lim="400000"/>
                    </a:lnR>
                    <a:solidFill>
                      <a:srgbClr val="FFFFFF"/>
                    </a:solidFill>
                  </a:tcPr>
                </a:tc>
              </a:tr>
              <a:tr h="307476">
                <a:tc>
                  <a:txBody>
                    <a:bodyPr/>
                    <a:lstStyle/>
                    <a:p>
                      <a:pPr lvl="0" algn="l">
                        <a:defRPr sz="1800" b="0" i="0"/>
                      </a:pPr>
                      <a:r>
                        <a:rPr sz="1500">
                          <a:latin typeface="+mn-lt"/>
                          <a:ea typeface="+mn-ea"/>
                          <a:cs typeface="+mn-cs"/>
                        </a:rPr>
                        <a:t>A2F4</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1</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(3,4)</a:t>
                      </a:r>
                    </a:p>
                  </a:txBody>
                  <a:tcPr marL="63500" marR="63500" marT="63500" marB="63500" horzOverflow="overflow">
                    <a:lnR w="38100">
                      <a:solidFill>
                        <a:srgbClr val="000000"/>
                      </a:solidFill>
                      <a:miter lim="400000"/>
                    </a:lnR>
                    <a:solidFill>
                      <a:srgbClr val="FFFFFF"/>
                    </a:solidFill>
                  </a:tcPr>
                </a:tc>
              </a:tr>
              <a:tr h="307476">
                <a:tc>
                  <a:txBody>
                    <a:bodyPr/>
                    <a:lstStyle/>
                    <a:p>
                      <a:pPr lvl="0" algn="l">
                        <a:defRPr sz="1800" b="0" i="0"/>
                      </a:pPr>
                      <a:r>
                        <a:rPr sz="1500">
                          <a:latin typeface="+mn-lt"/>
                          <a:ea typeface="+mn-ea"/>
                          <a:cs typeface="+mn-cs"/>
                        </a:rPr>
                        <a:t>A3F4</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2</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(6,9)</a:t>
                      </a:r>
                    </a:p>
                  </a:txBody>
                  <a:tcPr marL="63500" marR="63500" marT="63500" marB="63500" horzOverflow="overflow">
                    <a:lnR w="38100">
                      <a:solidFill>
                        <a:srgbClr val="000000"/>
                      </a:solidFill>
                      <a:miter lim="400000"/>
                    </a:lnR>
                    <a:solidFill>
                      <a:srgbClr val="FFFFFF"/>
                    </a:solidFill>
                  </a:tcPr>
                </a:tc>
              </a:tr>
              <a:tr h="307476">
                <a:tc>
                  <a:txBody>
                    <a:bodyPr/>
                    <a:lstStyle/>
                    <a:p>
                      <a:pPr lvl="0" algn="l">
                        <a:defRPr sz="1800" b="0" i="0"/>
                      </a:pPr>
                      <a:r>
                        <a:rPr sz="1500">
                          <a:latin typeface="+mn-lt"/>
                          <a:ea typeface="+mn-ea"/>
                          <a:cs typeface="+mn-cs"/>
                        </a:rPr>
                        <a:t>A4F4</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1</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(3,4)</a:t>
                      </a:r>
                    </a:p>
                  </a:txBody>
                  <a:tcPr marL="63500" marR="63500" marT="63500" marB="63500" horzOverflow="overflow">
                    <a:lnR w="38100">
                      <a:solidFill>
                        <a:srgbClr val="000000"/>
                      </a:solidFill>
                      <a:miter lim="400000"/>
                    </a:lnR>
                    <a:solidFill>
                      <a:srgbClr val="FFFFFF"/>
                    </a:solidFill>
                  </a:tcPr>
                </a:tc>
              </a:tr>
              <a:tr h="307476">
                <a:tc>
                  <a:txBody>
                    <a:bodyPr/>
                    <a:lstStyle/>
                    <a:p>
                      <a:pPr lvl="0" algn="l">
                        <a:defRPr sz="1800" b="0" i="0"/>
                      </a:pPr>
                      <a:r>
                        <a:rPr sz="1500">
                          <a:latin typeface="+mn-lt"/>
                          <a:ea typeface="+mn-ea"/>
                          <a:cs typeface="+mn-cs"/>
                        </a:rPr>
                        <a:t>Cirrhose sans score connu</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2</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(6,9)</a:t>
                      </a:r>
                    </a:p>
                  </a:txBody>
                  <a:tcPr marL="63500" marR="63500" marT="63500" marB="63500" horzOverflow="overflow">
                    <a:lnR w="38100">
                      <a:solidFill>
                        <a:srgbClr val="000000"/>
                      </a:solidFill>
                      <a:miter lim="400000"/>
                    </a:lnR>
                    <a:solidFill>
                      <a:srgbClr val="FFFFFF"/>
                    </a:solidFill>
                  </a:tcPr>
                </a:tc>
              </a:tr>
              <a:tr h="307476">
                <a:tc>
                  <a:txBody>
                    <a:bodyPr/>
                    <a:lstStyle/>
                    <a:p>
                      <a:pPr lvl="0">
                        <a:defRPr sz="1800" b="0" i="0"/>
                      </a:pPr>
                      <a:r>
                        <a:rPr sz="1500">
                          <a:latin typeface="+mn-lt"/>
                          <a:ea typeface="+mn-ea"/>
                          <a:cs typeface="+mn-cs"/>
                        </a:rPr>
                        <a:t>Données Manquantes</a:t>
                      </a:r>
                    </a:p>
                  </a:txBody>
                  <a:tcPr marL="63500" marR="63500" marT="63500" marB="63500" horzOverflow="overflow">
                    <a:lnL w="38100">
                      <a:solidFill>
                        <a:srgbClr val="000000"/>
                      </a:solidFill>
                      <a:miter lim="400000"/>
                    </a:lnL>
                    <a:lnB w="38100">
                      <a:solidFill>
                        <a:srgbClr val="000000"/>
                      </a:solidFill>
                      <a:miter lim="400000"/>
                    </a:lnB>
                    <a:solidFill>
                      <a:srgbClr val="FFFFFF"/>
                    </a:solidFill>
                  </a:tcPr>
                </a:tc>
                <a:tc>
                  <a:txBody>
                    <a:bodyPr/>
                    <a:lstStyle/>
                    <a:p>
                      <a:pPr lvl="0" algn="ctr">
                        <a:defRPr sz="1800" b="0" i="0"/>
                      </a:pPr>
                      <a:r>
                        <a:rPr sz="1500">
                          <a:latin typeface="+mn-lt"/>
                          <a:ea typeface="+mn-ea"/>
                          <a:cs typeface="+mn-cs"/>
                        </a:rPr>
                        <a:t>17</a:t>
                      </a:r>
                    </a:p>
                  </a:txBody>
                  <a:tcPr marL="63500" marR="63500" marT="63500" marB="63500" horzOverflow="overflow">
                    <a:lnB w="38100">
                      <a:solidFill>
                        <a:srgbClr val="000000"/>
                      </a:solidFill>
                      <a:miter lim="400000"/>
                    </a:lnB>
                    <a:solidFill>
                      <a:srgbClr val="FFFFFF"/>
                    </a:solidFill>
                  </a:tcPr>
                </a:tc>
                <a:tc>
                  <a:txBody>
                    <a:bodyPr/>
                    <a:lstStyle/>
                    <a:p>
                      <a:pPr lvl="0" algn="ctr">
                        <a:defRPr sz="1800" b="0" i="0"/>
                      </a:pPr>
                      <a:r>
                        <a:rPr sz="1500">
                          <a:latin typeface="+mn-lt"/>
                          <a:ea typeface="+mn-ea"/>
                          <a:cs typeface="+mn-cs"/>
                        </a:rPr>
                        <a:t>(58,6)</a:t>
                      </a:r>
                    </a:p>
                  </a:txBody>
                  <a:tcPr marL="63500" marR="63500" marT="63500" marB="63500" horzOverflow="overflow">
                    <a:lnR w="38100">
                      <a:solidFill>
                        <a:srgbClr val="000000"/>
                      </a:solidFill>
                      <a:miter lim="400000"/>
                    </a:lnR>
                    <a:lnB w="38100">
                      <a:solidFill>
                        <a:srgbClr val="000000"/>
                      </a:solidFill>
                      <a:miter lim="400000"/>
                    </a:lnB>
                    <a:solidFill>
                      <a:srgbClr val="FFFFFF"/>
                    </a:solidFill>
                  </a:tcPr>
                </a:tc>
              </a:tr>
              <a:tr h="307476">
                <a:tc>
                  <a:txBody>
                    <a:bodyPr/>
                    <a:lstStyle/>
                    <a:p>
                      <a:pPr lvl="0" algn="l">
                        <a:defRPr sz="1800" b="0" i="0"/>
                      </a:pPr>
                      <a:r>
                        <a:rPr sz="1500" b="1" dirty="0" err="1">
                          <a:latin typeface="+mn-lt"/>
                          <a:ea typeface="+mn-ea"/>
                          <a:cs typeface="+mn-cs"/>
                        </a:rPr>
                        <a:t>Sérologie</a:t>
                      </a:r>
                      <a:r>
                        <a:rPr sz="1500" b="1" dirty="0">
                          <a:latin typeface="+mn-lt"/>
                          <a:ea typeface="+mn-ea"/>
                          <a:cs typeface="+mn-cs"/>
                        </a:rPr>
                        <a:t> VHD</a:t>
                      </a:r>
                    </a:p>
                  </a:txBody>
                  <a:tcPr marL="63500" marR="63500" marT="63500" marB="63500" horzOverflow="overflow">
                    <a:lnL w="38100">
                      <a:solidFill>
                        <a:srgbClr val="000000"/>
                      </a:solidFill>
                      <a:miter lim="400000"/>
                    </a:lnL>
                    <a:lnT w="38100">
                      <a:solidFill>
                        <a:srgbClr val="000000"/>
                      </a:solidFill>
                      <a:miter lim="400000"/>
                    </a:lnT>
                    <a:lnB w="38100">
                      <a:solidFill>
                        <a:srgbClr val="000000"/>
                      </a:solidFill>
                      <a:miter lim="400000"/>
                    </a:lnB>
                    <a:solidFill>
                      <a:srgbClr val="FFFFFF"/>
                    </a:solidFill>
                  </a:tcPr>
                </a:tc>
                <a:tc>
                  <a:txBody>
                    <a:bodyPr/>
                    <a:lstStyle/>
                    <a:p>
                      <a:pPr lvl="0" algn="ctr">
                        <a:defRPr sz="1800" b="0" i="0"/>
                      </a:pPr>
                      <a:endParaRPr/>
                    </a:p>
                  </a:txBody>
                  <a:tcPr marL="63500" marR="63500" marT="63500" marB="63500" horzOverflow="overflow">
                    <a:lnT w="38100">
                      <a:solidFill>
                        <a:srgbClr val="000000"/>
                      </a:solidFill>
                      <a:miter lim="400000"/>
                    </a:lnT>
                    <a:lnB w="38100">
                      <a:solidFill>
                        <a:srgbClr val="000000"/>
                      </a:solidFill>
                      <a:miter lim="400000"/>
                    </a:lnB>
                    <a:solidFill>
                      <a:srgbClr val="FFFFFF"/>
                    </a:solidFill>
                  </a:tcPr>
                </a:tc>
                <a:tc>
                  <a:txBody>
                    <a:bodyPr/>
                    <a:lstStyle/>
                    <a:p>
                      <a:pPr lvl="0" algn="ctr">
                        <a:defRPr sz="1800" b="0" i="0"/>
                      </a:pPr>
                      <a:endParaRPr/>
                    </a:p>
                  </a:txBody>
                  <a:tcPr marL="63500" marR="63500" marT="63500" marB="63500" horzOverflow="overflow">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307476">
                <a:tc>
                  <a:txBody>
                    <a:bodyPr/>
                    <a:lstStyle/>
                    <a:p>
                      <a:pPr lvl="0" algn="l">
                        <a:defRPr sz="1800" b="0" i="0"/>
                      </a:pPr>
                      <a:r>
                        <a:rPr sz="1500">
                          <a:latin typeface="+mn-lt"/>
                          <a:ea typeface="+mn-ea"/>
                          <a:cs typeface="+mn-cs"/>
                        </a:rPr>
                        <a:t>positive</a:t>
                      </a:r>
                    </a:p>
                  </a:txBody>
                  <a:tcPr marL="63500" marR="63500" marT="63500" marB="63500" horzOverflow="overflow">
                    <a:lnL w="38100">
                      <a:solidFill>
                        <a:srgbClr val="000000"/>
                      </a:solidFill>
                      <a:miter lim="400000"/>
                    </a:lnL>
                    <a:lnT w="38100">
                      <a:solidFill>
                        <a:srgbClr val="000000"/>
                      </a:solidFill>
                      <a:miter lim="400000"/>
                    </a:lnT>
                    <a:solidFill>
                      <a:srgbClr val="FFFFFF"/>
                    </a:solidFill>
                  </a:tcPr>
                </a:tc>
                <a:tc>
                  <a:txBody>
                    <a:bodyPr/>
                    <a:lstStyle/>
                    <a:p>
                      <a:pPr lvl="0" algn="ctr">
                        <a:defRPr sz="1800" b="0" i="0"/>
                      </a:pPr>
                      <a:r>
                        <a:rPr sz="1500">
                          <a:latin typeface="+mn-lt"/>
                          <a:ea typeface="+mn-ea"/>
                          <a:cs typeface="+mn-cs"/>
                        </a:rPr>
                        <a:t>0</a:t>
                      </a:r>
                    </a:p>
                  </a:txBody>
                  <a:tcPr marL="63500" marR="63500" marT="63500" marB="63500" horzOverflow="overflow">
                    <a:lnT w="38100">
                      <a:solidFill>
                        <a:srgbClr val="000000"/>
                      </a:solidFill>
                      <a:miter lim="400000"/>
                    </a:lnT>
                    <a:solidFill>
                      <a:srgbClr val="FFFFFF"/>
                    </a:solidFill>
                  </a:tcPr>
                </a:tc>
                <a:tc>
                  <a:txBody>
                    <a:bodyPr/>
                    <a:lstStyle/>
                    <a:p>
                      <a:pPr lvl="0" algn="ctr">
                        <a:defRPr sz="1800" b="0" i="0"/>
                      </a:pPr>
                      <a:r>
                        <a:rPr sz="1500">
                          <a:latin typeface="+mn-lt"/>
                          <a:ea typeface="+mn-ea"/>
                          <a:cs typeface="+mn-cs"/>
                        </a:rPr>
                        <a:t>0</a:t>
                      </a:r>
                    </a:p>
                  </a:txBody>
                  <a:tcPr marL="63500" marR="63500" marT="63500" marB="63500" horzOverflow="overflow">
                    <a:lnR w="38100">
                      <a:solidFill>
                        <a:srgbClr val="000000"/>
                      </a:solidFill>
                      <a:miter lim="400000"/>
                    </a:lnR>
                    <a:lnT w="38100">
                      <a:solidFill>
                        <a:srgbClr val="000000"/>
                      </a:solidFill>
                      <a:miter lim="400000"/>
                    </a:lnT>
                    <a:solidFill>
                      <a:srgbClr val="FFFFFF"/>
                    </a:solidFill>
                  </a:tcPr>
                </a:tc>
              </a:tr>
              <a:tr h="307476">
                <a:tc>
                  <a:txBody>
                    <a:bodyPr/>
                    <a:lstStyle/>
                    <a:p>
                      <a:pPr lvl="0" algn="l">
                        <a:defRPr sz="1800" b="0" i="0"/>
                      </a:pPr>
                      <a:r>
                        <a:rPr sz="1500">
                          <a:latin typeface="+mn-lt"/>
                          <a:ea typeface="+mn-ea"/>
                          <a:cs typeface="+mn-cs"/>
                        </a:rPr>
                        <a:t>négative</a:t>
                      </a:r>
                    </a:p>
                  </a:txBody>
                  <a:tcPr marL="63500" marR="63500" marT="63500" marB="63500" horzOverflow="overflow">
                    <a:lnL w="38100">
                      <a:solidFill>
                        <a:srgbClr val="000000"/>
                      </a:solidFill>
                      <a:miter lim="400000"/>
                    </a:lnL>
                    <a:solidFill>
                      <a:srgbClr val="FFFFFF"/>
                    </a:solidFill>
                  </a:tcPr>
                </a:tc>
                <a:tc>
                  <a:txBody>
                    <a:bodyPr/>
                    <a:lstStyle/>
                    <a:p>
                      <a:pPr lvl="0" algn="ctr">
                        <a:defRPr sz="1800" b="0" i="0"/>
                      </a:pPr>
                      <a:r>
                        <a:rPr sz="1500">
                          <a:latin typeface="+mn-lt"/>
                          <a:ea typeface="+mn-ea"/>
                          <a:cs typeface="+mn-cs"/>
                        </a:rPr>
                        <a:t>13</a:t>
                      </a:r>
                    </a:p>
                  </a:txBody>
                  <a:tcPr marL="63500" marR="63500" marT="63500" marB="63500" horzOverflow="overflow">
                    <a:solidFill>
                      <a:srgbClr val="FFFFFF"/>
                    </a:solidFill>
                  </a:tcPr>
                </a:tc>
                <a:tc>
                  <a:txBody>
                    <a:bodyPr/>
                    <a:lstStyle/>
                    <a:p>
                      <a:pPr lvl="0" algn="ctr">
                        <a:defRPr sz="1800" b="0" i="0"/>
                      </a:pPr>
                      <a:r>
                        <a:rPr sz="1500">
                          <a:latin typeface="+mn-lt"/>
                          <a:ea typeface="+mn-ea"/>
                          <a:cs typeface="+mn-cs"/>
                        </a:rPr>
                        <a:t>(44,8)</a:t>
                      </a:r>
                    </a:p>
                  </a:txBody>
                  <a:tcPr marL="63500" marR="63500" marT="63500" marB="63500" horzOverflow="overflow">
                    <a:lnR w="38100">
                      <a:solidFill>
                        <a:srgbClr val="000000"/>
                      </a:solidFill>
                      <a:miter lim="400000"/>
                    </a:lnR>
                    <a:solidFill>
                      <a:srgbClr val="FFFFFF"/>
                    </a:solidFill>
                  </a:tcPr>
                </a:tc>
              </a:tr>
              <a:tr h="307476">
                <a:tc>
                  <a:txBody>
                    <a:bodyPr/>
                    <a:lstStyle/>
                    <a:p>
                      <a:pPr lvl="0">
                        <a:defRPr sz="1800" b="0" i="0"/>
                      </a:pPr>
                      <a:r>
                        <a:rPr sz="1500">
                          <a:latin typeface="+mn-lt"/>
                          <a:ea typeface="+mn-ea"/>
                          <a:cs typeface="+mn-cs"/>
                        </a:rPr>
                        <a:t>Données Manquantes</a:t>
                      </a:r>
                    </a:p>
                  </a:txBody>
                  <a:tcPr marL="63500" marR="63500" marT="63500" marB="63500" horzOverflow="overflow">
                    <a:lnL w="38100">
                      <a:solidFill>
                        <a:srgbClr val="000000"/>
                      </a:solidFill>
                      <a:miter lim="400000"/>
                    </a:lnL>
                    <a:lnB w="38100">
                      <a:solidFill>
                        <a:srgbClr val="000000"/>
                      </a:solidFill>
                      <a:miter lim="400000"/>
                    </a:lnB>
                    <a:solidFill>
                      <a:srgbClr val="FFFFFF"/>
                    </a:solidFill>
                  </a:tcPr>
                </a:tc>
                <a:tc>
                  <a:txBody>
                    <a:bodyPr/>
                    <a:lstStyle/>
                    <a:p>
                      <a:pPr lvl="0" algn="ctr">
                        <a:defRPr sz="1800" b="0" i="0"/>
                      </a:pPr>
                      <a:r>
                        <a:rPr sz="1500">
                          <a:latin typeface="+mn-lt"/>
                          <a:ea typeface="+mn-ea"/>
                          <a:cs typeface="+mn-cs"/>
                        </a:rPr>
                        <a:t>16</a:t>
                      </a:r>
                    </a:p>
                  </a:txBody>
                  <a:tcPr marL="63500" marR="63500" marT="63500" marB="63500" horzOverflow="overflow">
                    <a:lnB w="38100">
                      <a:solidFill>
                        <a:srgbClr val="000000"/>
                      </a:solidFill>
                      <a:miter lim="400000"/>
                    </a:lnB>
                    <a:solidFill>
                      <a:srgbClr val="FFFFFF"/>
                    </a:solidFill>
                  </a:tcPr>
                </a:tc>
                <a:tc>
                  <a:txBody>
                    <a:bodyPr/>
                    <a:lstStyle/>
                    <a:p>
                      <a:pPr lvl="0" algn="ctr">
                        <a:defRPr sz="1800" b="0" i="0"/>
                      </a:pPr>
                      <a:r>
                        <a:rPr sz="1500">
                          <a:latin typeface="+mn-lt"/>
                          <a:ea typeface="+mn-ea"/>
                          <a:cs typeface="+mn-cs"/>
                        </a:rPr>
                        <a:t>(55,1)</a:t>
                      </a:r>
                    </a:p>
                  </a:txBody>
                  <a:tcPr marL="63500" marR="63500" marT="63500" marB="63500" horzOverflow="overflow">
                    <a:lnR w="38100">
                      <a:solidFill>
                        <a:srgbClr val="000000"/>
                      </a:solidFill>
                      <a:miter lim="400000"/>
                    </a:lnR>
                    <a:lnB w="38100">
                      <a:solidFill>
                        <a:srgbClr val="000000"/>
                      </a:solidFill>
                      <a:miter lim="400000"/>
                    </a:lnB>
                    <a:solidFill>
                      <a:srgbClr val="FFFFFF"/>
                    </a:solidFill>
                  </a:tcPr>
                </a:tc>
              </a:tr>
              <a:tr h="307476">
                <a:tc>
                  <a:txBody>
                    <a:bodyPr/>
                    <a:lstStyle/>
                    <a:p>
                      <a:pPr lvl="0" algn="l">
                        <a:defRPr sz="1800" b="0" i="0"/>
                      </a:pPr>
                      <a:r>
                        <a:rPr sz="1500" b="1" dirty="0">
                          <a:latin typeface="+mn-lt"/>
                          <a:ea typeface="+mn-ea"/>
                          <a:cs typeface="+mn-cs"/>
                        </a:rPr>
                        <a:t>a-FP</a:t>
                      </a:r>
                    </a:p>
                  </a:txBody>
                  <a:tcPr marL="63500" marR="63500" marT="63500" marB="63500" horzOverflow="overflow">
                    <a:lnL w="38100">
                      <a:solidFill>
                        <a:srgbClr val="000000"/>
                      </a:solidFill>
                      <a:miter lim="400000"/>
                    </a:lnL>
                    <a:lnT w="38100">
                      <a:solidFill>
                        <a:srgbClr val="000000"/>
                      </a:solidFill>
                      <a:miter lim="400000"/>
                    </a:lnT>
                    <a:lnB w="38100">
                      <a:solidFill>
                        <a:srgbClr val="000000"/>
                      </a:solidFill>
                      <a:miter lim="400000"/>
                    </a:lnB>
                    <a:solidFill>
                      <a:srgbClr val="FFFFFF"/>
                    </a:solidFill>
                  </a:tcPr>
                </a:tc>
                <a:tc>
                  <a:txBody>
                    <a:bodyPr/>
                    <a:lstStyle/>
                    <a:p>
                      <a:pPr lvl="0" algn="ctr">
                        <a:defRPr sz="1800" b="0" i="0"/>
                      </a:pPr>
                      <a:endParaRPr/>
                    </a:p>
                  </a:txBody>
                  <a:tcPr marL="63500" marR="63500" marT="63500" marB="63500" horzOverflow="overflow">
                    <a:lnT w="38100">
                      <a:solidFill>
                        <a:srgbClr val="000000"/>
                      </a:solidFill>
                      <a:miter lim="400000"/>
                    </a:lnT>
                    <a:lnB w="38100">
                      <a:solidFill>
                        <a:srgbClr val="000000"/>
                      </a:solidFill>
                      <a:miter lim="400000"/>
                    </a:lnB>
                    <a:solidFill>
                      <a:srgbClr val="FFFFFF"/>
                    </a:solidFill>
                  </a:tcPr>
                </a:tc>
                <a:tc>
                  <a:txBody>
                    <a:bodyPr/>
                    <a:lstStyle/>
                    <a:p>
                      <a:pPr lvl="0" algn="ctr">
                        <a:defRPr sz="1800" b="0" i="0"/>
                      </a:pPr>
                      <a:endParaRPr/>
                    </a:p>
                  </a:txBody>
                  <a:tcPr marL="63500" marR="63500" marT="63500" marB="63500" horzOverflow="overflow">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307476">
                <a:tc>
                  <a:txBody>
                    <a:bodyPr/>
                    <a:lstStyle/>
                    <a:p>
                      <a:pPr lvl="0" algn="l">
                        <a:defRPr sz="1800" b="0" i="0"/>
                      </a:pPr>
                      <a:r>
                        <a:rPr sz="1500">
                          <a:latin typeface="+mn-lt"/>
                          <a:ea typeface="+mn-ea"/>
                          <a:cs typeface="+mn-cs"/>
                        </a:rPr>
                        <a:t>&gt;10 microgrammes/L</a:t>
                      </a:r>
                    </a:p>
                  </a:txBody>
                  <a:tcPr marL="63500" marR="63500" marT="63500" marB="63500" horzOverflow="overflow">
                    <a:lnL w="38100">
                      <a:solidFill>
                        <a:srgbClr val="000000"/>
                      </a:solidFill>
                      <a:miter lim="400000"/>
                    </a:lnL>
                    <a:lnT w="38100">
                      <a:solidFill>
                        <a:srgbClr val="000000"/>
                      </a:solidFill>
                      <a:miter lim="400000"/>
                    </a:lnT>
                    <a:solidFill>
                      <a:srgbClr val="FFFFFF"/>
                    </a:solidFill>
                  </a:tcPr>
                </a:tc>
                <a:tc>
                  <a:txBody>
                    <a:bodyPr/>
                    <a:lstStyle/>
                    <a:p>
                      <a:pPr lvl="0" algn="ctr">
                        <a:defRPr sz="1800" b="0" i="0"/>
                      </a:pPr>
                      <a:r>
                        <a:rPr sz="1500">
                          <a:latin typeface="+mn-lt"/>
                          <a:ea typeface="+mn-ea"/>
                          <a:cs typeface="+mn-cs"/>
                        </a:rPr>
                        <a:t>5</a:t>
                      </a:r>
                    </a:p>
                  </a:txBody>
                  <a:tcPr marL="63500" marR="63500" marT="63500" marB="63500" horzOverflow="overflow">
                    <a:lnT w="38100">
                      <a:solidFill>
                        <a:srgbClr val="000000"/>
                      </a:solidFill>
                      <a:miter lim="400000"/>
                    </a:lnT>
                    <a:solidFill>
                      <a:srgbClr val="FFFFFF"/>
                    </a:solidFill>
                  </a:tcPr>
                </a:tc>
                <a:tc>
                  <a:txBody>
                    <a:bodyPr/>
                    <a:lstStyle/>
                    <a:p>
                      <a:pPr lvl="0" algn="ctr">
                        <a:defRPr sz="1800" b="0" i="0"/>
                      </a:pPr>
                      <a:r>
                        <a:rPr sz="1500">
                          <a:latin typeface="+mn-lt"/>
                          <a:ea typeface="+mn-ea"/>
                          <a:cs typeface="+mn-cs"/>
                        </a:rPr>
                        <a:t>(17,2)</a:t>
                      </a:r>
                    </a:p>
                  </a:txBody>
                  <a:tcPr marL="63500" marR="63500" marT="63500" marB="63500" horzOverflow="overflow">
                    <a:lnR w="38100">
                      <a:solidFill>
                        <a:srgbClr val="000000"/>
                      </a:solidFill>
                      <a:miter lim="400000"/>
                    </a:lnR>
                    <a:lnT w="38100">
                      <a:solidFill>
                        <a:srgbClr val="000000"/>
                      </a:solidFill>
                      <a:miter lim="400000"/>
                    </a:lnT>
                    <a:solidFill>
                      <a:srgbClr val="FFFFFF"/>
                    </a:solidFill>
                  </a:tcPr>
                </a:tc>
              </a:tr>
              <a:tr h="307476">
                <a:tc>
                  <a:txBody>
                    <a:bodyPr/>
                    <a:lstStyle/>
                    <a:p>
                      <a:pPr lvl="0">
                        <a:defRPr sz="1800" b="0" i="0"/>
                      </a:pPr>
                      <a:r>
                        <a:rPr sz="1500">
                          <a:latin typeface="+mn-lt"/>
                          <a:ea typeface="+mn-ea"/>
                          <a:cs typeface="+mn-cs"/>
                        </a:rPr>
                        <a:t>Données Manquantes</a:t>
                      </a:r>
                    </a:p>
                  </a:txBody>
                  <a:tcPr marL="63500" marR="63500" marT="63500" marB="63500" horzOverflow="overflow">
                    <a:lnL w="38100">
                      <a:solidFill>
                        <a:srgbClr val="000000"/>
                      </a:solidFill>
                      <a:miter lim="400000"/>
                    </a:lnL>
                    <a:lnB w="38100">
                      <a:solidFill>
                        <a:srgbClr val="000000"/>
                      </a:solidFill>
                      <a:miter lim="400000"/>
                    </a:lnB>
                    <a:solidFill>
                      <a:srgbClr val="FFFFFF"/>
                    </a:solidFill>
                  </a:tcPr>
                </a:tc>
                <a:tc>
                  <a:txBody>
                    <a:bodyPr/>
                    <a:lstStyle/>
                    <a:p>
                      <a:pPr lvl="0" algn="ctr">
                        <a:defRPr sz="1800" b="0" i="0"/>
                      </a:pPr>
                      <a:r>
                        <a:rPr sz="1500">
                          <a:latin typeface="+mn-lt"/>
                          <a:ea typeface="+mn-ea"/>
                          <a:cs typeface="+mn-cs"/>
                        </a:rPr>
                        <a:t>19</a:t>
                      </a:r>
                    </a:p>
                  </a:txBody>
                  <a:tcPr marL="63500" marR="63500" marT="63500" marB="63500" horzOverflow="overflow">
                    <a:lnB w="38100">
                      <a:solidFill>
                        <a:srgbClr val="000000"/>
                      </a:solidFill>
                      <a:miter lim="400000"/>
                    </a:lnB>
                    <a:solidFill>
                      <a:srgbClr val="FFFFFF"/>
                    </a:solidFill>
                  </a:tcPr>
                </a:tc>
                <a:tc>
                  <a:txBody>
                    <a:bodyPr/>
                    <a:lstStyle/>
                    <a:p>
                      <a:pPr lvl="0" algn="ctr">
                        <a:defRPr sz="1800" b="0" i="0"/>
                      </a:pPr>
                      <a:r>
                        <a:rPr sz="1500">
                          <a:latin typeface="+mn-lt"/>
                          <a:ea typeface="+mn-ea"/>
                          <a:cs typeface="+mn-cs"/>
                        </a:rPr>
                        <a:t>(65,5)</a:t>
                      </a:r>
                    </a:p>
                  </a:txBody>
                  <a:tcPr marL="63500" marR="63500" marT="63500" marB="63500" horzOverflow="overflow">
                    <a:lnR w="38100">
                      <a:solidFill>
                        <a:srgbClr val="000000"/>
                      </a:solidFill>
                      <a:miter lim="400000"/>
                    </a:lnR>
                    <a:lnB w="38100">
                      <a:solidFill>
                        <a:srgbClr val="000000"/>
                      </a:solidFill>
                      <a:miter lim="400000"/>
                    </a:lnB>
                    <a:solidFill>
                      <a:srgbClr val="FFFFFF"/>
                    </a:solidFill>
                  </a:tcPr>
                </a:tc>
              </a:tr>
            </a:tbl>
          </a:graphicData>
        </a:graphic>
      </p:graphicFrame>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p:cNvSpPr>
          <p:nvPr>
            <p:ph type="title"/>
          </p:nvPr>
        </p:nvSpPr>
        <p:spPr>
          <a:prstGeom prst="rect">
            <a:avLst/>
          </a:prstGeom>
        </p:spPr>
        <p:txBody>
          <a:bodyPr/>
          <a:lstStyle/>
          <a:p>
            <a:pPr lvl="0">
              <a:defRPr sz="1800"/>
            </a:pPr>
            <a:r>
              <a:rPr sz="8000"/>
              <a:t>Résultats (VHC)</a:t>
            </a:r>
          </a:p>
        </p:txBody>
      </p:sp>
      <p:sp>
        <p:nvSpPr>
          <p:cNvPr id="159" name="Shape 159"/>
          <p:cNvSpPr>
            <a:spLocks noGrp="1"/>
          </p:cNvSpPr>
          <p:nvPr>
            <p:ph type="body" idx="1"/>
          </p:nvPr>
        </p:nvSpPr>
        <p:spPr>
          <a:prstGeom prst="rect">
            <a:avLst/>
          </a:prstGeom>
        </p:spPr>
        <p:txBody>
          <a:bodyPr>
            <a:normAutofit/>
          </a:bodyPr>
          <a:lstStyle/>
          <a:p>
            <a:pPr defTabSz="516464">
              <a:spcBef>
                <a:spcPts val="3600"/>
              </a:spcBef>
              <a:defRPr sz="1800"/>
            </a:pPr>
            <a:r>
              <a:rPr sz="3200" dirty="0"/>
              <a:t>1% (= 7 patients) de </a:t>
            </a:r>
            <a:r>
              <a:rPr sz="3200" dirty="0" err="1"/>
              <a:t>sérologies</a:t>
            </a:r>
            <a:r>
              <a:rPr sz="3200" dirty="0"/>
              <a:t> VHC positives</a:t>
            </a:r>
          </a:p>
          <a:p>
            <a:pPr defTabSz="516464">
              <a:spcBef>
                <a:spcPts val="3600"/>
              </a:spcBef>
              <a:defRPr sz="1800"/>
            </a:pPr>
            <a:r>
              <a:rPr sz="3200" dirty="0"/>
              <a:t>Age </a:t>
            </a:r>
            <a:r>
              <a:rPr sz="3200" dirty="0" err="1"/>
              <a:t>moyen</a:t>
            </a:r>
            <a:r>
              <a:rPr sz="3200" dirty="0"/>
              <a:t> de 57 </a:t>
            </a:r>
            <a:r>
              <a:rPr sz="3200" dirty="0" err="1"/>
              <a:t>ans</a:t>
            </a:r>
            <a:endParaRPr sz="3200" dirty="0"/>
          </a:p>
          <a:p>
            <a:pPr defTabSz="516464">
              <a:spcBef>
                <a:spcPts val="3600"/>
              </a:spcBef>
              <a:defRPr sz="1800"/>
            </a:pPr>
            <a:r>
              <a:rPr sz="3200" dirty="0"/>
              <a:t>Sex ratio H/F = 2,5</a:t>
            </a:r>
          </a:p>
          <a:p>
            <a:pPr defTabSz="516464">
              <a:spcBef>
                <a:spcPts val="3600"/>
              </a:spcBef>
              <a:defRPr sz="1800"/>
            </a:pPr>
            <a:r>
              <a:rPr sz="3200" dirty="0"/>
              <a:t>5 </a:t>
            </a:r>
            <a:r>
              <a:rPr sz="3200" dirty="0" err="1"/>
              <a:t>découvertes</a:t>
            </a:r>
            <a:r>
              <a:rPr sz="3200" dirty="0"/>
              <a:t> </a:t>
            </a:r>
            <a:r>
              <a:rPr sz="3200" dirty="0" err="1"/>
              <a:t>sur</a:t>
            </a:r>
            <a:r>
              <a:rPr sz="3200" dirty="0"/>
              <a:t> </a:t>
            </a:r>
            <a:r>
              <a:rPr sz="3200" dirty="0" err="1"/>
              <a:t>dépistage</a:t>
            </a:r>
            <a:r>
              <a:rPr sz="3200" dirty="0"/>
              <a:t> </a:t>
            </a:r>
            <a:r>
              <a:rPr sz="3200" dirty="0" err="1"/>
              <a:t>systématique</a:t>
            </a:r>
            <a:r>
              <a:rPr sz="3200" dirty="0"/>
              <a:t> </a:t>
            </a:r>
            <a:r>
              <a:rPr sz="3200" dirty="0" err="1"/>
              <a:t>dont</a:t>
            </a:r>
            <a:r>
              <a:rPr sz="3200" dirty="0"/>
              <a:t> 1 </a:t>
            </a:r>
            <a:r>
              <a:rPr sz="3200" dirty="0" err="1"/>
              <a:t>primoarrivant</a:t>
            </a:r>
            <a:r>
              <a:rPr sz="3200" dirty="0"/>
              <a:t>, en provenance de Madagascar.</a:t>
            </a:r>
          </a:p>
          <a:p>
            <a:pPr defTabSz="516464">
              <a:spcBef>
                <a:spcPts val="3600"/>
              </a:spcBef>
              <a:defRPr sz="1800"/>
            </a:pPr>
            <a:r>
              <a:rPr sz="3200" dirty="0"/>
              <a:t>2 charges </a:t>
            </a:r>
            <a:r>
              <a:rPr sz="3200" dirty="0" err="1"/>
              <a:t>virales</a:t>
            </a:r>
            <a:r>
              <a:rPr sz="3200" dirty="0"/>
              <a:t> positives, 1 </a:t>
            </a:r>
            <a:r>
              <a:rPr sz="3200" dirty="0" err="1"/>
              <a:t>négative</a:t>
            </a:r>
            <a:r>
              <a:rPr sz="3200" dirty="0"/>
              <a:t> et 4 </a:t>
            </a:r>
            <a:r>
              <a:rPr sz="3200" dirty="0" err="1"/>
              <a:t>inconnues</a:t>
            </a:r>
            <a:r>
              <a:rPr sz="3200" dirty="0"/>
              <a:t>.</a:t>
            </a:r>
          </a:p>
          <a:p>
            <a:pPr defTabSz="516464">
              <a:spcBef>
                <a:spcPts val="3600"/>
              </a:spcBef>
              <a:defRPr sz="1800"/>
            </a:pPr>
            <a:r>
              <a:rPr sz="3200" dirty="0"/>
              <a:t>1 co-infection VIH et 1 double co-infection </a:t>
            </a:r>
            <a:r>
              <a:rPr sz="3200" dirty="0" err="1"/>
              <a:t>syphilis+VHB</a:t>
            </a:r>
            <a:endParaRPr sz="3200" dirty="0"/>
          </a:p>
        </p:txBody>
      </p:sp>
      <p:sp>
        <p:nvSpPr>
          <p:cNvPr id="160" name="Shape 160"/>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61"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162" name="Shape 162"/>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63" name="Shape 163"/>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66"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167" name="Shape 167"/>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68" name="Shape 168"/>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69" name="Shape 169"/>
          <p:cNvSpPr/>
          <p:nvPr/>
        </p:nvSpPr>
        <p:spPr>
          <a:xfrm>
            <a:off x="1984863" y="593343"/>
            <a:ext cx="8899873" cy="364202"/>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u="sng">
                <a:latin typeface="Avenir Book"/>
                <a:ea typeface="Avenir Book"/>
                <a:cs typeface="Avenir Book"/>
                <a:sym typeface="Avenir Book"/>
              </a:defRPr>
            </a:lvl1pPr>
          </a:lstStyle>
          <a:p>
            <a:pPr lvl="0">
              <a:defRPr sz="1800" u="none"/>
            </a:pPr>
            <a:r>
              <a:rPr sz="1700" b="1" u="sng" dirty="0" err="1"/>
              <a:t>Titre:Caractéristiques</a:t>
            </a:r>
            <a:r>
              <a:rPr sz="1700" b="1" u="sng" dirty="0"/>
              <a:t> des patients VHC </a:t>
            </a:r>
            <a:r>
              <a:rPr sz="1700" b="1" u="sng" dirty="0" err="1"/>
              <a:t>positifs</a:t>
            </a:r>
            <a:r>
              <a:rPr sz="1700" b="1" u="sng" dirty="0"/>
              <a:t> </a:t>
            </a:r>
            <a:r>
              <a:rPr sz="1700" b="1" u="sng" dirty="0" err="1"/>
              <a:t>comparés</a:t>
            </a:r>
            <a:r>
              <a:rPr sz="1700" b="1" u="sng" dirty="0"/>
              <a:t> aux patients VHC </a:t>
            </a:r>
            <a:r>
              <a:rPr sz="1700" b="1" u="sng" dirty="0" err="1"/>
              <a:t>négatifs</a:t>
            </a:r>
            <a:endParaRPr sz="1700" b="1" u="sng" dirty="0"/>
          </a:p>
        </p:txBody>
      </p:sp>
      <p:graphicFrame>
        <p:nvGraphicFramePr>
          <p:cNvPr id="170" name="Table 170"/>
          <p:cNvGraphicFramePr/>
          <p:nvPr>
            <p:extLst>
              <p:ext uri="{D42A27DB-BD31-4B8C-83A1-F6EECF244321}">
                <p14:modId xmlns:p14="http://schemas.microsoft.com/office/powerpoint/2010/main" val="1592566069"/>
              </p:ext>
            </p:extLst>
          </p:nvPr>
        </p:nvGraphicFramePr>
        <p:xfrm>
          <a:off x="2076363" y="954546"/>
          <a:ext cx="8928272" cy="8489110"/>
        </p:xfrm>
        <a:graphic>
          <a:graphicData uri="http://schemas.openxmlformats.org/drawingml/2006/table">
            <a:tbl>
              <a:tblPr firstRow="1" firstCol="1">
                <a:tableStyleId>{4C3C2611-4C71-4FC5-86AE-919BDF0F9419}</a:tableStyleId>
              </a:tblPr>
              <a:tblGrid>
                <a:gridCol w="4640564"/>
                <a:gridCol w="2143854"/>
                <a:gridCol w="2143854"/>
              </a:tblGrid>
              <a:tr h="794236">
                <a:tc>
                  <a:txBody>
                    <a:bodyPr/>
                    <a:lstStyle/>
                    <a:p>
                      <a:pPr lvl="0" algn="l">
                        <a:lnSpc>
                          <a:spcPct val="80000"/>
                        </a:lnSpc>
                        <a:defRPr sz="1800" b="0"/>
                      </a:pPr>
                      <a:endParaRPr dirty="0"/>
                    </a:p>
                  </a:txBody>
                  <a:tcPr marL="63500" marR="63500" marT="63500" marB="63500" anchor="b"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l">
                        <a:lnSpc>
                          <a:spcPct val="120000"/>
                        </a:lnSpc>
                        <a:defRPr sz="1800" b="0"/>
                      </a:pPr>
                      <a:r>
                        <a:rPr b="1"/>
                        <a:t>VHC positif</a:t>
                      </a:r>
                    </a:p>
                    <a:p>
                      <a:pPr lvl="0" algn="l">
                        <a:defRPr sz="1800" b="0"/>
                      </a:pPr>
                      <a:r>
                        <a:rPr b="1"/>
                        <a:t>N=7</a:t>
                      </a:r>
                    </a:p>
                  </a:txBody>
                  <a:tcPr marL="63500" marR="63500" marT="63500" marB="63500"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l">
                        <a:lnSpc>
                          <a:spcPct val="120000"/>
                        </a:lnSpc>
                        <a:defRPr sz="1800" b="0"/>
                      </a:pPr>
                      <a:r>
                        <a:rPr b="1" dirty="0"/>
                        <a:t>VHC </a:t>
                      </a:r>
                      <a:r>
                        <a:rPr b="1" dirty="0" err="1"/>
                        <a:t>négatif</a:t>
                      </a:r>
                      <a:endParaRPr b="1" dirty="0"/>
                    </a:p>
                    <a:p>
                      <a:pPr lvl="0" algn="l">
                        <a:lnSpc>
                          <a:spcPct val="120000"/>
                        </a:lnSpc>
                        <a:defRPr sz="1800" b="0"/>
                      </a:pPr>
                      <a:r>
                        <a:rPr b="1" dirty="0"/>
                        <a:t>N=599</a:t>
                      </a:r>
                    </a:p>
                  </a:txBody>
                  <a:tcPr marL="63500" marR="63500" marT="63500" marB="63500"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27493">
                <a:tc>
                  <a:txBody>
                    <a:bodyPr/>
                    <a:lstStyle/>
                    <a:p>
                      <a:pPr lvl="0" algn="l">
                        <a:lnSpc>
                          <a:spcPct val="80000"/>
                        </a:lnSpc>
                        <a:defRPr sz="1800" b="0" i="0"/>
                      </a:pPr>
                      <a:r>
                        <a:rPr b="1" dirty="0">
                          <a:latin typeface="+mn-lt"/>
                          <a:ea typeface="+mn-ea"/>
                          <a:cs typeface="+mn-cs"/>
                        </a:rPr>
                        <a:t>Sex ratio H/F</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2,5</a:t>
                      </a:r>
                    </a:p>
                  </a:txBody>
                  <a:tcPr marL="63500" marR="63500" marT="63500" marB="63500"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1,1</a:t>
                      </a:r>
                    </a:p>
                  </a:txBody>
                  <a:tcPr marL="63500" marR="63500" marT="63500" marB="63500"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27493">
                <a:tc>
                  <a:txBody>
                    <a:bodyPr/>
                    <a:lstStyle/>
                    <a:p>
                      <a:pPr lvl="0" algn="l">
                        <a:lnSpc>
                          <a:spcPct val="80000"/>
                        </a:lnSpc>
                        <a:defRPr sz="1800" b="0" i="0"/>
                      </a:pPr>
                      <a:r>
                        <a:rPr b="1" dirty="0" smtClean="0">
                          <a:latin typeface="+mn-lt"/>
                          <a:ea typeface="+mn-ea"/>
                          <a:cs typeface="+mn-cs"/>
                        </a:rPr>
                        <a:t>P</a:t>
                      </a:r>
                      <a:r>
                        <a:rPr lang="fr-FR" b="1" dirty="0" err="1" smtClean="0">
                          <a:latin typeface="+mn-lt"/>
                          <a:ea typeface="+mn-ea"/>
                          <a:cs typeface="+mn-cs"/>
                        </a:rPr>
                        <a:t>rimoarrivants</a:t>
                      </a:r>
                      <a:r>
                        <a:rPr b="1" dirty="0" smtClean="0">
                          <a:latin typeface="+mn-lt"/>
                          <a:ea typeface="+mn-ea"/>
                          <a:cs typeface="+mn-cs"/>
                        </a:rPr>
                        <a:t> </a:t>
                      </a:r>
                      <a:r>
                        <a:rPr b="1" dirty="0">
                          <a:latin typeface="+mn-lt"/>
                          <a:ea typeface="+mn-ea"/>
                          <a:cs typeface="+mn-cs"/>
                        </a:rPr>
                        <a:t>n(%)</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 (28,6)</a:t>
                      </a: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165 (27,5)</a:t>
                      </a: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7493">
                <a:tc>
                  <a:txBody>
                    <a:bodyPr/>
                    <a:lstStyle/>
                    <a:p>
                      <a:pPr lvl="0">
                        <a:lnSpc>
                          <a:spcPct val="80000"/>
                        </a:lnSpc>
                        <a:defRPr sz="1800" b="0" i="0"/>
                      </a:pPr>
                      <a:r>
                        <a:rPr dirty="0" err="1">
                          <a:latin typeface="+mn-lt"/>
                          <a:ea typeface="+mn-ea"/>
                          <a:cs typeface="+mn-cs"/>
                        </a:rPr>
                        <a:t>Données</a:t>
                      </a:r>
                      <a:r>
                        <a:rPr dirty="0">
                          <a:latin typeface="+mn-lt"/>
                          <a:ea typeface="+mn-ea"/>
                          <a:cs typeface="+mn-cs"/>
                        </a:rPr>
                        <a:t> </a:t>
                      </a:r>
                      <a:r>
                        <a:rPr dirty="0" err="1">
                          <a:latin typeface="+mn-lt"/>
                          <a:ea typeface="+mn-ea"/>
                          <a:cs typeface="+mn-cs"/>
                        </a:rPr>
                        <a:t>manquantes</a:t>
                      </a:r>
                      <a:r>
                        <a:rPr dirty="0">
                          <a:latin typeface="+mn-lt"/>
                          <a:ea typeface="+mn-ea"/>
                          <a:cs typeface="+mn-cs"/>
                        </a:rPr>
                        <a:t> n(%)</a:t>
                      </a:r>
                    </a:p>
                  </a:txBody>
                  <a:tcPr marL="63500" marR="63500" marT="63500" marB="63500" anchor="b"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80 (13,4)</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7493">
                <a:tc>
                  <a:txBody>
                    <a:bodyPr/>
                    <a:lstStyle/>
                    <a:p>
                      <a:pPr lvl="0" algn="l">
                        <a:lnSpc>
                          <a:spcPct val="80000"/>
                        </a:lnSpc>
                        <a:defRPr sz="1800" b="0" i="0"/>
                      </a:pPr>
                      <a:r>
                        <a:rPr b="1" dirty="0">
                          <a:latin typeface="+mn-lt"/>
                          <a:ea typeface="+mn-ea"/>
                          <a:cs typeface="+mn-cs"/>
                        </a:rPr>
                        <a:t>Pays de naissance</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7493">
                <a:tc>
                  <a:txBody>
                    <a:bodyPr/>
                    <a:lstStyle/>
                    <a:p>
                      <a:pPr lvl="0" algn="l">
                        <a:lnSpc>
                          <a:spcPct val="80000"/>
                        </a:lnSpc>
                        <a:defRPr sz="1800" b="0" i="0"/>
                      </a:pPr>
                      <a:r>
                        <a:rPr>
                          <a:latin typeface="+mn-lt"/>
                          <a:ea typeface="+mn-ea"/>
                          <a:cs typeface="+mn-cs"/>
                        </a:rPr>
                        <a:t>Comores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 (28,6)</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341 (56,9)</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7493">
                <a:tc>
                  <a:txBody>
                    <a:bodyPr/>
                    <a:lstStyle/>
                    <a:p>
                      <a:pPr lvl="0" algn="l">
                        <a:lnSpc>
                          <a:spcPct val="80000"/>
                        </a:lnSpc>
                        <a:defRPr sz="1800" b="0" i="0"/>
                      </a:pPr>
                      <a:r>
                        <a:rPr>
                          <a:latin typeface="+mn-lt"/>
                          <a:ea typeface="+mn-ea"/>
                          <a:cs typeface="+mn-cs"/>
                        </a:rPr>
                        <a:t>Métropole, Mayotte, Réunion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4 (57,1)</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235 (39,2)</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7493">
                <a:tc>
                  <a:txBody>
                    <a:bodyPr/>
                    <a:lstStyle/>
                    <a:p>
                      <a:pPr lvl="0" algn="l">
                        <a:lnSpc>
                          <a:spcPct val="80000"/>
                        </a:lnSpc>
                        <a:defRPr sz="1800" b="0" i="0"/>
                      </a:pPr>
                      <a:r>
                        <a:rPr>
                          <a:latin typeface="+mn-lt"/>
                          <a:ea typeface="+mn-ea"/>
                          <a:cs typeface="+mn-cs"/>
                        </a:rPr>
                        <a:t>Madagascar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 (14, 3)</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14 (2,3)</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7493">
                <a:tc>
                  <a:txBody>
                    <a:bodyPr/>
                    <a:lstStyle/>
                    <a:p>
                      <a:pPr lvl="0" algn="l">
                        <a:lnSpc>
                          <a:spcPct val="80000"/>
                        </a:lnSpc>
                        <a:defRPr sz="1800" b="0" i="0"/>
                      </a:pPr>
                      <a:r>
                        <a:rPr>
                          <a:latin typeface="+mn-lt"/>
                          <a:ea typeface="+mn-ea"/>
                          <a:cs typeface="+mn-cs"/>
                        </a:rPr>
                        <a:t>Rwanda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 (0,2)</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7493">
                <a:tc>
                  <a:txBody>
                    <a:bodyPr/>
                    <a:lstStyle/>
                    <a:p>
                      <a:pPr lvl="0" algn="l">
                        <a:lnSpc>
                          <a:spcPct val="80000"/>
                        </a:lnSpc>
                        <a:defRPr sz="1800" b="0" i="0"/>
                      </a:pPr>
                      <a:r>
                        <a:rPr>
                          <a:latin typeface="+mn-lt"/>
                          <a:ea typeface="+mn-ea"/>
                          <a:cs typeface="+mn-cs"/>
                        </a:rPr>
                        <a:t>Sénégal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 (0,3)</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7493">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6 (1)</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7493">
                <a:tc>
                  <a:txBody>
                    <a:bodyPr/>
                    <a:lstStyle/>
                    <a:p>
                      <a:pPr lvl="0" algn="l">
                        <a:lnSpc>
                          <a:spcPct val="80000"/>
                        </a:lnSpc>
                        <a:defRPr sz="1800" b="0" i="0"/>
                      </a:pPr>
                      <a:r>
                        <a:rPr b="1" dirty="0">
                          <a:latin typeface="+mn-lt"/>
                          <a:ea typeface="+mn-ea"/>
                          <a:cs typeface="+mn-cs"/>
                        </a:rPr>
                        <a:t>Situation </a:t>
                      </a:r>
                      <a:r>
                        <a:rPr b="1" dirty="0" err="1">
                          <a:latin typeface="+mn-lt"/>
                          <a:ea typeface="+mn-ea"/>
                          <a:cs typeface="+mn-cs"/>
                        </a:rPr>
                        <a:t>Maritale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7493">
                <a:tc>
                  <a:txBody>
                    <a:bodyPr/>
                    <a:lstStyle/>
                    <a:p>
                      <a:pPr lvl="0" algn="l">
                        <a:lnSpc>
                          <a:spcPct val="80000"/>
                        </a:lnSpc>
                        <a:defRPr sz="1800" b="0" i="0"/>
                      </a:pPr>
                      <a:r>
                        <a:rPr>
                          <a:latin typeface="+mn-lt"/>
                          <a:ea typeface="+mn-ea"/>
                          <a:cs typeface="+mn-cs"/>
                        </a:rPr>
                        <a:t>Célibataire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58 (9,7)</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7493">
                <a:tc>
                  <a:txBody>
                    <a:bodyPr/>
                    <a:lstStyle/>
                    <a:p>
                      <a:pPr lvl="0" algn="l">
                        <a:lnSpc>
                          <a:spcPct val="80000"/>
                        </a:lnSpc>
                        <a:defRPr sz="1800" b="0" i="0"/>
                      </a:pPr>
                      <a:r>
                        <a:rPr>
                          <a:latin typeface="+mn-lt"/>
                          <a:ea typeface="+mn-ea"/>
                          <a:cs typeface="+mn-cs"/>
                        </a:rPr>
                        <a:t>En couple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115 (19,2)</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7493">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7 (100)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426 (71,1)</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7493">
                <a:tc>
                  <a:txBody>
                    <a:bodyPr/>
                    <a:lstStyle/>
                    <a:p>
                      <a:pPr lvl="0" algn="l">
                        <a:lnSpc>
                          <a:spcPct val="80000"/>
                        </a:lnSpc>
                        <a:defRPr sz="1800" b="0" i="0"/>
                      </a:pPr>
                      <a:r>
                        <a:rPr b="1" dirty="0">
                          <a:latin typeface="+mn-lt"/>
                          <a:ea typeface="+mn-ea"/>
                          <a:cs typeface="+mn-cs"/>
                        </a:rPr>
                        <a:t>Situation </a:t>
                      </a:r>
                      <a:r>
                        <a:rPr b="1" dirty="0" err="1">
                          <a:latin typeface="+mn-lt"/>
                          <a:ea typeface="+mn-ea"/>
                          <a:cs typeface="+mn-cs"/>
                        </a:rPr>
                        <a:t>Professionnelle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7493">
                <a:tc>
                  <a:txBody>
                    <a:bodyPr/>
                    <a:lstStyle/>
                    <a:p>
                      <a:pPr lvl="0" algn="l">
                        <a:lnSpc>
                          <a:spcPct val="80000"/>
                        </a:lnSpc>
                        <a:defRPr sz="1800" b="0" i="0"/>
                      </a:pPr>
                      <a:r>
                        <a:rPr>
                          <a:latin typeface="+mn-lt"/>
                          <a:ea typeface="+mn-ea"/>
                          <a:cs typeface="+mn-cs"/>
                        </a:rPr>
                        <a:t>Actif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 (28,6)</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77 (12,9)</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7493">
                <a:tc>
                  <a:txBody>
                    <a:bodyPr/>
                    <a:lstStyle/>
                    <a:p>
                      <a:pPr lvl="0" algn="l">
                        <a:lnSpc>
                          <a:spcPct val="80000"/>
                        </a:lnSpc>
                        <a:defRPr sz="1800" b="0" i="0"/>
                      </a:pPr>
                      <a:r>
                        <a:rPr>
                          <a:latin typeface="+mn-lt"/>
                          <a:ea typeface="+mn-ea"/>
                          <a:cs typeface="+mn-cs"/>
                        </a:rPr>
                        <a:t>Sans emploi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68 (11, 3)</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7493">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5 (71,4)</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dirty="0">
                          <a:latin typeface="+mn-lt"/>
                          <a:ea typeface="+mn-ea"/>
                          <a:cs typeface="+mn-cs"/>
                        </a:rPr>
                        <a:t>454 (75,8)</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bl>
          </a:graphicData>
        </a:graphic>
      </p:graphicFrame>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p:cNvSpPr>
          <p:nvPr>
            <p:ph type="title"/>
          </p:nvPr>
        </p:nvSpPr>
        <p:spPr>
          <a:prstGeom prst="rect">
            <a:avLst/>
          </a:prstGeom>
        </p:spPr>
        <p:txBody>
          <a:bodyPr/>
          <a:lstStyle/>
          <a:p>
            <a:pPr lvl="0">
              <a:defRPr sz="1800"/>
            </a:pPr>
            <a:r>
              <a:rPr sz="8000" dirty="0" err="1"/>
              <a:t>Résultats</a:t>
            </a:r>
            <a:r>
              <a:rPr sz="8000" dirty="0"/>
              <a:t> (Syphilis)</a:t>
            </a:r>
          </a:p>
        </p:txBody>
      </p:sp>
      <p:sp>
        <p:nvSpPr>
          <p:cNvPr id="175" name="Shape 175"/>
          <p:cNvSpPr>
            <a:spLocks noGrp="1"/>
          </p:cNvSpPr>
          <p:nvPr>
            <p:ph type="body" idx="1"/>
          </p:nvPr>
        </p:nvSpPr>
        <p:spPr>
          <a:prstGeom prst="rect">
            <a:avLst/>
          </a:prstGeom>
        </p:spPr>
        <p:txBody>
          <a:bodyPr/>
          <a:lstStyle/>
          <a:p>
            <a:pPr>
              <a:defRPr sz="1800"/>
            </a:pPr>
            <a:r>
              <a:rPr sz="3600" dirty="0"/>
              <a:t>2% (= 14 patients) de </a:t>
            </a:r>
            <a:r>
              <a:rPr sz="3600" dirty="0" err="1"/>
              <a:t>sérologies</a:t>
            </a:r>
            <a:r>
              <a:rPr sz="3600" dirty="0"/>
              <a:t> syphilis positives</a:t>
            </a:r>
          </a:p>
          <a:p>
            <a:pPr>
              <a:defRPr sz="1800"/>
            </a:pPr>
            <a:r>
              <a:rPr sz="3600" dirty="0"/>
              <a:t>Age </a:t>
            </a:r>
            <a:r>
              <a:rPr sz="3600" dirty="0" err="1"/>
              <a:t>moyen</a:t>
            </a:r>
            <a:r>
              <a:rPr sz="3600" dirty="0"/>
              <a:t> de 65 </a:t>
            </a:r>
            <a:r>
              <a:rPr sz="3600" dirty="0" err="1"/>
              <a:t>ans</a:t>
            </a:r>
            <a:endParaRPr sz="3600" dirty="0"/>
          </a:p>
          <a:p>
            <a:pPr>
              <a:defRPr sz="1800"/>
            </a:pPr>
            <a:r>
              <a:rPr sz="3600" dirty="0"/>
              <a:t>Sex ratio H/F = 1,3</a:t>
            </a:r>
          </a:p>
          <a:p>
            <a:pPr>
              <a:defRPr sz="1800"/>
            </a:pPr>
            <a:r>
              <a:rPr sz="3600" dirty="0" err="1"/>
              <a:t>Découvertes</a:t>
            </a:r>
            <a:r>
              <a:rPr sz="3600" dirty="0"/>
              <a:t> </a:t>
            </a:r>
            <a:r>
              <a:rPr sz="3600" dirty="0" err="1"/>
              <a:t>sur</a:t>
            </a:r>
            <a:r>
              <a:rPr sz="3600" dirty="0"/>
              <a:t> </a:t>
            </a:r>
            <a:r>
              <a:rPr sz="3600" dirty="0" err="1"/>
              <a:t>dépistage</a:t>
            </a:r>
            <a:r>
              <a:rPr sz="3600" dirty="0"/>
              <a:t> </a:t>
            </a:r>
            <a:r>
              <a:rPr sz="3600" dirty="0" err="1"/>
              <a:t>exclusif</a:t>
            </a:r>
            <a:endParaRPr sz="3600" dirty="0"/>
          </a:p>
          <a:p>
            <a:pPr>
              <a:defRPr sz="1800"/>
            </a:pPr>
            <a:r>
              <a:rPr sz="3600" dirty="0"/>
              <a:t>1 co-infection VHB </a:t>
            </a:r>
            <a:r>
              <a:rPr sz="3600" dirty="0" err="1"/>
              <a:t>mais</a:t>
            </a:r>
            <a:r>
              <a:rPr sz="3600" dirty="0"/>
              <a:t> pas de co-infection VHC, </a:t>
            </a:r>
            <a:r>
              <a:rPr sz="3600" dirty="0" err="1"/>
              <a:t>ni</a:t>
            </a:r>
            <a:r>
              <a:rPr sz="3600" dirty="0"/>
              <a:t> VIH</a:t>
            </a:r>
          </a:p>
        </p:txBody>
      </p:sp>
      <p:sp>
        <p:nvSpPr>
          <p:cNvPr id="176" name="Shape 176"/>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77"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178" name="Shape 178"/>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79" name="Shape 179"/>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82"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183" name="Shape 183"/>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84" name="Shape 184"/>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graphicFrame>
        <p:nvGraphicFramePr>
          <p:cNvPr id="185" name="Table 185"/>
          <p:cNvGraphicFramePr/>
          <p:nvPr>
            <p:extLst>
              <p:ext uri="{D42A27DB-BD31-4B8C-83A1-F6EECF244321}">
                <p14:modId xmlns:p14="http://schemas.microsoft.com/office/powerpoint/2010/main" val="104056959"/>
              </p:ext>
            </p:extLst>
          </p:nvPr>
        </p:nvGraphicFramePr>
        <p:xfrm>
          <a:off x="2038969" y="970587"/>
          <a:ext cx="8964962" cy="8373012"/>
        </p:xfrm>
        <a:graphic>
          <a:graphicData uri="http://schemas.openxmlformats.org/drawingml/2006/table">
            <a:tbl>
              <a:tblPr firstRow="1" firstCol="1">
                <a:tableStyleId>{4C3C2611-4C71-4FC5-86AE-919BDF0F9419}</a:tableStyleId>
              </a:tblPr>
              <a:tblGrid>
                <a:gridCol w="4631146"/>
                <a:gridCol w="2139503"/>
                <a:gridCol w="2194313"/>
              </a:tblGrid>
              <a:tr h="742528">
                <a:tc>
                  <a:txBody>
                    <a:bodyPr/>
                    <a:lstStyle/>
                    <a:p>
                      <a:pPr lvl="0" algn="l">
                        <a:lnSpc>
                          <a:spcPct val="80000"/>
                        </a:lnSpc>
                        <a:defRPr sz="1800" b="0"/>
                      </a:pPr>
                      <a:endParaRPr dirty="0"/>
                    </a:p>
                  </a:txBody>
                  <a:tcPr marL="63500" marR="63500" marT="63500" marB="63500" anchor="b"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l">
                        <a:lnSpc>
                          <a:spcPct val="120000"/>
                        </a:lnSpc>
                        <a:defRPr sz="1800" b="0"/>
                      </a:pPr>
                      <a:r>
                        <a:rPr b="1"/>
                        <a:t>Syphilis positive</a:t>
                      </a:r>
                    </a:p>
                    <a:p>
                      <a:pPr lvl="0" algn="l">
                        <a:defRPr sz="1800" b="0"/>
                      </a:pPr>
                      <a:r>
                        <a:rPr b="1"/>
                        <a:t>N=14</a:t>
                      </a:r>
                    </a:p>
                  </a:txBody>
                  <a:tcPr marL="63500" marR="63500" marT="63500" marB="63500"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l">
                        <a:lnSpc>
                          <a:spcPct val="120000"/>
                        </a:lnSpc>
                        <a:defRPr sz="1800" b="0"/>
                      </a:pPr>
                      <a:r>
                        <a:rPr b="1" dirty="0"/>
                        <a:t>Syphilis </a:t>
                      </a:r>
                      <a:r>
                        <a:rPr b="1" dirty="0" err="1"/>
                        <a:t>négative</a:t>
                      </a:r>
                      <a:endParaRPr b="1" dirty="0"/>
                    </a:p>
                    <a:p>
                      <a:pPr lvl="0" algn="l">
                        <a:lnSpc>
                          <a:spcPct val="120000"/>
                        </a:lnSpc>
                        <a:defRPr sz="1800" b="0"/>
                      </a:pPr>
                      <a:r>
                        <a:rPr b="1" dirty="0"/>
                        <a:t>N=428</a:t>
                      </a:r>
                    </a:p>
                  </a:txBody>
                  <a:tcPr marL="63500" marR="63500" marT="63500" marB="63500"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23215">
                <a:tc>
                  <a:txBody>
                    <a:bodyPr/>
                    <a:lstStyle/>
                    <a:p>
                      <a:pPr lvl="0" algn="l">
                        <a:lnSpc>
                          <a:spcPct val="80000"/>
                        </a:lnSpc>
                        <a:defRPr sz="1800" b="0" i="0"/>
                      </a:pPr>
                      <a:r>
                        <a:rPr b="1" dirty="0">
                          <a:latin typeface="+mn-lt"/>
                          <a:ea typeface="+mn-ea"/>
                          <a:cs typeface="+mn-cs"/>
                        </a:rPr>
                        <a:t>Sex ratio H/F</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1,3</a:t>
                      </a:r>
                    </a:p>
                  </a:txBody>
                  <a:tcPr marL="63500" marR="63500" marT="63500" marB="63500" horzOverflow="overflow">
                    <a:lnL w="38100">
                      <a:solidFill>
                        <a:srgbClr val="000000"/>
                      </a:solidFill>
                      <a:miter lim="400000"/>
                    </a:lnL>
                    <a:lnR w="12700">
                      <a:miter lim="400000"/>
                    </a:lnR>
                    <a:lnT w="38100">
                      <a:solidFill>
                        <a:srgbClr val="000000"/>
                      </a:solidFill>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a:t>
                      </a:r>
                    </a:p>
                  </a:txBody>
                  <a:tcPr marL="63500" marR="63500" marT="63500" marB="63500" horzOverflow="overflow">
                    <a:lnL w="12700">
                      <a:miter lim="400000"/>
                    </a:lnL>
                    <a:lnR w="38100">
                      <a:solidFill>
                        <a:srgbClr val="000000"/>
                      </a:solidFill>
                      <a:miter lim="400000"/>
                    </a:lnR>
                    <a:lnT w="38100">
                      <a:solidFill>
                        <a:srgbClr val="000000"/>
                      </a:solidFill>
                      <a:miter lim="400000"/>
                    </a:lnT>
                    <a:lnB w="38100">
                      <a:solidFill>
                        <a:srgbClr val="000000"/>
                      </a:solidFill>
                      <a:miter lim="400000"/>
                    </a:lnB>
                    <a:solidFill>
                      <a:srgbClr val="FFFFFF"/>
                    </a:solidFill>
                  </a:tcPr>
                </a:tc>
              </a:tr>
              <a:tr h="423215">
                <a:tc>
                  <a:txBody>
                    <a:bodyPr/>
                    <a:lstStyle/>
                    <a:p>
                      <a:pPr lvl="0" algn="l">
                        <a:lnSpc>
                          <a:spcPct val="80000"/>
                        </a:lnSpc>
                        <a:defRPr sz="1800" b="0" i="0"/>
                      </a:pPr>
                      <a:r>
                        <a:rPr lang="fr-FR" b="1" dirty="0" err="1" smtClean="0">
                          <a:latin typeface="+mn-lt"/>
                          <a:ea typeface="+mn-ea"/>
                          <a:cs typeface="+mn-cs"/>
                        </a:rPr>
                        <a:t>Primoarrivants</a:t>
                      </a:r>
                      <a:r>
                        <a:rPr b="1" dirty="0" smtClean="0">
                          <a:latin typeface="+mn-lt"/>
                          <a:ea typeface="+mn-ea"/>
                          <a:cs typeface="+mn-cs"/>
                        </a:rPr>
                        <a:t> </a:t>
                      </a:r>
                      <a:r>
                        <a:rPr b="1" dirty="0">
                          <a:latin typeface="+mn-lt"/>
                          <a:ea typeface="+mn-ea"/>
                          <a:cs typeface="+mn-cs"/>
                        </a:rPr>
                        <a:t>n(%)</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4 (28,6)</a:t>
                      </a: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117 (27,3)</a:t>
                      </a: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3215">
                <a:tc>
                  <a:txBody>
                    <a:bodyPr/>
                    <a:lstStyle/>
                    <a:p>
                      <a:pPr lvl="0">
                        <a:lnSpc>
                          <a:spcPct val="80000"/>
                        </a:lnSpc>
                        <a:defRPr sz="1800" b="0" i="0"/>
                      </a:pPr>
                      <a:r>
                        <a:rPr>
                          <a:latin typeface="+mn-lt"/>
                          <a:ea typeface="+mn-ea"/>
                          <a:cs typeface="+mn-cs"/>
                        </a:rPr>
                        <a:t>Données manquantes n(%)</a:t>
                      </a:r>
                    </a:p>
                  </a:txBody>
                  <a:tcPr marL="63500" marR="63500" marT="63500" marB="63500" anchor="b"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62 (14,5)</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3215">
                <a:tc>
                  <a:txBody>
                    <a:bodyPr/>
                    <a:lstStyle/>
                    <a:p>
                      <a:pPr lvl="0" algn="l">
                        <a:lnSpc>
                          <a:spcPct val="80000"/>
                        </a:lnSpc>
                        <a:defRPr sz="1800" b="0" i="0"/>
                      </a:pPr>
                      <a:r>
                        <a:rPr b="1" dirty="0">
                          <a:latin typeface="+mn-lt"/>
                          <a:ea typeface="+mn-ea"/>
                          <a:cs typeface="+mn-cs"/>
                        </a:rPr>
                        <a:t>Pays de  naissance</a:t>
                      </a: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3215">
                <a:tc>
                  <a:txBody>
                    <a:bodyPr/>
                    <a:lstStyle/>
                    <a:p>
                      <a:pPr lvl="0" algn="l">
                        <a:lnSpc>
                          <a:spcPct val="80000"/>
                        </a:lnSpc>
                        <a:defRPr sz="1800" b="0" i="0"/>
                      </a:pPr>
                      <a:r>
                        <a:rPr>
                          <a:latin typeface="+mn-lt"/>
                          <a:ea typeface="+mn-ea"/>
                          <a:cs typeface="+mn-cs"/>
                        </a:rPr>
                        <a:t>Comores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8 (57,1)</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252 (58,9)</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3215">
                <a:tc>
                  <a:txBody>
                    <a:bodyPr/>
                    <a:lstStyle/>
                    <a:p>
                      <a:pPr lvl="0" algn="l">
                        <a:lnSpc>
                          <a:spcPct val="80000"/>
                        </a:lnSpc>
                        <a:defRPr sz="1800" b="0" i="0"/>
                      </a:pPr>
                      <a:r>
                        <a:rPr>
                          <a:latin typeface="+mn-lt"/>
                          <a:ea typeface="+mn-ea"/>
                          <a:cs typeface="+mn-cs"/>
                        </a:rPr>
                        <a:t>Métropole, Mayotte, Réunion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5 (35,7)</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155 (36,4)</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3215">
                <a:tc>
                  <a:txBody>
                    <a:bodyPr/>
                    <a:lstStyle/>
                    <a:p>
                      <a:pPr lvl="0" algn="l">
                        <a:lnSpc>
                          <a:spcPct val="80000"/>
                        </a:lnSpc>
                        <a:defRPr sz="1800" b="0" i="0"/>
                      </a:pPr>
                      <a:r>
                        <a:rPr>
                          <a:latin typeface="+mn-lt"/>
                          <a:ea typeface="+mn-ea"/>
                          <a:cs typeface="+mn-cs"/>
                        </a:rPr>
                        <a:t>Madagascar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 (7,1)</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13 (3)</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3215">
                <a:tc>
                  <a:txBody>
                    <a:bodyPr/>
                    <a:lstStyle/>
                    <a:p>
                      <a:pPr lvl="0" algn="l">
                        <a:lnSpc>
                          <a:spcPct val="80000"/>
                        </a:lnSpc>
                        <a:defRPr sz="1800" b="0" i="0"/>
                      </a:pPr>
                      <a:r>
                        <a:rPr>
                          <a:latin typeface="+mn-lt"/>
                          <a:ea typeface="+mn-ea"/>
                          <a:cs typeface="+mn-cs"/>
                        </a:rPr>
                        <a:t>Rwanda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 (0,2)</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3215">
                <a:tc>
                  <a:txBody>
                    <a:bodyPr/>
                    <a:lstStyle/>
                    <a:p>
                      <a:pPr lvl="0" algn="l">
                        <a:lnSpc>
                          <a:spcPct val="80000"/>
                        </a:lnSpc>
                        <a:defRPr sz="1800" b="0" i="0"/>
                      </a:pPr>
                      <a:r>
                        <a:rPr>
                          <a:latin typeface="+mn-lt"/>
                          <a:ea typeface="+mn-ea"/>
                          <a:cs typeface="+mn-cs"/>
                        </a:rPr>
                        <a:t>Sénégal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 (0,4)</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3215">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0</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5 (1,1)</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3215">
                <a:tc>
                  <a:txBody>
                    <a:bodyPr/>
                    <a:lstStyle/>
                    <a:p>
                      <a:pPr lvl="0" algn="l">
                        <a:lnSpc>
                          <a:spcPct val="80000"/>
                        </a:lnSpc>
                        <a:defRPr sz="1800" b="0" i="0"/>
                      </a:pPr>
                      <a:r>
                        <a:rPr b="1" dirty="0">
                          <a:latin typeface="+mn-lt"/>
                          <a:ea typeface="+mn-ea"/>
                          <a:cs typeface="+mn-cs"/>
                        </a:rPr>
                        <a:t>Situation </a:t>
                      </a:r>
                      <a:r>
                        <a:rPr b="1" dirty="0" err="1">
                          <a:latin typeface="+mn-lt"/>
                          <a:ea typeface="+mn-ea"/>
                          <a:cs typeface="+mn-cs"/>
                        </a:rPr>
                        <a:t>Maritale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3215">
                <a:tc>
                  <a:txBody>
                    <a:bodyPr/>
                    <a:lstStyle/>
                    <a:p>
                      <a:pPr lvl="0" algn="l">
                        <a:lnSpc>
                          <a:spcPct val="80000"/>
                        </a:lnSpc>
                        <a:defRPr sz="1800" b="0" i="0"/>
                      </a:pPr>
                      <a:r>
                        <a:rPr>
                          <a:latin typeface="+mn-lt"/>
                          <a:ea typeface="+mn-ea"/>
                          <a:cs typeface="+mn-cs"/>
                        </a:rPr>
                        <a:t>Célibataire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 (7,1)</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38 (8,9)</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3215">
                <a:tc>
                  <a:txBody>
                    <a:bodyPr/>
                    <a:lstStyle/>
                    <a:p>
                      <a:pPr lvl="0" algn="l">
                        <a:lnSpc>
                          <a:spcPct val="80000"/>
                        </a:lnSpc>
                        <a:defRPr sz="1800" b="0" i="0"/>
                      </a:pPr>
                      <a:r>
                        <a:rPr>
                          <a:latin typeface="+mn-lt"/>
                          <a:ea typeface="+mn-ea"/>
                          <a:cs typeface="+mn-cs"/>
                        </a:rPr>
                        <a:t>En couple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3 (21,4)</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83 (19,4)</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3215">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10 (71,4)</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307 (71,7)</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r h="423215">
                <a:tc>
                  <a:txBody>
                    <a:bodyPr/>
                    <a:lstStyle/>
                    <a:p>
                      <a:pPr lvl="0" algn="l">
                        <a:lnSpc>
                          <a:spcPct val="80000"/>
                        </a:lnSpc>
                        <a:defRPr sz="1800" b="0" i="0"/>
                      </a:pPr>
                      <a:r>
                        <a:rPr b="1" dirty="0">
                          <a:latin typeface="+mn-lt"/>
                          <a:ea typeface="+mn-ea"/>
                          <a:cs typeface="+mn-cs"/>
                        </a:rPr>
                        <a:t>Situation </a:t>
                      </a:r>
                      <a:r>
                        <a:rPr b="1" dirty="0" err="1">
                          <a:latin typeface="+mn-lt"/>
                          <a:ea typeface="+mn-ea"/>
                          <a:cs typeface="+mn-cs"/>
                        </a:rPr>
                        <a:t>Professionnelle</a:t>
                      </a:r>
                      <a:endParaRPr b="1" dirty="0">
                        <a:latin typeface="+mn-lt"/>
                        <a:ea typeface="+mn-ea"/>
                        <a:cs typeface="+mn-cs"/>
                      </a:endParaRPr>
                    </a:p>
                  </a:txBody>
                  <a:tcPr marL="63500" marR="63500" marT="63500" marB="63500" horzOverflow="overflow">
                    <a:lnL w="38100">
                      <a:solidFill>
                        <a:srgbClr val="000000"/>
                      </a:solidFill>
                      <a:miter lim="400000"/>
                    </a:lnL>
                    <a:lnR w="38100">
                      <a:solidFill>
                        <a:srgbClr val="000000"/>
                      </a:solidFill>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38100">
                      <a:solidFill>
                        <a:srgbClr val="000000"/>
                      </a:solidFill>
                      <a:miter lim="400000"/>
                    </a:lnL>
                    <a:lnR w="12700">
                      <a:miter lim="400000"/>
                    </a:lnR>
                    <a:lnT w="38100">
                      <a:solidFill>
                        <a:srgbClr val="000000"/>
                      </a:solidFill>
                      <a:miter lim="400000"/>
                    </a:lnT>
                    <a:lnB w="12700">
                      <a:miter lim="400000"/>
                    </a:lnB>
                    <a:solidFill>
                      <a:srgbClr val="FFFFFF"/>
                    </a:solidFill>
                  </a:tcPr>
                </a:tc>
                <a:tc>
                  <a:txBody>
                    <a:bodyPr/>
                    <a:lstStyle/>
                    <a:p>
                      <a:pPr lvl="0" algn="ctr">
                        <a:lnSpc>
                          <a:spcPct val="80000"/>
                        </a:lnSpc>
                        <a:defRPr sz="1800" b="0" i="0"/>
                      </a:pPr>
                      <a:endParaRPr/>
                    </a:p>
                  </a:txBody>
                  <a:tcPr marL="63500" marR="63500" marT="63500" marB="63500" horzOverflow="overflow">
                    <a:lnL w="12700">
                      <a:miter lim="400000"/>
                    </a:lnL>
                    <a:lnR w="38100">
                      <a:solidFill>
                        <a:srgbClr val="000000"/>
                      </a:solidFill>
                      <a:miter lim="400000"/>
                    </a:lnR>
                    <a:lnT w="38100">
                      <a:solidFill>
                        <a:srgbClr val="000000"/>
                      </a:solidFill>
                      <a:miter lim="400000"/>
                    </a:lnT>
                    <a:lnB w="12700">
                      <a:miter lim="400000"/>
                    </a:lnB>
                    <a:solidFill>
                      <a:srgbClr val="FFFFFF"/>
                    </a:solidFill>
                  </a:tcPr>
                </a:tc>
              </a:tr>
              <a:tr h="423215">
                <a:tc>
                  <a:txBody>
                    <a:bodyPr/>
                    <a:lstStyle/>
                    <a:p>
                      <a:pPr lvl="0" algn="l">
                        <a:lnSpc>
                          <a:spcPct val="80000"/>
                        </a:lnSpc>
                        <a:defRPr sz="1800" b="0" i="0"/>
                      </a:pPr>
                      <a:r>
                        <a:rPr>
                          <a:latin typeface="+mn-lt"/>
                          <a:ea typeface="+mn-ea"/>
                          <a:cs typeface="+mn-cs"/>
                        </a:rPr>
                        <a:t>Actif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1 (7,1)</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67 (15,7)</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3215">
                <a:tc>
                  <a:txBody>
                    <a:bodyPr/>
                    <a:lstStyle/>
                    <a:p>
                      <a:pPr lvl="0" algn="l">
                        <a:lnSpc>
                          <a:spcPct val="80000"/>
                        </a:lnSpc>
                        <a:defRPr sz="1800" b="0" i="0"/>
                      </a:pPr>
                      <a:r>
                        <a:rPr>
                          <a:latin typeface="+mn-lt"/>
                          <a:ea typeface="+mn-ea"/>
                          <a:cs typeface="+mn-cs"/>
                        </a:rPr>
                        <a:t>Sans emploi n(%)</a:t>
                      </a:r>
                    </a:p>
                  </a:txBody>
                  <a:tcPr marL="63500" marR="63500" marT="63500" marB="63500" horzOverflow="overflow">
                    <a:lnL w="38100">
                      <a:solidFill>
                        <a:srgbClr val="000000"/>
                      </a:solidFill>
                      <a:miter lim="400000"/>
                    </a:lnL>
                    <a:lnR w="38100">
                      <a:solidFill>
                        <a:srgbClr val="000000"/>
                      </a:solidFill>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2 (14,3)</a:t>
                      </a:r>
                    </a:p>
                  </a:txBody>
                  <a:tcPr marL="63500" marR="63500" marT="63500" marB="63500" horzOverflow="overflow">
                    <a:lnL w="38100">
                      <a:solidFill>
                        <a:srgbClr val="000000"/>
                      </a:solidFill>
                      <a:miter lim="400000"/>
                    </a:lnL>
                    <a:lnR w="12700">
                      <a:miter lim="400000"/>
                    </a:lnR>
                    <a:lnT w="12700">
                      <a:miter lim="400000"/>
                    </a:lnT>
                    <a:lnB w="12700">
                      <a:miter lim="400000"/>
                    </a:lnB>
                    <a:solidFill>
                      <a:srgbClr val="FFFFFF"/>
                    </a:solidFill>
                  </a:tcPr>
                </a:tc>
                <a:tc>
                  <a:txBody>
                    <a:bodyPr/>
                    <a:lstStyle/>
                    <a:p>
                      <a:pPr lvl="0" algn="ctr">
                        <a:lnSpc>
                          <a:spcPct val="80000"/>
                        </a:lnSpc>
                        <a:defRPr sz="1800" b="0" i="0"/>
                      </a:pPr>
                      <a:r>
                        <a:rPr>
                          <a:latin typeface="+mn-lt"/>
                          <a:ea typeface="+mn-ea"/>
                          <a:cs typeface="+mn-cs"/>
                        </a:rPr>
                        <a:t>49 (11,4)</a:t>
                      </a:r>
                    </a:p>
                  </a:txBody>
                  <a:tcPr marL="63500" marR="63500" marT="63500" marB="63500" horzOverflow="overflow">
                    <a:lnL w="12700">
                      <a:miter lim="400000"/>
                    </a:lnL>
                    <a:lnR w="38100">
                      <a:solidFill>
                        <a:srgbClr val="000000"/>
                      </a:solidFill>
                      <a:miter lim="400000"/>
                    </a:lnR>
                    <a:lnT w="12700">
                      <a:miter lim="400000"/>
                    </a:lnT>
                    <a:lnB w="12700">
                      <a:miter lim="400000"/>
                    </a:lnB>
                    <a:solidFill>
                      <a:srgbClr val="FFFFFF"/>
                    </a:solidFill>
                  </a:tcPr>
                </a:tc>
              </a:tr>
              <a:tr h="423215">
                <a:tc>
                  <a:txBody>
                    <a:bodyPr/>
                    <a:lstStyle/>
                    <a:p>
                      <a:pPr lvl="0">
                        <a:lnSpc>
                          <a:spcPct val="80000"/>
                        </a:lnSpc>
                        <a:defRPr sz="1800" b="0" i="0"/>
                      </a:pPr>
                      <a:r>
                        <a:rPr>
                          <a:latin typeface="+mn-lt"/>
                          <a:ea typeface="+mn-ea"/>
                          <a:cs typeface="+mn-cs"/>
                        </a:rPr>
                        <a:t>Données manquantes n(%)</a:t>
                      </a:r>
                    </a:p>
                  </a:txBody>
                  <a:tcPr marL="63500" marR="63500" marT="63500" marB="63500" horzOverflow="overflow">
                    <a:lnL w="38100">
                      <a:solidFill>
                        <a:srgbClr val="000000"/>
                      </a:solidFill>
                      <a:miter lim="400000"/>
                    </a:lnL>
                    <a:lnR w="38100">
                      <a:solidFill>
                        <a:srgbClr val="000000"/>
                      </a:solidFill>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11 (79)</a:t>
                      </a:r>
                    </a:p>
                  </a:txBody>
                  <a:tcPr marL="63500" marR="63500" marT="63500" marB="63500" horzOverflow="overflow">
                    <a:lnL w="38100">
                      <a:solidFill>
                        <a:srgbClr val="000000"/>
                      </a:solidFill>
                      <a:miter lim="400000"/>
                    </a:lnL>
                    <a:lnR w="12700">
                      <a:miter lim="400000"/>
                    </a:lnR>
                    <a:lnT w="12700">
                      <a:miter lim="400000"/>
                    </a:lnT>
                    <a:lnB w="38100">
                      <a:solidFill>
                        <a:srgbClr val="000000"/>
                      </a:solidFill>
                      <a:miter lim="400000"/>
                    </a:lnB>
                    <a:solidFill>
                      <a:srgbClr val="FFFFFF"/>
                    </a:solidFill>
                  </a:tcPr>
                </a:tc>
                <a:tc>
                  <a:txBody>
                    <a:bodyPr/>
                    <a:lstStyle/>
                    <a:p>
                      <a:pPr lvl="0" algn="ctr">
                        <a:lnSpc>
                          <a:spcPct val="80000"/>
                        </a:lnSpc>
                        <a:defRPr sz="1800" b="0" i="0"/>
                      </a:pPr>
                      <a:r>
                        <a:rPr>
                          <a:latin typeface="+mn-lt"/>
                          <a:ea typeface="+mn-ea"/>
                          <a:cs typeface="+mn-cs"/>
                        </a:rPr>
                        <a:t>312 (72,9)</a:t>
                      </a:r>
                    </a:p>
                  </a:txBody>
                  <a:tcPr marL="63500" marR="63500" marT="63500" marB="63500" horzOverflow="overflow">
                    <a:lnL w="12700">
                      <a:miter lim="400000"/>
                    </a:lnL>
                    <a:lnR w="38100">
                      <a:solidFill>
                        <a:srgbClr val="000000"/>
                      </a:solidFill>
                      <a:miter lim="400000"/>
                    </a:lnR>
                    <a:lnT w="12700">
                      <a:miter lim="400000"/>
                    </a:lnT>
                    <a:lnB w="38100">
                      <a:solidFill>
                        <a:srgbClr val="000000"/>
                      </a:solidFill>
                      <a:miter lim="400000"/>
                    </a:lnB>
                    <a:solidFill>
                      <a:srgbClr val="FFFFFF"/>
                    </a:solidFill>
                  </a:tcPr>
                </a:tc>
              </a:tr>
            </a:tbl>
          </a:graphicData>
        </a:graphic>
      </p:graphicFrame>
      <p:sp>
        <p:nvSpPr>
          <p:cNvPr id="186" name="Shape 186"/>
          <p:cNvSpPr/>
          <p:nvPr/>
        </p:nvSpPr>
        <p:spPr>
          <a:xfrm>
            <a:off x="1916584" y="593343"/>
            <a:ext cx="9999532" cy="364202"/>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u="sng">
                <a:latin typeface="Avenir Book"/>
                <a:ea typeface="Avenir Book"/>
                <a:cs typeface="Avenir Book"/>
                <a:sym typeface="Avenir Book"/>
              </a:defRPr>
            </a:lvl1pPr>
          </a:lstStyle>
          <a:p>
            <a:pPr lvl="0">
              <a:defRPr sz="1800" u="none"/>
            </a:pPr>
            <a:r>
              <a:rPr sz="1700" b="1" u="sng" dirty="0" err="1"/>
              <a:t>Titre:Caractéristiques</a:t>
            </a:r>
            <a:r>
              <a:rPr sz="1700" b="1" u="sng" dirty="0"/>
              <a:t> des patients Syphilis positives </a:t>
            </a:r>
            <a:r>
              <a:rPr sz="1700" b="1" u="sng" dirty="0" err="1"/>
              <a:t>comparés</a:t>
            </a:r>
            <a:r>
              <a:rPr sz="1700" b="1" u="sng" dirty="0"/>
              <a:t> aux patients Syphilis </a:t>
            </a:r>
            <a:r>
              <a:rPr sz="1700" b="1" u="sng" dirty="0" err="1"/>
              <a:t>négatives</a:t>
            </a:r>
            <a:endParaRPr sz="1700" b="1" u="sng" dirty="0"/>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p:cNvSpPr>
          <p:nvPr>
            <p:ph type="title"/>
          </p:nvPr>
        </p:nvSpPr>
        <p:spPr>
          <a:prstGeom prst="rect">
            <a:avLst/>
          </a:prstGeom>
        </p:spPr>
        <p:txBody>
          <a:bodyPr/>
          <a:lstStyle/>
          <a:p>
            <a:pPr lvl="0">
              <a:defRPr sz="1800"/>
            </a:pPr>
            <a:r>
              <a:rPr sz="8000"/>
              <a:t>Discussion (VIH)</a:t>
            </a:r>
          </a:p>
        </p:txBody>
      </p:sp>
      <p:sp>
        <p:nvSpPr>
          <p:cNvPr id="191" name="Shape 191"/>
          <p:cNvSpPr>
            <a:spLocks noGrp="1"/>
          </p:cNvSpPr>
          <p:nvPr>
            <p:ph type="body" idx="1"/>
          </p:nvPr>
        </p:nvSpPr>
        <p:spPr>
          <a:prstGeom prst="rect">
            <a:avLst/>
          </a:prstGeom>
        </p:spPr>
        <p:txBody>
          <a:bodyPr>
            <a:normAutofit/>
          </a:bodyPr>
          <a:lstStyle/>
          <a:p>
            <a:pPr>
              <a:defRPr sz="1800"/>
            </a:pPr>
            <a:r>
              <a:rPr sz="3200" dirty="0" err="1"/>
              <a:t>InVS</a:t>
            </a:r>
            <a:r>
              <a:rPr sz="3200" dirty="0"/>
              <a:t> 2014: 444 </a:t>
            </a:r>
            <a:r>
              <a:rPr sz="3200" dirty="0" err="1"/>
              <a:t>sérologies</a:t>
            </a:r>
            <a:r>
              <a:rPr sz="3200" dirty="0"/>
              <a:t> positives par million </a:t>
            </a:r>
            <a:r>
              <a:rPr sz="3200" dirty="0" err="1"/>
              <a:t>d’habitants</a:t>
            </a:r>
            <a:r>
              <a:rPr sz="3200" dirty="0"/>
              <a:t>, </a:t>
            </a:r>
            <a:r>
              <a:rPr sz="3200" u="sng" dirty="0" err="1"/>
              <a:t>vs</a:t>
            </a:r>
            <a:r>
              <a:rPr sz="3200" dirty="0"/>
              <a:t> 214 à Mayotte.</a:t>
            </a:r>
          </a:p>
          <a:p>
            <a:pPr>
              <a:defRPr sz="1800"/>
            </a:pPr>
            <a:r>
              <a:rPr sz="3200" dirty="0"/>
              <a:t>BEH 2015: </a:t>
            </a:r>
            <a:r>
              <a:rPr sz="3200" dirty="0" err="1"/>
              <a:t>Taux</a:t>
            </a:r>
            <a:r>
              <a:rPr sz="3200" dirty="0"/>
              <a:t> de </a:t>
            </a:r>
            <a:r>
              <a:rPr sz="3200" dirty="0" err="1"/>
              <a:t>découverte</a:t>
            </a:r>
            <a:r>
              <a:rPr sz="3200" dirty="0"/>
              <a:t> de </a:t>
            </a:r>
            <a:r>
              <a:rPr sz="3200" dirty="0" err="1"/>
              <a:t>séropositivité</a:t>
            </a:r>
            <a:r>
              <a:rPr sz="3200" dirty="0"/>
              <a:t> 244/M </a:t>
            </a:r>
            <a:r>
              <a:rPr sz="3200" dirty="0" err="1"/>
              <a:t>d’hab</a:t>
            </a:r>
            <a:r>
              <a:rPr sz="3200" dirty="0"/>
              <a:t> en IDF, 132 à Mayotte: </a:t>
            </a:r>
            <a:r>
              <a:rPr sz="3200" dirty="0" err="1"/>
              <a:t>taux</a:t>
            </a:r>
            <a:r>
              <a:rPr sz="3200" dirty="0"/>
              <a:t> max chez les 35-39 </a:t>
            </a:r>
            <a:r>
              <a:rPr sz="3200" dirty="0" err="1"/>
              <a:t>ans</a:t>
            </a:r>
            <a:r>
              <a:rPr sz="3200" dirty="0"/>
              <a:t> et sex ratio entre 1,7 et 3,2.</a:t>
            </a:r>
          </a:p>
          <a:p>
            <a:pPr>
              <a:defRPr sz="1800"/>
            </a:pPr>
            <a:r>
              <a:rPr sz="3200" dirty="0"/>
              <a:t>BEH 2015: 25% </a:t>
            </a:r>
            <a:r>
              <a:rPr sz="3200" dirty="0" err="1"/>
              <a:t>taux</a:t>
            </a:r>
            <a:r>
              <a:rPr sz="3200" dirty="0"/>
              <a:t> de </a:t>
            </a:r>
            <a:r>
              <a:rPr sz="3200" dirty="0" err="1"/>
              <a:t>découverte</a:t>
            </a:r>
            <a:r>
              <a:rPr sz="3200" dirty="0"/>
              <a:t> tardive (CD4&lt;200 </a:t>
            </a:r>
            <a:r>
              <a:rPr sz="3200" dirty="0" err="1"/>
              <a:t>ou</a:t>
            </a:r>
            <a:r>
              <a:rPr sz="3200" dirty="0"/>
              <a:t> </a:t>
            </a:r>
            <a:r>
              <a:rPr sz="3200" dirty="0" err="1"/>
              <a:t>stade</a:t>
            </a:r>
            <a:r>
              <a:rPr sz="3200" dirty="0"/>
              <a:t> SIDA), en France.</a:t>
            </a:r>
          </a:p>
        </p:txBody>
      </p:sp>
      <p:sp>
        <p:nvSpPr>
          <p:cNvPr id="192" name="Shape 192"/>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193"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194" name="Shape 194"/>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195" name="Shape 195"/>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p:cNvSpPr>
          <p:nvPr>
            <p:ph type="title"/>
          </p:nvPr>
        </p:nvSpPr>
        <p:spPr>
          <a:prstGeom prst="rect">
            <a:avLst/>
          </a:prstGeom>
        </p:spPr>
        <p:txBody>
          <a:bodyPr>
            <a:normAutofit fontScale="90000"/>
          </a:bodyPr>
          <a:lstStyle>
            <a:lvl1pPr defTabSz="519937">
              <a:defRPr sz="7100"/>
            </a:lvl1pPr>
          </a:lstStyle>
          <a:p>
            <a:pPr lvl="0">
              <a:defRPr sz="1800"/>
            </a:pPr>
            <a:r>
              <a:rPr sz="7100"/>
              <a:t>Discussion (Portage AgHBS)</a:t>
            </a:r>
          </a:p>
        </p:txBody>
      </p:sp>
      <p:sp>
        <p:nvSpPr>
          <p:cNvPr id="200" name="Shape 200"/>
          <p:cNvSpPr>
            <a:spLocks noGrp="1"/>
          </p:cNvSpPr>
          <p:nvPr>
            <p:ph type="body" idx="1"/>
          </p:nvPr>
        </p:nvSpPr>
        <p:spPr>
          <a:prstGeom prst="rect">
            <a:avLst/>
          </a:prstGeom>
        </p:spPr>
        <p:txBody>
          <a:bodyPr>
            <a:normAutofit/>
          </a:bodyPr>
          <a:lstStyle/>
          <a:p>
            <a:pPr marL="858185" lvl="1" indent="-457200" defTabSz="527004">
              <a:spcBef>
                <a:spcPts val="3700"/>
              </a:spcBef>
              <a:defRPr sz="1800"/>
            </a:pPr>
            <a:r>
              <a:rPr sz="3200" dirty="0" err="1"/>
              <a:t>InVS</a:t>
            </a:r>
            <a:r>
              <a:rPr sz="3200" dirty="0"/>
              <a:t> 2011-2012: </a:t>
            </a:r>
          </a:p>
          <a:p>
            <a:pPr marL="1259168" lvl="2" indent="-457200" defTabSz="527004">
              <a:spcBef>
                <a:spcPts val="3700"/>
              </a:spcBef>
              <a:defRPr sz="1800"/>
            </a:pPr>
            <a:r>
              <a:rPr sz="3200" dirty="0" err="1"/>
              <a:t>Taux</a:t>
            </a:r>
            <a:r>
              <a:rPr sz="3200" dirty="0"/>
              <a:t> </a:t>
            </a:r>
            <a:r>
              <a:rPr sz="3200" dirty="0" err="1"/>
              <a:t>AgHBs</a:t>
            </a:r>
            <a:r>
              <a:rPr sz="3200" dirty="0"/>
              <a:t> à Mayotte de 4,44%, à La </a:t>
            </a:r>
            <a:r>
              <a:rPr sz="3200" dirty="0" err="1"/>
              <a:t>Réunion</a:t>
            </a:r>
            <a:r>
              <a:rPr sz="3200" dirty="0"/>
              <a:t> de 1,95%, </a:t>
            </a:r>
            <a:r>
              <a:rPr sz="3200" dirty="0" err="1"/>
              <a:t>moyenne</a:t>
            </a:r>
            <a:r>
              <a:rPr sz="3200" dirty="0"/>
              <a:t> des DOM de 2,16%.</a:t>
            </a:r>
          </a:p>
          <a:p>
            <a:pPr marL="858185" lvl="1" indent="-457200" defTabSz="527004">
              <a:spcBef>
                <a:spcPts val="3700"/>
              </a:spcBef>
              <a:defRPr sz="1800"/>
            </a:pPr>
            <a:r>
              <a:rPr sz="3200" dirty="0" err="1"/>
              <a:t>InVS</a:t>
            </a:r>
            <a:r>
              <a:rPr sz="3200" dirty="0"/>
              <a:t> 2004: </a:t>
            </a:r>
          </a:p>
          <a:p>
            <a:pPr marL="1259168" lvl="2" indent="-457200" defTabSz="527004">
              <a:spcBef>
                <a:spcPts val="3700"/>
              </a:spcBef>
              <a:defRPr sz="1800"/>
            </a:pPr>
            <a:r>
              <a:rPr sz="3200" dirty="0" err="1"/>
              <a:t>Prévalence</a:t>
            </a:r>
            <a:r>
              <a:rPr sz="3200" dirty="0"/>
              <a:t> VHB </a:t>
            </a:r>
            <a:r>
              <a:rPr sz="3200" dirty="0" err="1"/>
              <a:t>chronique</a:t>
            </a:r>
            <a:r>
              <a:rPr sz="3200" dirty="0"/>
              <a:t> 0,65% en </a:t>
            </a:r>
            <a:r>
              <a:rPr sz="3200" dirty="0" err="1"/>
              <a:t>métropole</a:t>
            </a:r>
            <a:r>
              <a:rPr sz="3200" dirty="0"/>
              <a:t> (1,1% chez les </a:t>
            </a:r>
            <a:r>
              <a:rPr sz="3200" dirty="0" err="1"/>
              <a:t>hommes</a:t>
            </a:r>
            <a:r>
              <a:rPr sz="3200" dirty="0"/>
              <a:t>/ 0,21% chez les femmes)</a:t>
            </a:r>
          </a:p>
          <a:p>
            <a:pPr marL="1259168" lvl="2" indent="-457200" defTabSz="527004">
              <a:spcBef>
                <a:spcPts val="3700"/>
              </a:spcBef>
              <a:defRPr sz="1800"/>
            </a:pPr>
            <a:r>
              <a:rPr sz="3200" dirty="0"/>
              <a:t>Chez migrants </a:t>
            </a:r>
            <a:r>
              <a:rPr sz="3200" dirty="0" err="1"/>
              <a:t>Af</a:t>
            </a:r>
            <a:r>
              <a:rPr sz="3200" dirty="0"/>
              <a:t>. sub-</a:t>
            </a:r>
            <a:r>
              <a:rPr sz="3200" dirty="0" err="1"/>
              <a:t>saharienne</a:t>
            </a:r>
            <a:r>
              <a:rPr sz="3200" dirty="0"/>
              <a:t> et </a:t>
            </a:r>
            <a:r>
              <a:rPr sz="3200" dirty="0" err="1"/>
              <a:t>Asie</a:t>
            </a:r>
            <a:r>
              <a:rPr sz="3200" dirty="0"/>
              <a:t>: 4,01%</a:t>
            </a:r>
          </a:p>
        </p:txBody>
      </p:sp>
      <p:sp>
        <p:nvSpPr>
          <p:cNvPr id="201" name="Shape 201"/>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202"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203" name="Shape 203"/>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04" name="Shape 204"/>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p:nvPr>
        </p:nvSpPr>
        <p:spPr>
          <a:prstGeom prst="rect">
            <a:avLst/>
          </a:prstGeom>
        </p:spPr>
        <p:txBody>
          <a:bodyPr>
            <a:normAutofit fontScale="90000"/>
          </a:bodyPr>
          <a:lstStyle>
            <a:lvl1pPr defTabSz="519937">
              <a:defRPr sz="7100"/>
            </a:lvl1pPr>
          </a:lstStyle>
          <a:p>
            <a:pPr lvl="0">
              <a:defRPr sz="1800"/>
            </a:pPr>
            <a:r>
              <a:rPr sz="7100"/>
              <a:t>Discussion (Portage AgHBS)</a:t>
            </a:r>
          </a:p>
        </p:txBody>
      </p:sp>
      <p:sp>
        <p:nvSpPr>
          <p:cNvPr id="209" name="Shape 209"/>
          <p:cNvSpPr>
            <a:spLocks noGrp="1"/>
          </p:cNvSpPr>
          <p:nvPr>
            <p:ph type="body" idx="1"/>
          </p:nvPr>
        </p:nvSpPr>
        <p:spPr>
          <a:prstGeom prst="rect">
            <a:avLst/>
          </a:prstGeom>
        </p:spPr>
        <p:txBody>
          <a:bodyPr/>
          <a:lstStyle>
            <a:lvl1pPr marL="2844800" indent="-2844800"/>
          </a:lstStyle>
          <a:p>
            <a:pPr lvl="1">
              <a:buFont typeface="Arial" panose="020B0604020202020204" pitchFamily="34" charset="0"/>
              <a:buChar char="•"/>
              <a:defRPr sz="1800"/>
            </a:pPr>
            <a:r>
              <a:rPr sz="3200" dirty="0"/>
              <a:t>BEH 2014: Entre 2004 et 2011, CHC </a:t>
            </a:r>
            <a:r>
              <a:rPr sz="3200" dirty="0" err="1"/>
              <a:t>ou</a:t>
            </a:r>
            <a:r>
              <a:rPr sz="3200" dirty="0"/>
              <a:t> </a:t>
            </a:r>
            <a:r>
              <a:rPr sz="3200" dirty="0" err="1"/>
              <a:t>cirrhose</a:t>
            </a:r>
            <a:r>
              <a:rPr sz="3200" dirty="0"/>
              <a:t> chez 21,8% des VHB </a:t>
            </a:r>
            <a:r>
              <a:rPr sz="3200" dirty="0" err="1"/>
              <a:t>chroniques</a:t>
            </a:r>
            <a:r>
              <a:rPr dirty="0"/>
              <a:t>.</a:t>
            </a:r>
          </a:p>
        </p:txBody>
      </p:sp>
      <p:sp>
        <p:nvSpPr>
          <p:cNvPr id="210" name="Shape 210"/>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211"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212" name="Shape 212"/>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13" name="Shape 213"/>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title"/>
          </p:nvPr>
        </p:nvSpPr>
        <p:spPr>
          <a:prstGeom prst="rect">
            <a:avLst/>
          </a:prstGeom>
        </p:spPr>
        <p:txBody>
          <a:bodyPr/>
          <a:lstStyle/>
          <a:p>
            <a:pPr lvl="0">
              <a:defRPr sz="1800"/>
            </a:pPr>
            <a:r>
              <a:rPr sz="8000"/>
              <a:t>Discussion (VHC)</a:t>
            </a:r>
          </a:p>
        </p:txBody>
      </p:sp>
      <p:sp>
        <p:nvSpPr>
          <p:cNvPr id="218" name="Shape 218"/>
          <p:cNvSpPr>
            <a:spLocks noGrp="1"/>
          </p:cNvSpPr>
          <p:nvPr>
            <p:ph type="body" idx="1"/>
          </p:nvPr>
        </p:nvSpPr>
        <p:spPr>
          <a:prstGeom prst="rect">
            <a:avLst/>
          </a:prstGeom>
        </p:spPr>
        <p:txBody>
          <a:bodyPr>
            <a:normAutofit/>
          </a:bodyPr>
          <a:lstStyle/>
          <a:p>
            <a:pPr>
              <a:defRPr sz="1800"/>
            </a:pPr>
            <a:r>
              <a:rPr sz="3200" dirty="0" err="1"/>
              <a:t>InVS</a:t>
            </a:r>
            <a:r>
              <a:rPr sz="3200" dirty="0"/>
              <a:t> 2004: 0,82% de VHC + en </a:t>
            </a:r>
            <a:r>
              <a:rPr sz="3200" dirty="0" err="1"/>
              <a:t>métropole</a:t>
            </a:r>
            <a:r>
              <a:rPr sz="3200" dirty="0"/>
              <a:t> et DOM </a:t>
            </a:r>
            <a:r>
              <a:rPr sz="3200" dirty="0" err="1"/>
              <a:t>confondus</a:t>
            </a:r>
            <a:r>
              <a:rPr sz="3200" dirty="0"/>
              <a:t> et 1,35% à Mayotte.</a:t>
            </a:r>
          </a:p>
          <a:p>
            <a:pPr>
              <a:defRPr sz="1800"/>
            </a:pPr>
            <a:r>
              <a:rPr sz="3200" dirty="0"/>
              <a:t>En 2008, à Madagascar: le </a:t>
            </a:r>
            <a:r>
              <a:rPr sz="3200" dirty="0" err="1"/>
              <a:t>taux</a:t>
            </a:r>
            <a:r>
              <a:rPr sz="3200" dirty="0"/>
              <a:t> de VHC + de 1,2% </a:t>
            </a:r>
            <a:r>
              <a:rPr sz="3200" dirty="0" err="1"/>
              <a:t>sur</a:t>
            </a:r>
            <a:r>
              <a:rPr sz="3200" dirty="0"/>
              <a:t> 2169 patients. Sex ratio à 1 et augmentation du </a:t>
            </a:r>
            <a:r>
              <a:rPr sz="3200" dirty="0" err="1"/>
              <a:t>taux</a:t>
            </a:r>
            <a:r>
              <a:rPr sz="3200" dirty="0"/>
              <a:t> avec </a:t>
            </a:r>
            <a:r>
              <a:rPr sz="3200" dirty="0" err="1"/>
              <a:t>l’âge</a:t>
            </a:r>
            <a:r>
              <a:rPr sz="3200" dirty="0"/>
              <a:t>.</a:t>
            </a:r>
          </a:p>
        </p:txBody>
      </p:sp>
      <p:sp>
        <p:nvSpPr>
          <p:cNvPr id="219" name="Shape 219"/>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220"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221" name="Shape 221"/>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22" name="Shape 222"/>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p:cNvSpPr>
          <p:nvPr>
            <p:ph type="title"/>
          </p:nvPr>
        </p:nvSpPr>
        <p:spPr>
          <a:prstGeom prst="rect">
            <a:avLst/>
          </a:prstGeom>
        </p:spPr>
        <p:txBody>
          <a:bodyPr/>
          <a:lstStyle/>
          <a:p>
            <a:pPr lvl="0">
              <a:defRPr sz="1800"/>
            </a:pPr>
            <a:r>
              <a:rPr sz="8000"/>
              <a:t>Discussion (Syphilis)</a:t>
            </a:r>
          </a:p>
        </p:txBody>
      </p:sp>
      <p:sp>
        <p:nvSpPr>
          <p:cNvPr id="227" name="Shape 227"/>
          <p:cNvSpPr>
            <a:spLocks noGrp="1"/>
          </p:cNvSpPr>
          <p:nvPr>
            <p:ph type="body" idx="1"/>
          </p:nvPr>
        </p:nvSpPr>
        <p:spPr>
          <a:prstGeom prst="rect">
            <a:avLst/>
          </a:prstGeom>
        </p:spPr>
        <p:txBody>
          <a:bodyPr>
            <a:normAutofit/>
          </a:bodyPr>
          <a:lstStyle/>
          <a:p>
            <a:pPr>
              <a:defRPr sz="1800"/>
            </a:pPr>
            <a:r>
              <a:rPr sz="3200" dirty="0"/>
              <a:t>En </a:t>
            </a:r>
            <a:r>
              <a:rPr sz="3200" dirty="0" err="1"/>
              <a:t>Métropole</a:t>
            </a:r>
            <a:r>
              <a:rPr sz="3200" dirty="0"/>
              <a:t>: recrudescence en 2000 (30% en IDF), </a:t>
            </a:r>
            <a:r>
              <a:rPr sz="3200" dirty="0" err="1"/>
              <a:t>peu</a:t>
            </a:r>
            <a:r>
              <a:rPr sz="3200" dirty="0"/>
              <a:t> de </a:t>
            </a:r>
            <a:r>
              <a:rPr sz="3200" dirty="0" err="1"/>
              <a:t>données</a:t>
            </a:r>
            <a:r>
              <a:rPr sz="3200" dirty="0"/>
              <a:t> </a:t>
            </a:r>
            <a:r>
              <a:rPr sz="3200" dirty="0" err="1"/>
              <a:t>sur</a:t>
            </a:r>
            <a:r>
              <a:rPr sz="3200" dirty="0"/>
              <a:t> les DOM, </a:t>
            </a:r>
            <a:r>
              <a:rPr sz="3200" dirty="0" err="1"/>
              <a:t>âge</a:t>
            </a:r>
            <a:r>
              <a:rPr sz="3200" dirty="0"/>
              <a:t> </a:t>
            </a:r>
            <a:r>
              <a:rPr sz="3200" dirty="0" err="1"/>
              <a:t>moyen</a:t>
            </a:r>
            <a:r>
              <a:rPr sz="3200" dirty="0"/>
              <a:t> de 36 </a:t>
            </a:r>
            <a:r>
              <a:rPr sz="3200" dirty="0" err="1"/>
              <a:t>ans</a:t>
            </a:r>
            <a:r>
              <a:rPr sz="3200" dirty="0"/>
              <a:t> (H) et 29 </a:t>
            </a:r>
            <a:r>
              <a:rPr sz="3200" dirty="0" err="1"/>
              <a:t>ans</a:t>
            </a:r>
            <a:r>
              <a:rPr sz="3200" dirty="0"/>
              <a:t> (F), 84%d’HSH.</a:t>
            </a:r>
          </a:p>
          <a:p>
            <a:pPr>
              <a:defRPr sz="1800"/>
            </a:pPr>
            <a:r>
              <a:rPr sz="3200" dirty="0"/>
              <a:t>BEH 2010: A la </a:t>
            </a:r>
            <a:r>
              <a:rPr sz="3200" dirty="0" err="1"/>
              <a:t>Réunion</a:t>
            </a:r>
            <a:r>
              <a:rPr sz="3200" dirty="0"/>
              <a:t>, recrudescence entre 2004 et 2008: 92,5% </a:t>
            </a:r>
            <a:r>
              <a:rPr sz="3200" dirty="0" err="1"/>
              <a:t>d’H</a:t>
            </a:r>
            <a:r>
              <a:rPr sz="3200" dirty="0"/>
              <a:t>, </a:t>
            </a:r>
            <a:r>
              <a:rPr sz="3200" dirty="0" err="1"/>
              <a:t>âge</a:t>
            </a:r>
            <a:r>
              <a:rPr sz="3200" dirty="0"/>
              <a:t> </a:t>
            </a:r>
            <a:r>
              <a:rPr sz="3200" dirty="0" err="1"/>
              <a:t>moyen</a:t>
            </a:r>
            <a:r>
              <a:rPr sz="3200" dirty="0"/>
              <a:t> 37,5 </a:t>
            </a:r>
            <a:r>
              <a:rPr sz="3200" dirty="0" err="1"/>
              <a:t>ans</a:t>
            </a:r>
            <a:r>
              <a:rPr sz="3200" dirty="0"/>
              <a:t>, 64% de VIH+, 70% </a:t>
            </a:r>
            <a:r>
              <a:rPr sz="3200" dirty="0" err="1"/>
              <a:t>d’HSH</a:t>
            </a:r>
            <a:r>
              <a:rPr sz="3200" dirty="0"/>
              <a:t>.</a:t>
            </a:r>
          </a:p>
        </p:txBody>
      </p:sp>
      <p:sp>
        <p:nvSpPr>
          <p:cNvPr id="228" name="Shape 228"/>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229"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230" name="Shape 230"/>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31" name="Shape 231"/>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236"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237" name="Shape 237"/>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38" name="Shape 238"/>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39" name="Shape 239"/>
          <p:cNvSpPr>
            <a:spLocks noGrp="1"/>
          </p:cNvSpPr>
          <p:nvPr>
            <p:ph type="body" idx="1"/>
          </p:nvPr>
        </p:nvSpPr>
        <p:spPr>
          <a:prstGeom prst="rect">
            <a:avLst/>
          </a:prstGeom>
        </p:spPr>
        <p:txBody>
          <a:bodyPr>
            <a:normAutofit/>
          </a:bodyPr>
          <a:lstStyle/>
          <a:p>
            <a:pPr defTabSz="566673">
              <a:spcBef>
                <a:spcPts val="4000"/>
              </a:spcBef>
              <a:defRPr sz="1800"/>
            </a:pPr>
            <a:r>
              <a:rPr sz="3200" dirty="0"/>
              <a:t>Population </a:t>
            </a:r>
            <a:r>
              <a:rPr sz="3200" dirty="0" err="1"/>
              <a:t>hospitalière</a:t>
            </a:r>
            <a:r>
              <a:rPr sz="3200" dirty="0"/>
              <a:t> exclusive </a:t>
            </a:r>
            <a:r>
              <a:rPr sz="3200" dirty="0" err="1"/>
              <a:t>donc</a:t>
            </a:r>
            <a:r>
              <a:rPr sz="3200" dirty="0"/>
              <a:t> non transposable à la population </a:t>
            </a:r>
            <a:r>
              <a:rPr sz="3200" dirty="0" err="1"/>
              <a:t>générale</a:t>
            </a:r>
            <a:r>
              <a:rPr sz="3200" dirty="0"/>
              <a:t>.</a:t>
            </a:r>
          </a:p>
          <a:p>
            <a:pPr defTabSz="566673">
              <a:spcBef>
                <a:spcPts val="4000"/>
              </a:spcBef>
              <a:defRPr sz="1800"/>
            </a:pPr>
            <a:r>
              <a:rPr sz="3200" dirty="0" err="1"/>
              <a:t>Nombreuses</a:t>
            </a:r>
            <a:r>
              <a:rPr sz="3200" dirty="0"/>
              <a:t> </a:t>
            </a:r>
            <a:r>
              <a:rPr sz="3200" dirty="0" err="1"/>
              <a:t>données</a:t>
            </a:r>
            <a:r>
              <a:rPr sz="3200" dirty="0"/>
              <a:t> </a:t>
            </a:r>
            <a:r>
              <a:rPr sz="3200" dirty="0" err="1"/>
              <a:t>manquantes</a:t>
            </a:r>
            <a:r>
              <a:rPr sz="3200" dirty="0"/>
              <a:t> des </a:t>
            </a:r>
            <a:r>
              <a:rPr sz="3200" dirty="0" err="1"/>
              <a:t>critères</a:t>
            </a:r>
            <a:r>
              <a:rPr sz="3200" dirty="0"/>
              <a:t> socio-</a:t>
            </a:r>
            <a:r>
              <a:rPr sz="3200" dirty="0" err="1"/>
              <a:t>épidémiologiques</a:t>
            </a:r>
            <a:r>
              <a:rPr sz="3200" dirty="0"/>
              <a:t> </a:t>
            </a:r>
            <a:r>
              <a:rPr sz="3200" dirty="0" err="1"/>
              <a:t>donc</a:t>
            </a:r>
            <a:r>
              <a:rPr sz="3200" dirty="0"/>
              <a:t> </a:t>
            </a:r>
            <a:r>
              <a:rPr sz="3200" dirty="0" err="1"/>
              <a:t>difficilement</a:t>
            </a:r>
            <a:r>
              <a:rPr sz="3200" dirty="0"/>
              <a:t> </a:t>
            </a:r>
            <a:r>
              <a:rPr sz="3200" dirty="0" err="1"/>
              <a:t>interprétables</a:t>
            </a:r>
            <a:endParaRPr sz="3200" dirty="0"/>
          </a:p>
          <a:p>
            <a:pPr defTabSz="566673">
              <a:spcBef>
                <a:spcPts val="4000"/>
              </a:spcBef>
              <a:defRPr sz="1800"/>
            </a:pPr>
            <a:r>
              <a:rPr sz="3200" dirty="0" err="1"/>
              <a:t>Nombreux</a:t>
            </a:r>
            <a:r>
              <a:rPr sz="3200" dirty="0"/>
              <a:t> patients </a:t>
            </a:r>
            <a:r>
              <a:rPr sz="3200" dirty="0" err="1"/>
              <a:t>infectés</a:t>
            </a:r>
            <a:r>
              <a:rPr sz="3200" dirty="0"/>
              <a:t> non </a:t>
            </a:r>
            <a:r>
              <a:rPr sz="3200" dirty="0" err="1"/>
              <a:t>suivis</a:t>
            </a:r>
            <a:endParaRPr sz="3200" dirty="0"/>
          </a:p>
          <a:p>
            <a:pPr defTabSz="566673">
              <a:spcBef>
                <a:spcPts val="4000"/>
              </a:spcBef>
              <a:defRPr sz="1800"/>
            </a:pPr>
            <a:r>
              <a:rPr sz="3200" dirty="0" err="1"/>
              <a:t>Nombreuses</a:t>
            </a:r>
            <a:r>
              <a:rPr sz="3200" dirty="0"/>
              <a:t> </a:t>
            </a:r>
            <a:r>
              <a:rPr sz="3200" dirty="0" err="1"/>
              <a:t>sérologies</a:t>
            </a:r>
            <a:r>
              <a:rPr sz="3200" dirty="0"/>
              <a:t> non </a:t>
            </a:r>
            <a:r>
              <a:rPr sz="3200" dirty="0" err="1"/>
              <a:t>faites</a:t>
            </a:r>
            <a:r>
              <a:rPr sz="3200" dirty="0"/>
              <a:t> </a:t>
            </a:r>
            <a:r>
              <a:rPr sz="3200" dirty="0" err="1"/>
              <a:t>malgré</a:t>
            </a:r>
            <a:r>
              <a:rPr sz="3200" dirty="0"/>
              <a:t> </a:t>
            </a:r>
            <a:r>
              <a:rPr sz="3200" dirty="0" err="1"/>
              <a:t>l’instauration</a:t>
            </a:r>
            <a:r>
              <a:rPr sz="3200" dirty="0"/>
              <a:t> du </a:t>
            </a:r>
            <a:r>
              <a:rPr sz="3200" dirty="0" err="1"/>
              <a:t>dépistage</a:t>
            </a:r>
            <a:r>
              <a:rPr sz="3200" dirty="0"/>
              <a:t> </a:t>
            </a:r>
            <a:r>
              <a:rPr sz="3200" dirty="0" err="1"/>
              <a:t>systématique</a:t>
            </a:r>
            <a:r>
              <a:rPr sz="3200" dirty="0"/>
              <a:t> </a:t>
            </a:r>
            <a:r>
              <a:rPr sz="3200" dirty="0" err="1"/>
              <a:t>théorique</a:t>
            </a:r>
            <a:r>
              <a:rPr sz="3200" dirty="0"/>
              <a:t>.</a:t>
            </a:r>
          </a:p>
        </p:txBody>
      </p:sp>
      <p:sp>
        <p:nvSpPr>
          <p:cNvPr id="240" name="Shape 240"/>
          <p:cNvSpPr>
            <a:spLocks noGrp="1"/>
          </p:cNvSpPr>
          <p:nvPr>
            <p:ph type="title"/>
          </p:nvPr>
        </p:nvSpPr>
        <p:spPr>
          <a:prstGeom prst="rect">
            <a:avLst/>
          </a:prstGeom>
        </p:spPr>
        <p:txBody>
          <a:bodyPr/>
          <a:lstStyle/>
          <a:p>
            <a:pPr lvl="0">
              <a:defRPr sz="1800"/>
            </a:pPr>
            <a:r>
              <a:rPr sz="8000"/>
              <a:t>Limites</a:t>
            </a:r>
          </a:p>
        </p:txBody>
      </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a:spLocks noGrp="1"/>
          </p:cNvSpPr>
          <p:nvPr>
            <p:ph type="title"/>
          </p:nvPr>
        </p:nvSpPr>
        <p:spPr>
          <a:prstGeom prst="rect">
            <a:avLst/>
          </a:prstGeom>
        </p:spPr>
        <p:txBody>
          <a:bodyPr/>
          <a:lstStyle/>
          <a:p>
            <a:pPr lvl="0">
              <a:defRPr sz="1800"/>
            </a:pPr>
            <a:r>
              <a:rPr sz="8000"/>
              <a:t>Conclusion (1)</a:t>
            </a:r>
          </a:p>
        </p:txBody>
      </p:sp>
      <p:sp>
        <p:nvSpPr>
          <p:cNvPr id="243" name="Shape 243"/>
          <p:cNvSpPr>
            <a:spLocks noGrp="1"/>
          </p:cNvSpPr>
          <p:nvPr>
            <p:ph type="body" idx="1"/>
          </p:nvPr>
        </p:nvSpPr>
        <p:spPr>
          <a:prstGeom prst="rect">
            <a:avLst/>
          </a:prstGeom>
        </p:spPr>
        <p:txBody>
          <a:bodyPr>
            <a:normAutofit/>
          </a:bodyPr>
          <a:lstStyle/>
          <a:p>
            <a:pPr>
              <a:defRPr sz="1800"/>
            </a:pPr>
            <a:r>
              <a:rPr sz="3200" dirty="0"/>
              <a:t>Forte </a:t>
            </a:r>
            <a:r>
              <a:rPr sz="3200" dirty="0" err="1"/>
              <a:t>prévalence</a:t>
            </a:r>
            <a:r>
              <a:rPr sz="3200" dirty="0"/>
              <a:t> VHB et VIH</a:t>
            </a:r>
          </a:p>
          <a:p>
            <a:pPr>
              <a:defRPr sz="1800"/>
            </a:pPr>
            <a:r>
              <a:rPr sz="3200" dirty="0" err="1"/>
              <a:t>Taux</a:t>
            </a:r>
            <a:r>
              <a:rPr sz="3200" dirty="0"/>
              <a:t> de diagnostics </a:t>
            </a:r>
            <a:r>
              <a:rPr sz="3200" dirty="0" err="1"/>
              <a:t>tardifs</a:t>
            </a:r>
            <a:r>
              <a:rPr sz="3200" dirty="0"/>
              <a:t> </a:t>
            </a:r>
            <a:r>
              <a:rPr sz="3200" dirty="0" err="1"/>
              <a:t>élevé</a:t>
            </a:r>
            <a:r>
              <a:rPr sz="3200" dirty="0"/>
              <a:t>, </a:t>
            </a:r>
            <a:r>
              <a:rPr sz="3200" dirty="0" err="1"/>
              <a:t>mettant</a:t>
            </a:r>
            <a:r>
              <a:rPr sz="3200" dirty="0"/>
              <a:t> en relief les « occasions </a:t>
            </a:r>
            <a:r>
              <a:rPr sz="3200" dirty="0" err="1"/>
              <a:t>manquées</a:t>
            </a:r>
            <a:r>
              <a:rPr sz="3200" dirty="0"/>
              <a:t> » de diagnostic.</a:t>
            </a:r>
          </a:p>
          <a:p>
            <a:pPr>
              <a:defRPr sz="1800"/>
            </a:pPr>
            <a:r>
              <a:rPr sz="3200" dirty="0" err="1"/>
              <a:t>Prises</a:t>
            </a:r>
            <a:r>
              <a:rPr sz="3200" dirty="0"/>
              <a:t> de </a:t>
            </a:r>
            <a:r>
              <a:rPr sz="3200" dirty="0" err="1"/>
              <a:t>risque</a:t>
            </a:r>
            <a:r>
              <a:rPr sz="3200" dirty="0"/>
              <a:t> </a:t>
            </a:r>
            <a:r>
              <a:rPr sz="3200" dirty="0" err="1"/>
              <a:t>sexuel</a:t>
            </a:r>
            <a:r>
              <a:rPr sz="3200" dirty="0"/>
              <a:t> </a:t>
            </a:r>
            <a:r>
              <a:rPr sz="3200" dirty="0" err="1"/>
              <a:t>importantes</a:t>
            </a:r>
            <a:r>
              <a:rPr sz="3200" dirty="0"/>
              <a:t> </a:t>
            </a:r>
          </a:p>
        </p:txBody>
      </p:sp>
      <p:sp>
        <p:nvSpPr>
          <p:cNvPr id="244" name="Shape 244"/>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245"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246" name="Shape 246"/>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47" name="Shape 247"/>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p:cNvSpPr>
          <p:nvPr>
            <p:ph type="title"/>
          </p:nvPr>
        </p:nvSpPr>
        <p:spPr>
          <a:prstGeom prst="rect">
            <a:avLst/>
          </a:prstGeom>
        </p:spPr>
        <p:txBody>
          <a:bodyPr/>
          <a:lstStyle/>
          <a:p>
            <a:pPr lvl="0">
              <a:defRPr sz="1800"/>
            </a:pPr>
            <a:r>
              <a:rPr sz="8000"/>
              <a:t>Conclusion (2)</a:t>
            </a:r>
          </a:p>
        </p:txBody>
      </p:sp>
      <p:sp>
        <p:nvSpPr>
          <p:cNvPr id="252" name="Shape 252"/>
          <p:cNvSpPr>
            <a:spLocks noGrp="1"/>
          </p:cNvSpPr>
          <p:nvPr>
            <p:ph type="body" idx="1"/>
          </p:nvPr>
        </p:nvSpPr>
        <p:spPr>
          <a:prstGeom prst="rect">
            <a:avLst/>
          </a:prstGeom>
        </p:spPr>
        <p:txBody>
          <a:bodyPr>
            <a:normAutofit/>
          </a:bodyPr>
          <a:lstStyle/>
          <a:p>
            <a:pPr>
              <a:defRPr sz="1800"/>
            </a:pPr>
            <a:r>
              <a:rPr sz="3200" dirty="0" err="1"/>
              <a:t>Nécessité</a:t>
            </a:r>
            <a:r>
              <a:rPr sz="3200" dirty="0"/>
              <a:t> d’un </a:t>
            </a:r>
            <a:r>
              <a:rPr sz="3200" dirty="0" err="1"/>
              <a:t>dépistage</a:t>
            </a:r>
            <a:r>
              <a:rPr sz="3200" dirty="0"/>
              <a:t> </a:t>
            </a:r>
            <a:r>
              <a:rPr sz="3200" dirty="0" err="1"/>
              <a:t>généralisé</a:t>
            </a:r>
            <a:endParaRPr sz="3200" dirty="0"/>
          </a:p>
          <a:p>
            <a:pPr>
              <a:defRPr sz="1800"/>
            </a:pPr>
            <a:r>
              <a:rPr sz="3200" dirty="0" err="1"/>
              <a:t>Dépistage</a:t>
            </a:r>
            <a:r>
              <a:rPr sz="3200" dirty="0"/>
              <a:t> </a:t>
            </a:r>
            <a:r>
              <a:rPr sz="3200" dirty="0" err="1"/>
              <a:t>élargi</a:t>
            </a:r>
            <a:r>
              <a:rPr sz="3200" dirty="0"/>
              <a:t> aux </a:t>
            </a:r>
            <a:r>
              <a:rPr sz="3200" dirty="0" err="1"/>
              <a:t>autres</a:t>
            </a:r>
            <a:r>
              <a:rPr sz="3200" dirty="0"/>
              <a:t> services </a:t>
            </a:r>
            <a:r>
              <a:rPr sz="3200" dirty="0" err="1"/>
              <a:t>hospitaliers</a:t>
            </a:r>
            <a:r>
              <a:rPr sz="3200" dirty="0"/>
              <a:t> et à la </a:t>
            </a:r>
            <a:r>
              <a:rPr sz="3200" dirty="0" err="1"/>
              <a:t>médecine</a:t>
            </a:r>
            <a:r>
              <a:rPr sz="3200" dirty="0"/>
              <a:t> </a:t>
            </a:r>
            <a:r>
              <a:rPr sz="3200" dirty="0" err="1"/>
              <a:t>ambulatoire</a:t>
            </a:r>
            <a:r>
              <a:rPr sz="3200" dirty="0"/>
              <a:t>. </a:t>
            </a:r>
            <a:r>
              <a:rPr sz="3200" dirty="0" err="1"/>
              <a:t>Sensibilisation</a:t>
            </a:r>
            <a:r>
              <a:rPr sz="3200" dirty="0"/>
              <a:t> des </a:t>
            </a:r>
            <a:r>
              <a:rPr sz="3200" dirty="0" err="1"/>
              <a:t>médecins</a:t>
            </a:r>
            <a:r>
              <a:rPr sz="3200" dirty="0"/>
              <a:t> de </a:t>
            </a:r>
            <a:r>
              <a:rPr sz="3200" dirty="0" err="1"/>
              <a:t>dispensaire</a:t>
            </a:r>
            <a:r>
              <a:rPr sz="3200" dirty="0"/>
              <a:t> et </a:t>
            </a:r>
            <a:r>
              <a:rPr sz="3200" dirty="0" err="1"/>
              <a:t>libéraux</a:t>
            </a:r>
            <a:endParaRPr sz="3200" dirty="0"/>
          </a:p>
          <a:p>
            <a:pPr>
              <a:defRPr sz="1800"/>
            </a:pPr>
            <a:r>
              <a:rPr sz="3200" dirty="0" err="1"/>
              <a:t>Prévention</a:t>
            </a:r>
            <a:r>
              <a:rPr sz="3200" dirty="0"/>
              <a:t> </a:t>
            </a:r>
            <a:r>
              <a:rPr sz="3200" dirty="0" err="1"/>
              <a:t>primaire</a:t>
            </a:r>
            <a:r>
              <a:rPr sz="3200" dirty="0"/>
              <a:t> de la population</a:t>
            </a:r>
          </a:p>
          <a:p>
            <a:pPr>
              <a:defRPr sz="1800"/>
            </a:pPr>
            <a:r>
              <a:rPr sz="3200" dirty="0"/>
              <a:t>Introduction des TRODs ( VIH en circulation, VHB en </a:t>
            </a:r>
            <a:r>
              <a:rPr sz="3200" dirty="0" err="1"/>
              <a:t>attente</a:t>
            </a:r>
            <a:r>
              <a:rPr sz="3200" dirty="0"/>
              <a:t>)</a:t>
            </a:r>
          </a:p>
        </p:txBody>
      </p:sp>
      <p:sp>
        <p:nvSpPr>
          <p:cNvPr id="253" name="Shape 253"/>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254"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255" name="Shape 255"/>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56" name="Shape 256"/>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 name="image5.png"/>
          <p:cNvPicPr/>
          <p:nvPr/>
        </p:nvPicPr>
        <p:blipFill>
          <a:blip r:embed="rId2">
            <a:extLst/>
          </a:blip>
          <a:srcRect l="9293" r="9292"/>
          <a:stretch>
            <a:fillRect/>
          </a:stretch>
        </p:blipFill>
        <p:spPr>
          <a:xfrm>
            <a:off x="167406" y="91713"/>
            <a:ext cx="12670002" cy="7667816"/>
          </a:xfrm>
          <a:prstGeom prst="rect">
            <a:avLst/>
          </a:prstGeom>
          <a:ln w="12700">
            <a:miter lim="400000"/>
          </a:ln>
        </p:spPr>
      </p:pic>
      <p:sp>
        <p:nvSpPr>
          <p:cNvPr id="261" name="Shape 261"/>
          <p:cNvSpPr>
            <a:spLocks noGrp="1"/>
          </p:cNvSpPr>
          <p:nvPr>
            <p:ph type="title"/>
          </p:nvPr>
        </p:nvSpPr>
        <p:spPr>
          <a:xfrm>
            <a:off x="1270000" y="8051799"/>
            <a:ext cx="10464801" cy="1422408"/>
          </a:xfrm>
          <a:prstGeom prst="rect">
            <a:avLst/>
          </a:prstGeom>
        </p:spPr>
        <p:txBody>
          <a:bodyPr/>
          <a:lstStyle/>
          <a:p>
            <a:pPr lvl="0">
              <a:defRPr sz="1800"/>
            </a:pPr>
            <a:r>
              <a:rPr sz="8000"/>
              <a:t>MARAHABA</a:t>
            </a: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Shape 263"/>
          <p:cNvSpPr>
            <a:spLocks noGrp="1"/>
          </p:cNvSpPr>
          <p:nvPr>
            <p:ph type="title"/>
          </p:nvPr>
        </p:nvSpPr>
        <p:spPr>
          <a:prstGeom prst="rect">
            <a:avLst/>
          </a:prstGeom>
        </p:spPr>
        <p:txBody>
          <a:bodyPr/>
          <a:lstStyle/>
          <a:p>
            <a:pPr lvl="0">
              <a:defRPr sz="1800"/>
            </a:pPr>
            <a:r>
              <a:rPr sz="8000"/>
              <a:t>L’immigration massive</a:t>
            </a:r>
          </a:p>
        </p:txBody>
      </p:sp>
      <p:sp>
        <p:nvSpPr>
          <p:cNvPr id="264" name="Shape 264"/>
          <p:cNvSpPr>
            <a:spLocks noGrp="1"/>
          </p:cNvSpPr>
          <p:nvPr>
            <p:ph type="body" idx="1"/>
          </p:nvPr>
        </p:nvSpPr>
        <p:spPr>
          <a:prstGeom prst="rect">
            <a:avLst/>
          </a:prstGeom>
        </p:spPr>
        <p:txBody>
          <a:bodyPr/>
          <a:lstStyle/>
          <a:p>
            <a:pPr marL="2844800" lvl="0" indent="-2844800">
              <a:defRPr sz="1800"/>
            </a:pPr>
            <a:r>
              <a:rPr sz="3600"/>
              <a:t>PIB Mayotte 7940€/hab( versus 726€/hab aux Comores)</a:t>
            </a:r>
          </a:p>
          <a:p>
            <a:pPr marL="2844800" lvl="0" indent="-2844800">
              <a:defRPr sz="1800"/>
            </a:pPr>
            <a:r>
              <a:rPr sz="3600"/>
              <a:t>Croissance démographique &gt; croissance économique</a:t>
            </a:r>
          </a:p>
          <a:p>
            <a:pPr marL="2844800" lvl="0" indent="-2844800">
              <a:defRPr sz="1800"/>
            </a:pPr>
            <a:r>
              <a:rPr sz="3600"/>
              <a:t>Problème d’accès aux soins aux Comores</a:t>
            </a:r>
          </a:p>
          <a:p>
            <a:pPr marL="2844800" lvl="0" indent="-2844800">
              <a:defRPr sz="1800"/>
            </a:pPr>
            <a:r>
              <a:rPr sz="3600"/>
              <a:t>Violences entre migrants et mahorais</a:t>
            </a:r>
          </a:p>
        </p:txBody>
      </p:sp>
      <p:sp>
        <p:nvSpPr>
          <p:cNvPr id="265" name="Shape 265"/>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266" name="image3.png"/>
          <p:cNvPicPr/>
          <p:nvPr/>
        </p:nvPicPr>
        <p:blipFill>
          <a:blip r:embed="rId3">
            <a:extLst/>
          </a:blip>
          <a:stretch>
            <a:fillRect/>
          </a:stretch>
        </p:blipFill>
        <p:spPr>
          <a:xfrm>
            <a:off x="7668344" y="-65702"/>
            <a:ext cx="1440166" cy="575302"/>
          </a:xfrm>
          <a:prstGeom prst="rect">
            <a:avLst/>
          </a:prstGeom>
          <a:ln w="12700">
            <a:miter lim="400000"/>
          </a:ln>
        </p:spPr>
      </p:pic>
      <p:sp>
        <p:nvSpPr>
          <p:cNvPr id="267" name="Shape 267"/>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68" name="Shape 268"/>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a:spLocks noGrp="1"/>
          </p:cNvSpPr>
          <p:nvPr>
            <p:ph type="title"/>
          </p:nvPr>
        </p:nvSpPr>
        <p:spPr>
          <a:prstGeom prst="rect">
            <a:avLst/>
          </a:prstGeom>
        </p:spPr>
        <p:txBody>
          <a:bodyPr/>
          <a:lstStyle>
            <a:lvl1pPr defTabSz="554990">
              <a:defRPr sz="7600"/>
            </a:lvl1pPr>
          </a:lstStyle>
          <a:p>
            <a:pPr lvl="0">
              <a:defRPr sz="1800"/>
            </a:pPr>
            <a:r>
              <a:rPr sz="7600"/>
              <a:t>Techniques de sérologies</a:t>
            </a:r>
          </a:p>
        </p:txBody>
      </p:sp>
      <p:sp>
        <p:nvSpPr>
          <p:cNvPr id="273" name="Shape 273"/>
          <p:cNvSpPr>
            <a:spLocks noGrp="1"/>
          </p:cNvSpPr>
          <p:nvPr>
            <p:ph type="body" idx="1"/>
          </p:nvPr>
        </p:nvSpPr>
        <p:spPr>
          <a:prstGeom prst="rect">
            <a:avLst/>
          </a:prstGeom>
        </p:spPr>
        <p:txBody>
          <a:bodyPr/>
          <a:lstStyle/>
          <a:p>
            <a:pPr marL="1443788" lvl="0" indent="-1443788" defTabSz="457200">
              <a:spcBef>
                <a:spcPts val="0"/>
              </a:spcBef>
              <a:buSzPct val="100000"/>
              <a:buFont typeface="Helvetica"/>
              <a:defRPr sz="1800"/>
            </a:pPr>
            <a:r>
              <a:rPr sz="3600">
                <a:latin typeface="+mj-lt"/>
                <a:ea typeface="+mj-ea"/>
                <a:cs typeface="+mj-cs"/>
                <a:sym typeface="Helvetica"/>
              </a:rPr>
              <a:t>VIH: beckmann bexi confirmation 2e sero sur vidas et confirmation Charge Virale par PCR roche diagnostic ( pas detection coinfection VIH1 et 2)</a:t>
            </a:r>
            <a:endParaRPr>
              <a:latin typeface="+mj-lt"/>
              <a:ea typeface="+mj-ea"/>
              <a:cs typeface="+mj-cs"/>
              <a:sym typeface="Helvetica"/>
            </a:endParaRPr>
          </a:p>
          <a:p>
            <a:pPr marL="1443788" lvl="0" indent="-1443788" defTabSz="457200">
              <a:spcBef>
                <a:spcPts val="0"/>
              </a:spcBef>
              <a:buSzPct val="100000"/>
              <a:buFont typeface="Helvetica"/>
              <a:defRPr sz="1800"/>
            </a:pPr>
            <a:r>
              <a:rPr sz="3600">
                <a:latin typeface="+mj-lt"/>
                <a:ea typeface="+mj-ea"/>
                <a:cs typeface="+mj-cs"/>
                <a:sym typeface="Helvetica"/>
              </a:rPr>
              <a:t>VHB et VHC: Beckmann</a:t>
            </a:r>
            <a:endParaRPr>
              <a:latin typeface="+mj-lt"/>
              <a:ea typeface="+mj-ea"/>
              <a:cs typeface="+mj-cs"/>
              <a:sym typeface="Helvetica"/>
            </a:endParaRPr>
          </a:p>
          <a:p>
            <a:pPr marL="1443788" lvl="0" indent="-1443788" defTabSz="457200">
              <a:spcBef>
                <a:spcPts val="0"/>
              </a:spcBef>
              <a:buSzPct val="100000"/>
              <a:buFont typeface="Helvetica"/>
              <a:defRPr sz="1800"/>
            </a:pPr>
            <a:r>
              <a:rPr sz="3600">
                <a:latin typeface="+mj-lt"/>
                <a:ea typeface="+mj-ea"/>
                <a:cs typeface="+mj-cs"/>
                <a:sym typeface="Helvetica"/>
              </a:rPr>
              <a:t>Syphilis: VDRL + ELISA sur letimax (nom automate), pas de quantification faite.</a:t>
            </a:r>
          </a:p>
        </p:txBody>
      </p:sp>
      <p:sp>
        <p:nvSpPr>
          <p:cNvPr id="274" name="Shape 274"/>
          <p:cNvSpPr/>
          <p:nvPr/>
        </p:nvSpPr>
        <p:spPr>
          <a:xfrm>
            <a:off x="58030" y="316299"/>
            <a:ext cx="7654667" cy="82807"/>
          </a:xfrm>
          <a:prstGeom prst="rect">
            <a:avLst/>
          </a:prstGeom>
          <a:solidFill>
            <a:srgbClr val="C30B40"/>
          </a:solidFill>
          <a:ln w="25400">
            <a:solidFill>
              <a:srgbClr val="C30B4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pic>
        <p:nvPicPr>
          <p:cNvPr id="275" name="image3.png"/>
          <p:cNvPicPr/>
          <p:nvPr/>
        </p:nvPicPr>
        <p:blipFill>
          <a:blip r:embed="rId2">
            <a:extLst/>
          </a:blip>
          <a:stretch>
            <a:fillRect/>
          </a:stretch>
        </p:blipFill>
        <p:spPr>
          <a:xfrm>
            <a:off x="7668344" y="-65702"/>
            <a:ext cx="1440166" cy="575302"/>
          </a:xfrm>
          <a:prstGeom prst="rect">
            <a:avLst/>
          </a:prstGeom>
          <a:ln w="12700">
            <a:miter lim="400000"/>
          </a:ln>
        </p:spPr>
      </p:pic>
      <p:sp>
        <p:nvSpPr>
          <p:cNvPr id="276" name="Shape 276"/>
          <p:cNvSpPr/>
          <p:nvPr/>
        </p:nvSpPr>
        <p:spPr>
          <a:xfrm>
            <a:off x="58148" y="177780"/>
            <a:ext cx="7655208" cy="82806"/>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
        <p:nvSpPr>
          <p:cNvPr id="277" name="Shape 277"/>
          <p:cNvSpPr/>
          <p:nvPr/>
        </p:nvSpPr>
        <p:spPr>
          <a:xfrm>
            <a:off x="58028" y="38895"/>
            <a:ext cx="7654671" cy="83167"/>
          </a:xfrm>
          <a:prstGeom prst="rect">
            <a:avLst/>
          </a:prstGeom>
          <a:solidFill/>
          <a:ln w="25400">
            <a:solidFill/>
          </a:ln>
        </p:spPr>
        <p:txBody>
          <a:bodyPr lIns="0" tIns="0" rIns="0" bIns="0" anchor="ctr"/>
          <a:lstStyle/>
          <a:p>
            <a:pPr lvl="0" defTabSz="914400">
              <a:defRPr sz="1800">
                <a:solidFill>
                  <a:srgbClr val="FFFFFF"/>
                </a:solidFill>
                <a:latin typeface="Calibri"/>
                <a:ea typeface="Calibri"/>
                <a:cs typeface="Calibri"/>
                <a:sym typeface="Calibri"/>
              </a:defRPr>
            </a:pPr>
            <a:endParaRP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25</TotalTime>
  <Words>2845</Words>
  <Application>Microsoft Office PowerPoint</Application>
  <PresentationFormat>Personnalisé</PresentationFormat>
  <Paragraphs>482</Paragraphs>
  <Slides>31</Slides>
  <Notes>17</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31</vt:i4>
      </vt:variant>
    </vt:vector>
  </HeadingPairs>
  <TitlesOfParts>
    <vt:vector size="40" baseType="lpstr">
      <vt:lpstr>Arial</vt:lpstr>
      <vt:lpstr>Arial Bold</vt:lpstr>
      <vt:lpstr>Avenir Black</vt:lpstr>
      <vt:lpstr>Avenir Book</vt:lpstr>
      <vt:lpstr>Avenir Roman</vt:lpstr>
      <vt:lpstr>Calibri</vt:lpstr>
      <vt:lpstr>Helvetica</vt:lpstr>
      <vt:lpstr>Helvetica Light</vt:lpstr>
      <vt:lpstr>Default</vt:lpstr>
      <vt:lpstr>Evaluation du dépistage systématique du VIH, des hépatites B, C et de la syphilis dans un service de Médecine polyvalente, à Mayotte, de Juillet 2014 à Juin 2015</vt:lpstr>
      <vt:lpstr>Présentation PowerPoint</vt:lpstr>
      <vt:lpstr>Un peu d’Histoire…</vt:lpstr>
      <vt:lpstr>Le Contexte socio-économique</vt:lpstr>
      <vt:lpstr>« les kwassas-kwassas »</vt:lpstr>
      <vt:lpstr>La Santé à Mayotte</vt:lpstr>
      <vt:lpstr>Les IST à Mayotte</vt:lpstr>
      <vt:lpstr>Objectif</vt:lpstr>
      <vt:lpstr>Matériel et Méthodes</vt:lpstr>
      <vt:lpstr>Résultats </vt:lpstr>
      <vt:lpstr>Présentation PowerPoint</vt:lpstr>
      <vt:lpstr>Résultats (VIH)</vt:lpstr>
      <vt:lpstr>Présentation PowerPoint</vt:lpstr>
      <vt:lpstr>Résultats (Portage AgHBS)</vt:lpstr>
      <vt:lpstr>Présentation PowerPoint</vt:lpstr>
      <vt:lpstr>Bilan d’extension</vt:lpstr>
      <vt:lpstr>Résultats (VHC)</vt:lpstr>
      <vt:lpstr>Présentation PowerPoint</vt:lpstr>
      <vt:lpstr>Résultats (Syphilis)</vt:lpstr>
      <vt:lpstr>Présentation PowerPoint</vt:lpstr>
      <vt:lpstr>Discussion (VIH)</vt:lpstr>
      <vt:lpstr>Discussion (Portage AgHBS)</vt:lpstr>
      <vt:lpstr>Discussion (Portage AgHBS)</vt:lpstr>
      <vt:lpstr>Discussion (VHC)</vt:lpstr>
      <vt:lpstr>Discussion (Syphilis)</vt:lpstr>
      <vt:lpstr>Limites</vt:lpstr>
      <vt:lpstr>Conclusion (1)</vt:lpstr>
      <vt:lpstr>Conclusion (2)</vt:lpstr>
      <vt:lpstr>MARAHABA</vt:lpstr>
      <vt:lpstr>L’immigration massive</vt:lpstr>
      <vt:lpstr>Techniques de sérologies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du dépistage systématique du VIH, des hépatites B, C et de la syphilis dans un service de Médecine polyvalente, à Mayotte, de Juillet 2014 à Juin 2015</dc:title>
  <cp:lastModifiedBy>José</cp:lastModifiedBy>
  <cp:revision>4</cp:revision>
  <dcterms:modified xsi:type="dcterms:W3CDTF">2016-05-28T15:44:12Z</dcterms:modified>
</cp:coreProperties>
</file>