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90" r:id="rId10"/>
    <p:sldId id="269" r:id="rId11"/>
    <p:sldId id="270" r:id="rId12"/>
    <p:sldId id="29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9" r:id="rId21"/>
    <p:sldId id="265" r:id="rId22"/>
    <p:sldId id="283" r:id="rId23"/>
    <p:sldId id="284" r:id="rId24"/>
    <p:sldId id="285" r:id="rId25"/>
    <p:sldId id="286" r:id="rId26"/>
    <p:sldId id="287" r:id="rId27"/>
    <p:sldId id="288" r:id="rId28"/>
    <p:sldId id="279" r:id="rId29"/>
    <p:sldId id="268" r:id="rId30"/>
    <p:sldId id="266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82" autoAdjust="0"/>
    <p:restoredTop sz="90502" autoAdjust="0"/>
  </p:normalViewPr>
  <p:slideViewPr>
    <p:cSldViewPr>
      <p:cViewPr varScale="1">
        <p:scale>
          <a:sx n="66" d="100"/>
          <a:sy n="66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F46D3-1C1B-4C25-AB5A-823DAD3A8987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D37A2-0E66-4A62-A951-87D0926F762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37A2-0E66-4A62-A951-87D0926F7621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81BDD-88AB-43EA-A176-FDF05AAD60DF}" type="datetimeFigureOut">
              <a:rPr lang="fr-FR" smtClean="0"/>
              <a:pPr/>
              <a:t>06/06/2016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D267F-C63C-4AB5-A8FA-D439B2BC48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357298"/>
            <a:ext cx="7772400" cy="2243153"/>
          </a:xfrm>
          <a:ln w="7620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fr-FR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3600" b="1" dirty="0" smtClean="0">
                <a:solidFill>
                  <a:schemeClr val="accent2">
                    <a:lumMod val="50000"/>
                  </a:schemeClr>
                </a:solidFill>
              </a:rPr>
              <a:t>Contraception du post-partum et précarité: Impact des connaissances et du suivi sur le choix et l’observance de la méthode contraceptive.</a:t>
            </a:r>
            <a:r>
              <a:rPr lang="fr-FR" sz="36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sz="36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fr-FR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57290" y="3886200"/>
            <a:ext cx="6415110" cy="2686072"/>
          </a:xfrm>
        </p:spPr>
        <p:txBody>
          <a:bodyPr>
            <a:normAutofit fontScale="40000" lnSpcReduction="20000"/>
          </a:bodyPr>
          <a:lstStyle/>
          <a:p>
            <a:endParaRPr lang="fr-FR" dirty="0" smtClean="0"/>
          </a:p>
          <a:p>
            <a:r>
              <a:rPr lang="fr-FR" sz="5900" b="1" dirty="0" smtClean="0">
                <a:solidFill>
                  <a:schemeClr val="tx1"/>
                </a:solidFill>
              </a:rPr>
              <a:t>Kirushaanthy YOGESPARAN</a:t>
            </a:r>
          </a:p>
          <a:p>
            <a:r>
              <a:rPr lang="fr-FR" sz="5100" dirty="0" smtClean="0">
                <a:solidFill>
                  <a:schemeClr val="tx1"/>
                </a:solidFill>
              </a:rPr>
              <a:t>Thèse pour le diplôme de Docteur en Médecine Générale</a:t>
            </a:r>
          </a:p>
          <a:p>
            <a:r>
              <a:rPr lang="fr-FR" sz="5100" dirty="0" smtClean="0">
                <a:solidFill>
                  <a:schemeClr val="tx1"/>
                </a:solidFill>
              </a:rPr>
              <a:t>Soutenue le 07 Juin 2016</a:t>
            </a:r>
          </a:p>
          <a:p>
            <a:endParaRPr lang="fr-FR" sz="5100" dirty="0"/>
          </a:p>
          <a:p>
            <a:r>
              <a:rPr lang="fr-FR" sz="5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Directeur de thèse: Dr Jérémy BOUJENAH</a:t>
            </a:r>
          </a:p>
          <a:p>
            <a:r>
              <a:rPr lang="fr-FR" sz="5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Présidente de thèse: Pr Isabelle AUBIN-AUGER</a:t>
            </a:r>
            <a:endParaRPr lang="fr-FR" sz="5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2" descr="Fichier:Logo-P7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4293096"/>
            <a:ext cx="899592" cy="221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Introduction (1)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dirty="0"/>
              <a:t>En France, 90.2% des femmes sans désir d’enfant utilisent une contraception</a:t>
            </a:r>
            <a:r>
              <a:rPr lang="fr-FR" dirty="0" smtClean="0"/>
              <a:t>. </a:t>
            </a:r>
          </a:p>
          <a:p>
            <a:pPr lvl="0" algn="r">
              <a:buNone/>
            </a:pPr>
            <a:r>
              <a:rPr lang="fr-FR" sz="2000" i="1" dirty="0" smtClean="0">
                <a:solidFill>
                  <a:schemeClr val="accent6">
                    <a:lumMod val="50000"/>
                  </a:schemeClr>
                </a:solidFill>
              </a:rPr>
              <a:t>INPES. Baromètre santé 2010. </a:t>
            </a:r>
            <a:r>
              <a:rPr lang="fr-FR" sz="2000" i="1" dirty="0" err="1" smtClean="0">
                <a:solidFill>
                  <a:schemeClr val="accent6">
                    <a:lumMod val="50000"/>
                  </a:schemeClr>
                </a:solidFill>
              </a:rPr>
              <a:t>Nov</a:t>
            </a:r>
            <a:r>
              <a:rPr lang="fr-FR" sz="2000" i="1" dirty="0" smtClean="0">
                <a:solidFill>
                  <a:schemeClr val="accent6">
                    <a:lumMod val="50000"/>
                  </a:schemeClr>
                </a:solidFill>
              </a:rPr>
              <a:t> 2011</a:t>
            </a:r>
          </a:p>
          <a:p>
            <a:pPr lvl="0" algn="r">
              <a:buNone/>
            </a:pPr>
            <a:endParaRPr lang="fr-FR" sz="2000" i="1" baseline="300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dirty="0" smtClean="0"/>
              <a:t>Taux </a:t>
            </a:r>
            <a:r>
              <a:rPr lang="fr-FR" dirty="0"/>
              <a:t>d’IVG </a:t>
            </a:r>
            <a:r>
              <a:rPr lang="fr-FR" dirty="0" smtClean="0"/>
              <a:t> </a:t>
            </a:r>
            <a:r>
              <a:rPr lang="fr-FR" dirty="0"/>
              <a:t>constant depuis 30 ans (200 000/an</a:t>
            </a:r>
            <a:r>
              <a:rPr lang="fr-FR" dirty="0" smtClean="0"/>
              <a:t>).</a:t>
            </a:r>
            <a:endParaRPr lang="fr-FR" baseline="30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 algn="r">
              <a:buNone/>
            </a:pPr>
            <a:r>
              <a:rPr lang="fr-FR" sz="2000" i="1" dirty="0" smtClean="0">
                <a:solidFill>
                  <a:schemeClr val="accent6">
                    <a:lumMod val="50000"/>
                  </a:schemeClr>
                </a:solidFill>
              </a:rPr>
              <a:t>Etudes et résultats, DREES, n°924. 2015</a:t>
            </a:r>
            <a:endParaRPr lang="fr-FR" sz="2000" b="1" i="1" baseline="30000" dirty="0">
              <a:solidFill>
                <a:schemeClr val="accent6">
                  <a:lumMod val="50000"/>
                </a:schemeClr>
              </a:solidFill>
            </a:endParaRPr>
          </a:p>
          <a:p>
            <a:pPr lvl="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dirty="0"/>
              <a:t>Deux tiers des grossesses non prévues </a:t>
            </a:r>
            <a:r>
              <a:rPr lang="fr-FR"/>
              <a:t>et </a:t>
            </a:r>
            <a:r>
              <a:rPr lang="fr-FR" smtClean="0"/>
              <a:t>la moitié </a:t>
            </a:r>
            <a:r>
              <a:rPr lang="fr-FR" dirty="0"/>
              <a:t>des IVG surviennent chez les femmes utilisant une </a:t>
            </a:r>
            <a:r>
              <a:rPr lang="fr-FR" dirty="0" smtClean="0"/>
              <a:t>contraception efficace.</a:t>
            </a:r>
          </a:p>
          <a:p>
            <a:pPr algn="r">
              <a:buClr>
                <a:schemeClr val="accent2">
                  <a:lumMod val="75000"/>
                </a:schemeClr>
              </a:buClr>
              <a:buNone/>
            </a:pPr>
            <a:r>
              <a:rPr lang="fr-FR" sz="2200" i="1" dirty="0" smtClean="0">
                <a:solidFill>
                  <a:schemeClr val="accent6">
                    <a:lumMod val="50000"/>
                  </a:schemeClr>
                </a:solidFill>
              </a:rPr>
              <a:t>Enquête BVA INPES. Contraception : Que savent les Français ? 2007</a:t>
            </a:r>
          </a:p>
          <a:p>
            <a:pPr lvl="0">
              <a:buClr>
                <a:schemeClr val="accent2">
                  <a:lumMod val="75000"/>
                </a:schemeClr>
              </a:buClr>
              <a:buNone/>
            </a:pPr>
            <a:endParaRPr lang="fr-FR" dirty="0" smtClean="0"/>
          </a:p>
          <a:p>
            <a:pPr lvl="0">
              <a:buNone/>
            </a:pPr>
            <a:endParaRPr lang="fr-FR" dirty="0"/>
          </a:p>
          <a:p>
            <a:pPr>
              <a:buNone/>
            </a:pPr>
            <a:endParaRPr lang="fr-FR" sz="21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Introduction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fr-FR" sz="12800" b="1" dirty="0" smtClean="0"/>
              <a:t>La précarité</a:t>
            </a:r>
            <a:r>
              <a:rPr lang="fr-FR" sz="12800" b="1" dirty="0"/>
              <a:t>:</a:t>
            </a:r>
            <a:r>
              <a:rPr lang="fr-FR" sz="12800" b="1" dirty="0" smtClean="0"/>
              <a:t> facteur potentiel d’échec de contraception ?</a:t>
            </a:r>
          </a:p>
          <a:p>
            <a:pPr algn="ctr">
              <a:buNone/>
            </a:pPr>
            <a:endParaRPr lang="fr-FR" b="1" dirty="0" smtClean="0"/>
          </a:p>
          <a:p>
            <a:pPr lvl="0">
              <a:lnSpc>
                <a:spcPct val="120000"/>
              </a:lnSpc>
              <a:buClr>
                <a:schemeClr val="tx1"/>
              </a:buClr>
              <a:buFontTx/>
              <a:buChar char="-"/>
            </a:pPr>
            <a:r>
              <a:rPr lang="fr-FR" sz="11200" dirty="0" smtClean="0"/>
              <a:t>Obstacles socio-économiques</a:t>
            </a:r>
          </a:p>
          <a:p>
            <a:pPr lvl="0">
              <a:lnSpc>
                <a:spcPct val="120000"/>
              </a:lnSpc>
              <a:buClr>
                <a:schemeClr val="tx1"/>
              </a:buClr>
              <a:buFontTx/>
              <a:buChar char="-"/>
            </a:pPr>
            <a:r>
              <a:rPr lang="fr-FR" sz="11200" dirty="0" smtClean="0"/>
              <a:t>Obstacles socioculturels</a:t>
            </a:r>
          </a:p>
          <a:p>
            <a:pPr lvl="0">
              <a:lnSpc>
                <a:spcPct val="120000"/>
              </a:lnSpc>
              <a:buClr>
                <a:schemeClr val="tx1"/>
              </a:buClr>
              <a:buFontTx/>
              <a:buChar char="-"/>
            </a:pPr>
            <a:r>
              <a:rPr lang="fr-FR" sz="11200" dirty="0" smtClean="0"/>
              <a:t>Obstacles linguistiques</a:t>
            </a:r>
          </a:p>
          <a:p>
            <a:pPr algn="ctr">
              <a:lnSpc>
                <a:spcPct val="17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fr-FR" sz="11200" b="1" dirty="0" smtClean="0"/>
              <a:t>Difficulté </a:t>
            </a:r>
            <a:r>
              <a:rPr lang="fr-FR" sz="11200" b="1" dirty="0"/>
              <a:t>d’accès aux </a:t>
            </a:r>
            <a:r>
              <a:rPr lang="fr-FR" sz="11200" b="1" dirty="0" smtClean="0"/>
              <a:t>soins</a:t>
            </a:r>
            <a:endParaRPr lang="fr-FR" sz="11200" b="1" dirty="0"/>
          </a:p>
          <a:p>
            <a:pPr algn="ctr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fr-FR" sz="11200" b="1" dirty="0" smtClean="0"/>
              <a:t>Freins </a:t>
            </a:r>
            <a:r>
              <a:rPr lang="fr-FR" sz="11200" b="1" dirty="0"/>
              <a:t>à la compréhension, au choix et à </a:t>
            </a:r>
            <a:r>
              <a:rPr lang="fr-FR" sz="11200" b="1" dirty="0" smtClean="0"/>
              <a:t> l’observance d’une </a:t>
            </a:r>
            <a:r>
              <a:rPr lang="fr-FR" sz="11200" b="1" dirty="0"/>
              <a:t>contraception</a:t>
            </a:r>
          </a:p>
          <a:p>
            <a:pPr>
              <a:lnSpc>
                <a:spcPct val="170000"/>
              </a:lnSpc>
              <a:buNone/>
            </a:pPr>
            <a:r>
              <a:rPr lang="fr-FR" dirty="0" smtClean="0"/>
              <a:t> 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Introduction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/>
              <a:t>Post-partum</a:t>
            </a:r>
            <a:r>
              <a:rPr lang="fr-FR" b="1" dirty="0"/>
              <a:t> : période propice à la </a:t>
            </a:r>
            <a:r>
              <a:rPr lang="fr-FR" b="1" dirty="0" smtClean="0"/>
              <a:t>prescription                d’une </a:t>
            </a:r>
            <a:r>
              <a:rPr lang="fr-FR" b="1" dirty="0"/>
              <a:t>contraception </a:t>
            </a:r>
            <a:r>
              <a:rPr lang="fr-FR" b="1" dirty="0" smtClean="0"/>
              <a:t>adaptée</a:t>
            </a:r>
          </a:p>
          <a:p>
            <a:pPr algn="ctr">
              <a:buNone/>
            </a:pPr>
            <a:endParaRPr lang="fr-FR" b="1" dirty="0"/>
          </a:p>
          <a:p>
            <a:pPr lvl="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3300" dirty="0" smtClean="0"/>
              <a:t> 5</a:t>
            </a:r>
            <a:r>
              <a:rPr lang="fr-FR" sz="3300" dirty="0"/>
              <a:t>% des IVG ont lieu dans les 6 mois du </a:t>
            </a:r>
            <a:r>
              <a:rPr lang="fr-FR" sz="3300" dirty="0" smtClean="0"/>
              <a:t>post-  </a:t>
            </a:r>
            <a:r>
              <a:rPr lang="fr-FR" sz="3300" dirty="0" err="1" smtClean="0"/>
              <a:t>partum</a:t>
            </a:r>
            <a:endParaRPr lang="fr-FR" sz="3300" baseline="30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 algn="r">
              <a:buNone/>
            </a:pPr>
            <a:r>
              <a:rPr lang="fr-FR" sz="2000" i="1" dirty="0" smtClean="0">
                <a:solidFill>
                  <a:schemeClr val="accent6">
                    <a:lumMod val="50000"/>
                  </a:schemeClr>
                </a:solidFill>
              </a:rPr>
              <a:t>Mulet F et al. Guide de la contraception. 2006</a:t>
            </a:r>
            <a:endParaRPr lang="fr-FR" sz="2000" i="1" dirty="0"/>
          </a:p>
          <a:p>
            <a:pPr lvl="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3300" dirty="0" smtClean="0"/>
              <a:t> Risque </a:t>
            </a:r>
            <a:r>
              <a:rPr lang="fr-FR" sz="3300" dirty="0"/>
              <a:t>augmenté de morbidité materno-fœtale en cas de grossesses </a:t>
            </a:r>
            <a:r>
              <a:rPr lang="fr-FR" sz="3300" dirty="0" smtClean="0"/>
              <a:t>rapprochées</a:t>
            </a:r>
            <a:r>
              <a:rPr lang="fr-FR" sz="3300" baseline="30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lvl="0" algn="r">
              <a:buNone/>
            </a:pPr>
            <a:r>
              <a:rPr lang="fr-FR" sz="2000" i="1" dirty="0" err="1" smtClean="0">
                <a:solidFill>
                  <a:schemeClr val="accent6">
                    <a:lumMod val="50000"/>
                  </a:schemeClr>
                </a:solidFill>
              </a:rPr>
              <a:t>Dedecker</a:t>
            </a:r>
            <a:r>
              <a:rPr lang="fr-FR" sz="2000" i="1" dirty="0" smtClean="0">
                <a:solidFill>
                  <a:schemeClr val="accent6">
                    <a:lumMod val="50000"/>
                  </a:schemeClr>
                </a:solidFill>
              </a:rPr>
              <a:t> F et al. JGOBR. 2006</a:t>
            </a:r>
          </a:p>
          <a:p>
            <a:pPr lvl="0"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Objectifs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kern="0" dirty="0" smtClean="0"/>
              <a:t> Evaluer </a:t>
            </a:r>
            <a:r>
              <a:rPr lang="fr-FR" kern="0" dirty="0"/>
              <a:t>les connaissances des femmes </a:t>
            </a:r>
            <a:r>
              <a:rPr lang="fr-FR" kern="0" dirty="0" smtClean="0"/>
              <a:t>dans le   post-partum </a:t>
            </a:r>
            <a:r>
              <a:rPr lang="fr-FR" kern="0" dirty="0"/>
              <a:t>sur la </a:t>
            </a:r>
            <a:r>
              <a:rPr lang="fr-FR" kern="0" dirty="0" smtClean="0"/>
              <a:t>contraception.</a:t>
            </a:r>
          </a:p>
          <a:p>
            <a:pPr lvl="0" algn="just">
              <a:buNone/>
            </a:pPr>
            <a:endParaRPr lang="fr-FR" kern="0" dirty="0"/>
          </a:p>
          <a:p>
            <a:pPr marL="514350" indent="-514350" algn="just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kern="0" dirty="0"/>
              <a:t>Etudier l’impact </a:t>
            </a:r>
            <a:r>
              <a:rPr lang="fr-FR" kern="0" dirty="0" smtClean="0"/>
              <a:t>de la précarité et du suivi sur </a:t>
            </a:r>
            <a:r>
              <a:rPr lang="fr-FR" kern="0" dirty="0"/>
              <a:t>le choix et l’observance de </a:t>
            </a:r>
            <a:r>
              <a:rPr lang="fr-FR" kern="0" dirty="0" smtClean="0"/>
              <a:t>la  contraception du post-partum.</a:t>
            </a:r>
            <a:endParaRPr lang="fr-FR" kern="0" dirty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Matériel et méthodes (1)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1285860"/>
            <a:ext cx="8429684" cy="5357850"/>
          </a:xfrm>
        </p:spPr>
        <p:txBody>
          <a:bodyPr>
            <a:normAutofit fontScale="32500" lnSpcReduction="20000"/>
          </a:bodyPr>
          <a:lstStyle/>
          <a:p>
            <a:pPr lvl="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6200" b="1" dirty="0" smtClean="0"/>
              <a:t> Etude </a:t>
            </a:r>
            <a:r>
              <a:rPr lang="fr-FR" sz="6200" b="1" dirty="0"/>
              <a:t>de cohorte prospective observationnelle </a:t>
            </a:r>
            <a:r>
              <a:rPr lang="fr-FR" sz="6200" b="1" dirty="0" err="1" smtClean="0"/>
              <a:t>unicentrique</a:t>
            </a:r>
            <a:endParaRPr lang="fr-FR" sz="6200" b="1" dirty="0" smtClean="0"/>
          </a:p>
          <a:p>
            <a:pPr lvl="0">
              <a:buClr>
                <a:schemeClr val="accent2">
                  <a:lumMod val="75000"/>
                </a:schemeClr>
              </a:buClr>
              <a:buNone/>
            </a:pPr>
            <a:endParaRPr lang="fr-FR" sz="6200" b="1" dirty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6200" b="1" dirty="0" smtClean="0"/>
              <a:t> Lieu d’enquête</a:t>
            </a:r>
            <a:r>
              <a:rPr lang="fr-FR" sz="6200" dirty="0"/>
              <a:t> : Service de Gynécologie-Obstétrique </a:t>
            </a:r>
            <a:r>
              <a:rPr lang="fr-FR" sz="6200" dirty="0" smtClean="0"/>
              <a:t>de l’Hôpital </a:t>
            </a:r>
            <a:r>
              <a:rPr lang="fr-FR" sz="6200" dirty="0"/>
              <a:t>Jean </a:t>
            </a:r>
            <a:r>
              <a:rPr lang="fr-FR" sz="6200" dirty="0" smtClean="0"/>
              <a:t>Verdier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endParaRPr lang="fr-FR" sz="6200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6200" b="1" dirty="0" smtClean="0"/>
              <a:t>Questionnaire écrit</a:t>
            </a:r>
            <a:r>
              <a:rPr lang="fr-FR" sz="6200" dirty="0" smtClean="0"/>
              <a:t> :</a:t>
            </a:r>
          </a:p>
          <a:p>
            <a:pPr lvl="0">
              <a:buFontTx/>
              <a:buChar char="-"/>
            </a:pPr>
            <a:r>
              <a:rPr lang="fr-FR" sz="6200" dirty="0" smtClean="0"/>
              <a:t>Données personnelles de la patiente</a:t>
            </a:r>
          </a:p>
          <a:p>
            <a:pPr lvl="0">
              <a:buFontTx/>
              <a:buChar char="-"/>
            </a:pPr>
            <a:r>
              <a:rPr lang="fr-FR" sz="6200" dirty="0" smtClean="0"/>
              <a:t>Suivi gynécologique et antécédent de contraception</a:t>
            </a:r>
          </a:p>
          <a:p>
            <a:pPr lvl="0">
              <a:buFontTx/>
              <a:buChar char="-"/>
            </a:pPr>
            <a:r>
              <a:rPr lang="fr-FR" sz="6200" dirty="0" smtClean="0"/>
              <a:t>Connaissances sur les différentes méthodes de contraception</a:t>
            </a:r>
          </a:p>
          <a:p>
            <a:pPr>
              <a:buClr>
                <a:schemeClr val="accent2">
                  <a:lumMod val="75000"/>
                </a:schemeClr>
              </a:buClr>
              <a:buNone/>
            </a:pPr>
            <a:endParaRPr lang="fr-FR" sz="6200" dirty="0"/>
          </a:p>
          <a:p>
            <a:pPr lvl="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6200" b="1" dirty="0" smtClean="0"/>
              <a:t> Critère </a:t>
            </a:r>
            <a:r>
              <a:rPr lang="fr-FR" sz="6200" b="1" dirty="0"/>
              <a:t>d’inclusion</a:t>
            </a:r>
            <a:r>
              <a:rPr lang="fr-FR" sz="6200" dirty="0"/>
              <a:t> : toutes les patientes hospitalisées en suites de </a:t>
            </a:r>
            <a:r>
              <a:rPr lang="fr-FR" sz="6200" dirty="0" smtClean="0"/>
              <a:t>couches entre </a:t>
            </a:r>
            <a:r>
              <a:rPr lang="fr-FR" sz="6200" dirty="0"/>
              <a:t>juillet et décembre 2014 </a:t>
            </a:r>
            <a:endParaRPr lang="fr-FR" sz="6200" dirty="0" smtClean="0"/>
          </a:p>
          <a:p>
            <a:pPr lvl="0">
              <a:buClr>
                <a:schemeClr val="accent2">
                  <a:lumMod val="75000"/>
                </a:schemeClr>
              </a:buClr>
              <a:buNone/>
            </a:pPr>
            <a:endParaRPr lang="fr-FR" sz="6200" dirty="0"/>
          </a:p>
          <a:p>
            <a:pPr lvl="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6200" b="1" dirty="0" smtClean="0"/>
              <a:t> Critères </a:t>
            </a:r>
            <a:r>
              <a:rPr lang="fr-FR" sz="6200" b="1" dirty="0"/>
              <a:t>d’exclusion</a:t>
            </a:r>
            <a:r>
              <a:rPr lang="fr-FR" sz="6200" dirty="0"/>
              <a:t> :</a:t>
            </a:r>
          </a:p>
          <a:p>
            <a:pPr>
              <a:buFontTx/>
              <a:buChar char="-"/>
            </a:pPr>
            <a:r>
              <a:rPr lang="fr-FR" sz="6200" dirty="0" smtClean="0"/>
              <a:t>Refus </a:t>
            </a:r>
            <a:r>
              <a:rPr lang="fr-FR" sz="6200" dirty="0"/>
              <a:t>de répondre au </a:t>
            </a:r>
            <a:r>
              <a:rPr lang="fr-FR" sz="6200" dirty="0" smtClean="0"/>
              <a:t>questionnaire</a:t>
            </a:r>
          </a:p>
          <a:p>
            <a:pPr>
              <a:buFontTx/>
              <a:buChar char="-"/>
            </a:pPr>
            <a:r>
              <a:rPr lang="fr-FR" sz="6200" dirty="0" smtClean="0"/>
              <a:t>Questionnaire non remis au personnel</a:t>
            </a:r>
          </a:p>
          <a:p>
            <a:pPr>
              <a:buFontTx/>
              <a:buChar char="-"/>
            </a:pPr>
            <a:r>
              <a:rPr lang="fr-FR" sz="6200" dirty="0" smtClean="0"/>
              <a:t>Barrière linguistique</a:t>
            </a:r>
          </a:p>
          <a:p>
            <a:pPr>
              <a:buNone/>
            </a:pPr>
            <a:endParaRPr lang="fr-FR" sz="4300" dirty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Matériel et méthodes (3)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800" b="1" dirty="0" smtClean="0"/>
              <a:t> Pendant le séjour en maternité</a:t>
            </a:r>
            <a:r>
              <a:rPr lang="fr-FR" sz="2800" dirty="0" smtClean="0"/>
              <a:t> :</a:t>
            </a:r>
          </a:p>
          <a:p>
            <a:pPr>
              <a:buFontTx/>
              <a:buChar char="-"/>
            </a:pPr>
            <a:r>
              <a:rPr lang="fr-FR" sz="2800" dirty="0" smtClean="0"/>
              <a:t>Remise du questionnaire dès l’admission des patientes dans le service</a:t>
            </a:r>
          </a:p>
          <a:p>
            <a:pPr>
              <a:buFontTx/>
              <a:buChar char="-"/>
            </a:pPr>
            <a:r>
              <a:rPr lang="fr-FR" sz="2800" dirty="0" smtClean="0"/>
              <a:t>Examen de sortie à J2 ou C4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q"/>
            </a:pPr>
            <a:endParaRPr lang="fr-FR" sz="2700" b="1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700" b="1" dirty="0" smtClean="0"/>
              <a:t> Recueil bref d’informations à 3 mois par téléphone:</a:t>
            </a:r>
          </a:p>
          <a:p>
            <a:pPr lvl="0">
              <a:buFontTx/>
              <a:buChar char="-"/>
            </a:pPr>
            <a:r>
              <a:rPr lang="fr-FR" sz="2700" dirty="0" smtClean="0"/>
              <a:t>Observance du moyen contraceptif choisi</a:t>
            </a:r>
          </a:p>
          <a:p>
            <a:pPr lvl="0">
              <a:buFontTx/>
              <a:buChar char="-"/>
            </a:pPr>
            <a:r>
              <a:rPr lang="fr-FR" sz="2700" dirty="0" smtClean="0"/>
              <a:t>Satisfaction sur l’entretien en maternité</a:t>
            </a:r>
          </a:p>
          <a:p>
            <a:pPr lvl="0">
              <a:buFontTx/>
              <a:buChar char="-"/>
            </a:pPr>
            <a:r>
              <a:rPr lang="fr-FR" sz="2700" dirty="0" smtClean="0"/>
              <a:t>Participation à une consultation post-natale</a:t>
            </a:r>
          </a:p>
          <a:p>
            <a:pPr lvl="0">
              <a:buNone/>
            </a:pPr>
            <a:endParaRPr lang="fr-FR" sz="2700" dirty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Matériel et méthodes (4)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14400" b="1" dirty="0" smtClean="0"/>
              <a:t> Définition du statut de précarité:</a:t>
            </a:r>
          </a:p>
          <a:p>
            <a:pPr>
              <a:lnSpc>
                <a:spcPct val="120000"/>
              </a:lnSpc>
              <a:buClr>
                <a:schemeClr val="accent2">
                  <a:lumMod val="75000"/>
                </a:schemeClr>
              </a:buClr>
              <a:buNone/>
            </a:pPr>
            <a:endParaRPr lang="fr-FR" sz="11200" b="1" dirty="0" smtClean="0"/>
          </a:p>
          <a:p>
            <a:pPr>
              <a:lnSpc>
                <a:spcPct val="120000"/>
              </a:lnSpc>
              <a:buClr>
                <a:schemeClr val="tx1"/>
              </a:buClr>
              <a:buFontTx/>
              <a:buChar char="-"/>
            </a:pPr>
            <a:r>
              <a:rPr lang="fr-FR" sz="11200" dirty="0" smtClean="0"/>
              <a:t>Score Epices? Absence de réponse possible pour tous les items</a:t>
            </a:r>
          </a:p>
          <a:p>
            <a:pPr>
              <a:lnSpc>
                <a:spcPct val="120000"/>
              </a:lnSpc>
              <a:buClr>
                <a:schemeClr val="tx1"/>
              </a:buClr>
              <a:buNone/>
            </a:pPr>
            <a:endParaRPr lang="fr-FR" sz="11200" dirty="0" smtClean="0"/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11200" dirty="0" smtClean="0"/>
              <a:t>Score publié en 2004 par l’équipe du Pr </a:t>
            </a:r>
            <a:r>
              <a:rPr lang="fr-FR" sz="11200" dirty="0" err="1" smtClean="0"/>
              <a:t>Lombrail</a:t>
            </a:r>
            <a:endParaRPr lang="fr-FR" sz="11200" baseline="30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>
              <a:lnSpc>
                <a:spcPct val="120000"/>
              </a:lnSpc>
              <a:buNone/>
            </a:pPr>
            <a:r>
              <a:rPr lang="fr-FR" sz="9600" i="1" dirty="0" err="1" smtClean="0">
                <a:solidFill>
                  <a:schemeClr val="accent6">
                    <a:lumMod val="50000"/>
                  </a:schemeClr>
                </a:solidFill>
              </a:rPr>
              <a:t>Lombrail</a:t>
            </a:r>
            <a:r>
              <a:rPr lang="fr-FR" sz="9600" i="1" dirty="0" smtClean="0">
                <a:solidFill>
                  <a:schemeClr val="accent6">
                    <a:lumMod val="50000"/>
                  </a:schemeClr>
                </a:solidFill>
              </a:rPr>
              <a:t> P et al. La Presse Médicale. 2004</a:t>
            </a:r>
          </a:p>
          <a:p>
            <a:pPr algn="r">
              <a:lnSpc>
                <a:spcPct val="120000"/>
              </a:lnSpc>
              <a:buNone/>
            </a:pPr>
            <a:endParaRPr lang="fr-FR" sz="11200" i="1" dirty="0" smtClean="0"/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11200" dirty="0" smtClean="0"/>
              <a:t>Score élaboré en 2004 par Dr Gosselin</a:t>
            </a:r>
            <a:endParaRPr lang="fr-FR" sz="11200" baseline="30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>
              <a:lnSpc>
                <a:spcPct val="120000"/>
              </a:lnSpc>
              <a:buNone/>
            </a:pPr>
            <a:r>
              <a:rPr lang="fr-FR" sz="9600" i="1" dirty="0" smtClean="0">
                <a:solidFill>
                  <a:schemeClr val="accent6">
                    <a:lumMod val="50000"/>
                  </a:schemeClr>
                </a:solidFill>
              </a:rPr>
              <a:t>Gosselin C. Thèse de Médecine. 2004</a:t>
            </a:r>
            <a:endParaRPr lang="fr-FR" sz="9600" dirty="0" smtClean="0"/>
          </a:p>
          <a:p>
            <a:pPr algn="just">
              <a:buNone/>
            </a:pPr>
            <a:r>
              <a:rPr lang="fr-FR" sz="1800" dirty="0" smtClean="0"/>
              <a:t> </a:t>
            </a:r>
            <a:endParaRPr lang="fr-FR" sz="7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>
              <a:buNone/>
            </a:pPr>
            <a:endParaRPr lang="fr-FR" sz="7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  <a:buNone/>
            </a:pPr>
            <a:endParaRPr lang="fr-FR" sz="11200" b="1" dirty="0" smtClean="0"/>
          </a:p>
          <a:p>
            <a:pPr lvl="0">
              <a:lnSpc>
                <a:spcPct val="120000"/>
              </a:lnSpc>
              <a:buNone/>
            </a:pPr>
            <a:endParaRPr lang="fr-FR" sz="11200" b="1" dirty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Matériel et méthodes (5)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14400" b="1" dirty="0" smtClean="0"/>
              <a:t>Critères </a:t>
            </a:r>
            <a:r>
              <a:rPr lang="fr-FR" sz="14400" b="1" dirty="0"/>
              <a:t>de jugement </a:t>
            </a:r>
            <a:r>
              <a:rPr lang="fr-FR" sz="14400" b="1" dirty="0" smtClean="0"/>
              <a:t>:</a:t>
            </a:r>
          </a:p>
          <a:p>
            <a:pPr>
              <a:lnSpc>
                <a:spcPct val="120000"/>
              </a:lnSpc>
              <a:buClr>
                <a:schemeClr val="accent2">
                  <a:lumMod val="75000"/>
                </a:schemeClr>
              </a:buClr>
              <a:buNone/>
            </a:pPr>
            <a:endParaRPr lang="fr-FR" sz="8600" dirty="0"/>
          </a:p>
          <a:p>
            <a:pPr lvl="0">
              <a:lnSpc>
                <a:spcPct val="120000"/>
              </a:lnSpc>
              <a:buFontTx/>
              <a:buChar char="-"/>
            </a:pPr>
            <a:r>
              <a:rPr lang="fr-FR" sz="11200" b="1" dirty="0" smtClean="0"/>
              <a:t>Principal</a:t>
            </a:r>
            <a:r>
              <a:rPr lang="fr-FR" sz="11200" dirty="0"/>
              <a:t> : taux de bonnes </a:t>
            </a:r>
            <a:r>
              <a:rPr lang="fr-FR" sz="11200" dirty="0" smtClean="0"/>
              <a:t>réponses (seuil de bonne connaissance = 50% de bonnes réponses)</a:t>
            </a:r>
          </a:p>
          <a:p>
            <a:pPr lvl="0">
              <a:lnSpc>
                <a:spcPct val="120000"/>
              </a:lnSpc>
              <a:buNone/>
            </a:pPr>
            <a:endParaRPr lang="fr-FR" sz="11200" dirty="0" smtClean="0"/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11200" b="1" dirty="0" smtClean="0"/>
              <a:t>Secondaire</a:t>
            </a:r>
            <a:r>
              <a:rPr lang="fr-FR" sz="11200" dirty="0" smtClean="0"/>
              <a:t> : taux d’observance à 3 mois</a:t>
            </a:r>
          </a:p>
          <a:p>
            <a:pPr>
              <a:lnSpc>
                <a:spcPct val="120000"/>
              </a:lnSpc>
              <a:buNone/>
            </a:pPr>
            <a:endParaRPr lang="fr-FR" sz="11200" dirty="0" smtClean="0"/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11200" dirty="0" smtClean="0"/>
              <a:t>Analyse secondaire des facteurs de risque de mauvaise réponse et de mauvaise observance</a:t>
            </a:r>
            <a:endParaRPr lang="fr-FR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  <a:buFontTx/>
              <a:buChar char="-"/>
            </a:pPr>
            <a:endParaRPr lang="fr-FR" sz="5800" dirty="0"/>
          </a:p>
          <a:p>
            <a:pPr algn="just">
              <a:buNone/>
            </a:pPr>
            <a:r>
              <a:rPr lang="fr-FR" sz="1800" dirty="0" smtClean="0"/>
              <a:t> </a:t>
            </a:r>
            <a:endParaRPr lang="fr-FR" sz="7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>
              <a:buNone/>
            </a:pPr>
            <a:endParaRPr lang="fr-FR" sz="7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  <a:buNone/>
            </a:pPr>
            <a:endParaRPr lang="fr-FR" sz="11200" b="1" dirty="0" smtClean="0"/>
          </a:p>
          <a:p>
            <a:pPr lvl="0">
              <a:lnSpc>
                <a:spcPct val="120000"/>
              </a:lnSpc>
              <a:buNone/>
            </a:pPr>
            <a:endParaRPr lang="fr-FR" sz="11200" b="1" dirty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err="1" smtClean="0">
                <a:solidFill>
                  <a:schemeClr val="accent2">
                    <a:lumMod val="50000"/>
                  </a:schemeClr>
                </a:solidFill>
              </a:rPr>
              <a:t>Flowchart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Espace réservé du contenu 7" descr="flo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571612"/>
            <a:ext cx="6340632" cy="51016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Caractéristiques de la population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2500298" y="1524000"/>
          <a:ext cx="4286280" cy="5048270"/>
        </p:xfrm>
        <a:graphic>
          <a:graphicData uri="http://schemas.openxmlformats.org/drawingml/2006/table">
            <a:tbl>
              <a:tblPr/>
              <a:tblGrid>
                <a:gridCol w="2490986"/>
                <a:gridCol w="1795294"/>
              </a:tblGrid>
              <a:tr h="219490"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Caractéristiques sociodémographiques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Age (ans)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29,53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Lieu de résidence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Appartement / Maison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80 (96%)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Sans logement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 (4%)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Couverture sociale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CMU-AME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 (27%)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Aucune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(2%)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SS sans AMC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 (10%)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SS avec AMC</a:t>
                      </a:r>
                      <a:endParaRPr lang="fr-FR" sz="7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51 (61%)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Nationalité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France</a:t>
                      </a:r>
                      <a:endParaRPr lang="fr-FR" sz="7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55 (66%)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Afrique du Nord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 (17%)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Afrique </a:t>
                      </a:r>
                      <a:endParaRPr lang="fr-FR" sz="7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 (7%)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Europe</a:t>
                      </a:r>
                      <a:endParaRPr lang="fr-FR" sz="7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 (7%)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Asie</a:t>
                      </a:r>
                      <a:endParaRPr lang="fr-FR" sz="7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(3%)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Amérique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 (0%)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Travail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fr-FR" sz="7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42 (51%)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 (49%)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Situation familiale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Célibataire</a:t>
                      </a:r>
                      <a:endParaRPr lang="fr-FR" sz="7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 (8%)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9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Concubinage/Mariée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76 (92%)</a:t>
                      </a:r>
                      <a:endParaRPr lang="fr-FR" sz="7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3707" marR="23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Suivi gynécologique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-2000296" y="0"/>
            <a:ext cx="14573352" cy="6858000"/>
          </a:xfrm>
        </p:spPr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2071670" y="1571612"/>
          <a:ext cx="5143536" cy="5171850"/>
        </p:xfrm>
        <a:graphic>
          <a:graphicData uri="http://schemas.openxmlformats.org/drawingml/2006/table">
            <a:tbl>
              <a:tblPr/>
              <a:tblGrid>
                <a:gridCol w="3971774"/>
                <a:gridCol w="1171762"/>
              </a:tblGrid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Suivi gynécologique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 (%)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Fréquence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&lt;1 fois tous les 5 ans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10 (12%)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tous les 2 à 5 ans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6 (7%)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tous les 1 à 2 ans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22 (27%)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tous les ans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45 (54%)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Par qui?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Gynécologue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50 (60%)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Médecin généraliste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10 (12%)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Planning/pmi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12 (15%)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PASS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 (1%)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Personne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10 (12%)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Information sur la contraception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Oui 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49 (59%)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Non</a:t>
                      </a:r>
                      <a:endParaRPr lang="fr-FR" sz="14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34 (41%)</a:t>
                      </a:r>
                      <a:endParaRPr lang="fr-FR" sz="14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9713" marR="49713" marT="49713" marB="497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Taux de bonnes réponses (1)</a:t>
            </a:r>
            <a:endParaRPr lang="fr-FR" dirty="0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285721" y="3643314"/>
            <a:ext cx="835824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2000" b="1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90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sz="2000" b="1" dirty="0" smtClean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90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sz="2000" b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4 tranches de taux global de bonnes réponses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</a:t>
            </a:r>
          </a:p>
          <a:p>
            <a:pPr marL="0" marR="0" lvl="0" indent="90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0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0-25%, 25-50%, 50-75% et 75-100%. </a:t>
            </a:r>
            <a:endParaRPr lang="fr-FR" sz="2000" dirty="0" smtClean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2000" b="1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itchFamily="2" charset="2"/>
              <a:buChar char="Ø"/>
              <a:tabLst/>
            </a:pPr>
            <a:r>
              <a:rPr kumimoji="0" lang="fr-FR" sz="2000" b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Seules 17 (21%) patientes ont répondu correctement à au moins 50% des questions. </a:t>
            </a:r>
            <a:endParaRPr kumimoji="0" lang="fr-FR" sz="20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57158" y="1571612"/>
            <a:ext cx="7929618" cy="1000132"/>
          </a:xfrm>
        </p:spPr>
        <p:txBody>
          <a:bodyPr>
            <a:normAutofit/>
          </a:bodyPr>
          <a:lstStyle/>
          <a:p>
            <a:endParaRPr lang="fr-FR" sz="1000" dirty="0" smtClean="0"/>
          </a:p>
          <a:p>
            <a:endParaRPr lang="fr-FR" sz="1000" dirty="0" smtClean="0"/>
          </a:p>
          <a:p>
            <a:endParaRPr lang="fr-FR" sz="1000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500166" y="1571612"/>
          <a:ext cx="5929354" cy="2438400"/>
        </p:xfrm>
        <a:graphic>
          <a:graphicData uri="http://schemas.openxmlformats.org/drawingml/2006/table">
            <a:tbl>
              <a:tblPr/>
              <a:tblGrid>
                <a:gridCol w="2962934"/>
                <a:gridCol w="2966420"/>
              </a:tblGrid>
              <a:tr h="214314"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600" b="1" baseline="0" dirty="0">
                          <a:latin typeface="Calibri"/>
                          <a:ea typeface="Times New Roman"/>
                          <a:cs typeface="Times New Roman"/>
                        </a:rPr>
                        <a:t>Taux de bonnes réponses aux questions (N=83)</a:t>
                      </a:r>
                      <a:endParaRPr lang="fr-FR" sz="1600" b="1" baseline="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35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0-25%</a:t>
                      </a:r>
                      <a:endParaRPr lang="fr-FR" sz="1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 (31%)</a:t>
                      </a:r>
                      <a:endParaRPr lang="fr-FR" sz="1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25-50%</a:t>
                      </a:r>
                      <a:endParaRPr lang="fr-FR" sz="1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 (48%)</a:t>
                      </a:r>
                      <a:endParaRPr lang="fr-FR" sz="1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50-75%</a:t>
                      </a:r>
                      <a:endParaRPr lang="fr-FR" sz="1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 (18%)</a:t>
                      </a:r>
                      <a:endParaRPr lang="fr-FR" sz="1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75-100%</a:t>
                      </a:r>
                      <a:endParaRPr lang="fr-FR" sz="1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(3%)</a:t>
                      </a:r>
                      <a:endParaRPr lang="fr-FR" sz="1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Taux de bonnes réponses (2)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2500298" y="1571612"/>
          <a:ext cx="4357718" cy="5123234"/>
        </p:xfrm>
        <a:graphic>
          <a:graphicData uri="http://schemas.openxmlformats.org/drawingml/2006/table">
            <a:tbl>
              <a:tblPr/>
              <a:tblGrid>
                <a:gridCol w="2279652"/>
                <a:gridCol w="2078066"/>
              </a:tblGrid>
              <a:tr h="14937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Méthodes contraceptives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Bonnes réponses (/83)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8547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Contraception oestroprogestative orale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 d'action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 (43%)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 de prise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53 (64%)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latin typeface="Calibri"/>
                          <a:ea typeface="Times New Roman"/>
                          <a:cs typeface="Times New Roman"/>
                        </a:rPr>
                        <a:t>Contre-indications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latin typeface="Calibri"/>
                          <a:ea typeface="Times New Roman"/>
                          <a:cs typeface="Times New Roman"/>
                        </a:rPr>
                        <a:t>18 (22%)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En cas d'oubli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 (29%)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Pilule progestative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 d'action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 (47%)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 de prise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 (58%)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Effets secondaires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 (31%)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En cas d'oubli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 (14%)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Contraception d'urgence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Délai </a:t>
                      </a:r>
                      <a:r>
                        <a:rPr lang="fr-FR" sz="6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Norlevo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 (6%)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Délai </a:t>
                      </a:r>
                      <a:r>
                        <a:rPr lang="fr-FR" sz="6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Ellaone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 (0%)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Efficacité</a:t>
                      </a:r>
                      <a:endParaRPr lang="fr-FR" sz="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 (22%)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Délivrance</a:t>
                      </a:r>
                      <a:endParaRPr lang="fr-FR" sz="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51 (61%)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DIU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 d'action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 (22%)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Nulliparité</a:t>
                      </a:r>
                      <a:endParaRPr lang="fr-FR" sz="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23 (28%)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Efficacité</a:t>
                      </a:r>
                      <a:endParaRPr lang="fr-FR" sz="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 (30%)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Contre-indications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 (26%)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Implant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 d'action</a:t>
                      </a:r>
                      <a:endParaRPr lang="fr-FR" sz="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32 (39%)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Effets secondaires</a:t>
                      </a:r>
                      <a:endParaRPr lang="fr-FR" sz="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38 (46%)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Efficacité</a:t>
                      </a:r>
                      <a:endParaRPr lang="fr-FR" sz="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 (36%)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Préservatif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37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Utilisation</a:t>
                      </a:r>
                      <a:endParaRPr lang="fr-FR" sz="6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 (80%)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6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Grossesse et IST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 (58%)</a:t>
                      </a:r>
                      <a:endParaRPr lang="fr-FR" sz="6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25546" marR="25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Ellipse 4"/>
          <p:cNvSpPr/>
          <p:nvPr/>
        </p:nvSpPr>
        <p:spPr>
          <a:xfrm>
            <a:off x="5572132" y="2285992"/>
            <a:ext cx="500066" cy="428628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5500694" y="3429000"/>
            <a:ext cx="571504" cy="142876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5572132" y="4643446"/>
            <a:ext cx="500066" cy="214314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5500694" y="3786190"/>
            <a:ext cx="642942" cy="571504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Facteurs de risque de bonne réponse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500034" y="1643050"/>
          <a:ext cx="7858182" cy="3657600"/>
        </p:xfrm>
        <a:graphic>
          <a:graphicData uri="http://schemas.openxmlformats.org/drawingml/2006/table">
            <a:tbl>
              <a:tblPr/>
              <a:tblGrid>
                <a:gridCol w="2473292"/>
                <a:gridCol w="2222832"/>
                <a:gridCol w="2222832"/>
                <a:gridCol w="939226"/>
              </a:tblGrid>
              <a:tr h="221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Seuil de bonne réponse&lt;50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latin typeface="Arial"/>
                          <a:ea typeface="Arial Unicode MS"/>
                          <a:cs typeface="Times New Roman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N=66)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Seuil de bonne réponse&gt;50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latin typeface="Arial"/>
                          <a:ea typeface="Arial Unicode MS"/>
                          <a:cs typeface="Times New Roman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N=17)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099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Statut de précarité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Précaire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37 (56%)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(12%)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 &lt; 0,05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5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Antécédent de contraception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99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 (59%)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 (94%)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 &lt; 0,05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7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Suivi gynécologique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5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tous les ans/1 à 2 ans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 (79%)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 (82%)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NS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43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Parité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9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Primipare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32 (48%)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 (24%)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NS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2502" marR="42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928662" y="5357826"/>
          <a:ext cx="6786611" cy="1097280"/>
        </p:xfrm>
        <a:graphic>
          <a:graphicData uri="http://schemas.openxmlformats.org/drawingml/2006/table">
            <a:tbl>
              <a:tblPr/>
              <a:tblGrid>
                <a:gridCol w="2051766"/>
                <a:gridCol w="2467890"/>
                <a:gridCol w="1533455"/>
                <a:gridCol w="733500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Antécédent de contraception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Pas de contraception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Statut de précarité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N=55 (66%)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N=28 (34%)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Précaire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 (36%)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 (68%)</a:t>
                      </a:r>
                      <a:endParaRPr lang="fr-FR" sz="1200" b="1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p &lt; 0.05</a:t>
                      </a:r>
                      <a:endParaRPr lang="fr-FR" sz="1200" b="1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Entretien en maternité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2500298" y="1714488"/>
          <a:ext cx="4143404" cy="4232156"/>
        </p:xfrm>
        <a:graphic>
          <a:graphicData uri="http://schemas.openxmlformats.org/drawingml/2006/table">
            <a:tbl>
              <a:tblPr/>
              <a:tblGrid>
                <a:gridCol w="3227793"/>
                <a:gridCol w="915611"/>
              </a:tblGrid>
              <a:tr h="33174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Entretien en suites de couches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174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Par qui?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119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Sage-femme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69 (83%)</a:t>
                      </a:r>
                      <a:endParaRPr lang="fr-FR" sz="16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Gynécologue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10 (12%)</a:t>
                      </a:r>
                      <a:endParaRPr lang="fr-FR" sz="16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Personne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4 (5%)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Accompagnée/Seule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1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Accompagnée</a:t>
                      </a:r>
                      <a:endParaRPr lang="fr-FR" sz="16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73 (88%)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Seule</a:t>
                      </a:r>
                      <a:endParaRPr lang="fr-FR" sz="16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10 (12%)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Satisfaction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1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Oui</a:t>
                      </a:r>
                      <a:endParaRPr lang="fr-FR" sz="16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74 (89%)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Non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9 (11%)</a:t>
                      </a:r>
                      <a:endParaRPr lang="fr-FR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500298" y="5929330"/>
          <a:ext cx="4143404" cy="382016"/>
        </p:xfrm>
        <a:graphic>
          <a:graphicData uri="http://schemas.openxmlformats.org/drawingml/2006/table">
            <a:tbl>
              <a:tblPr/>
              <a:tblGrid>
                <a:gridCol w="3227793"/>
                <a:gridCol w="915611"/>
              </a:tblGrid>
              <a:tr h="382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Durée entretien (min)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16,68</a:t>
                      </a:r>
                      <a:endParaRPr lang="fr-FR" sz="1600" b="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Contraception du post-partum</a:t>
            </a: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785918" y="1714488"/>
          <a:ext cx="5072098" cy="2919476"/>
        </p:xfrm>
        <a:graphic>
          <a:graphicData uri="http://schemas.openxmlformats.org/drawingml/2006/table">
            <a:tbl>
              <a:tblPr/>
              <a:tblGrid>
                <a:gridCol w="3951263"/>
                <a:gridCol w="1120835"/>
              </a:tblGrid>
              <a:tr h="28575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Contraception du post-partum</a:t>
                      </a:r>
                      <a:endParaRPr lang="fr-FR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76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Implant</a:t>
                      </a:r>
                      <a:endParaRPr lang="fr-FR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8 (10%)</a:t>
                      </a:r>
                      <a:endParaRPr lang="fr-FR" sz="1800" b="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Pilule microprogestative</a:t>
                      </a:r>
                      <a:endParaRPr lang="fr-FR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41 (49%)</a:t>
                      </a:r>
                      <a:endParaRPr lang="fr-FR" sz="1800" b="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Pilule oestroprogestative</a:t>
                      </a:r>
                      <a:endParaRPr lang="fr-FR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14 (17%)</a:t>
                      </a:r>
                      <a:endParaRPr lang="fr-FR" sz="1800" b="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Préservatif</a:t>
                      </a:r>
                      <a:endParaRPr lang="fr-FR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9 (11%)</a:t>
                      </a:r>
                      <a:endParaRPr lang="fr-FR" sz="1800" b="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Stérilet</a:t>
                      </a:r>
                      <a:endParaRPr lang="fr-FR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2 (2%)</a:t>
                      </a:r>
                      <a:endParaRPr lang="fr-FR" sz="1800" b="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Aucune</a:t>
                      </a:r>
                      <a:endParaRPr lang="fr-FR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9 (11%)</a:t>
                      </a:r>
                      <a:endParaRPr lang="fr-FR" sz="1800" b="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4929198"/>
          <a:ext cx="8572528" cy="1419316"/>
        </p:xfrm>
        <a:graphic>
          <a:graphicData uri="http://schemas.openxmlformats.org/drawingml/2006/table">
            <a:tbl>
              <a:tblPr/>
              <a:tblGrid>
                <a:gridCol w="1930749"/>
                <a:gridCol w="1706080"/>
                <a:gridCol w="1991596"/>
                <a:gridCol w="1039095"/>
                <a:gridCol w="865913"/>
                <a:gridCol w="1039095"/>
              </a:tblGrid>
              <a:tr h="565876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Calibri"/>
                          <a:ea typeface="Times New Roman"/>
                          <a:cs typeface="Times New Roman"/>
                        </a:rPr>
                        <a:t>Pilule progestative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Pilule oestroprogestative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Préservatif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Implant 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DIU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6000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Nombre de patientes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 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140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Méthode non adaptée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 (34%)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 (43%)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(22%)</a:t>
                      </a:r>
                      <a:endParaRPr lang="fr-FR" sz="140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 (38%)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 (0%)</a:t>
                      </a:r>
                      <a:endParaRPr lang="fr-FR" sz="1400" dirty="0">
                        <a:latin typeface="Arial"/>
                        <a:ea typeface="Arial Unicode MS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Consultation post-natale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2143108" y="1928802"/>
          <a:ext cx="4857784" cy="4000528"/>
        </p:xfrm>
        <a:graphic>
          <a:graphicData uri="http://schemas.openxmlformats.org/drawingml/2006/table">
            <a:tbl>
              <a:tblPr/>
              <a:tblGrid>
                <a:gridCol w="3784309"/>
                <a:gridCol w="1073475"/>
              </a:tblGrid>
              <a:tr h="50006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Consultation post-natale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0006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Qui?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Pas de consultation post-natale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19 (23%)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Gynécologue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45 (54%)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Médecin généraliste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 (1%)</a:t>
                      </a:r>
                      <a:endParaRPr lang="fr-FR" sz="16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PMI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6 (7%)</a:t>
                      </a:r>
                      <a:endParaRPr lang="fr-FR" sz="16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Sage-femme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12 (15%)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Délai moyen (semaines)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7,32</a:t>
                      </a:r>
                      <a:endParaRPr lang="fr-FR" sz="16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6753" marR="46753" marT="46753" marB="4675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</a:rPr>
              <a:t>Facteurs associés à l’observance à 3 mois</a:t>
            </a:r>
            <a:endParaRPr lang="fr-FR" sz="40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928794" y="1428736"/>
          <a:ext cx="5500725" cy="5258308"/>
        </p:xfrm>
        <a:graphic>
          <a:graphicData uri="http://schemas.openxmlformats.org/drawingml/2006/table">
            <a:tbl>
              <a:tblPr/>
              <a:tblGrid>
                <a:gridCol w="1663010"/>
                <a:gridCol w="1663010"/>
                <a:gridCol w="1476939"/>
                <a:gridCol w="697766"/>
              </a:tblGrid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Observance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Non observance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N=49 (59%)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N=34 (41%)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Statut de précarité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Précaire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23 (47%)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16 (47%)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NS </a:t>
                      </a:r>
                      <a:endParaRPr lang="fr-FR" sz="1000" b="1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Antécédent de contraception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Oui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34 (69%)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13 (38%)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p &lt; 0.05</a:t>
                      </a:r>
                      <a:endParaRPr lang="fr-FR" sz="1000" b="1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Suivi gynécologique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tous les ans/1 à 2 ans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46 (94%)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26 (76%)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 &lt; 0.05 </a:t>
                      </a:r>
                      <a:endParaRPr lang="fr-FR" sz="1000" b="1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Seuil de bonne réponse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&lt;50%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36 (73%)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30 (88%)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NS</a:t>
                      </a:r>
                      <a:endParaRPr lang="fr-FR" sz="1000" b="1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Mode d'accouchement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AVB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40 (82%)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26 (76%)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NS</a:t>
                      </a:r>
                      <a:endParaRPr lang="fr-FR" sz="1000" b="1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Pathologie de la grossesse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Oui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13 (27%)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9 (26%)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NS </a:t>
                      </a:r>
                      <a:endParaRPr lang="fr-FR" sz="1000" b="1" dirty="0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IVG antérieure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Oui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11 (22%)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9 (26%)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NS</a:t>
                      </a:r>
                      <a:endParaRPr lang="fr-FR" sz="1000" b="1" dirty="0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Parité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Primipare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22 (45%)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14 (41%)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NS </a:t>
                      </a:r>
                      <a:endParaRPr lang="fr-FR" sz="1000" b="1" dirty="0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Durée entretien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&lt;15 min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20 (41%)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16 (47%)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NS </a:t>
                      </a:r>
                      <a:endParaRPr lang="fr-FR" sz="1000" b="1" dirty="0">
                        <a:solidFill>
                          <a:srgbClr val="FF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Consultation post-natale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Oui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40 (82%)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24 (71%)</a:t>
                      </a:r>
                      <a:endParaRPr lang="fr-FR" sz="10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p &lt; 0.05</a:t>
                      </a:r>
                      <a:r>
                        <a:rPr lang="fr-FR" sz="10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ea typeface="Calibri"/>
                          <a:cs typeface="Arial"/>
                        </a:rPr>
                        <a:t>  </a:t>
                      </a:r>
                      <a:endParaRPr lang="fr-FR" sz="10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1877" marR="31877" marT="31877" marB="318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Résultats: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</a:rPr>
              <a:t>Facteurs associés à l’observance à 3 mois</a:t>
            </a:r>
            <a:endParaRPr lang="fr-FR" sz="4000" dirty="0"/>
          </a:p>
        </p:txBody>
      </p:sp>
      <p:sp>
        <p:nvSpPr>
          <p:cNvPr id="5" name="Rectangle 4"/>
          <p:cNvSpPr/>
          <p:nvPr/>
        </p:nvSpPr>
        <p:spPr>
          <a:xfrm>
            <a:off x="1714480" y="600076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b="1" dirty="0" smtClean="0"/>
          </a:p>
          <a:p>
            <a:endParaRPr lang="fr-FR" b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dirty="0" smtClean="0"/>
              <a:t>Association significative avec une bonne observance (p&lt;0.05):</a:t>
            </a:r>
          </a:p>
          <a:p>
            <a:pPr>
              <a:buClr>
                <a:schemeClr val="accent2">
                  <a:lumMod val="75000"/>
                </a:schemeClr>
              </a:buClr>
              <a:buNone/>
            </a:pPr>
            <a:endParaRPr lang="fr-FR" dirty="0" smtClean="0"/>
          </a:p>
          <a:p>
            <a:pPr>
              <a:buFontTx/>
              <a:buChar char="-"/>
            </a:pPr>
            <a:r>
              <a:rPr lang="fr-FR" dirty="0" smtClean="0"/>
              <a:t>Utilisation d’une contraception avant la grossesse</a:t>
            </a:r>
          </a:p>
          <a:p>
            <a:pPr>
              <a:buFontTx/>
              <a:buChar char="-"/>
            </a:pPr>
            <a:r>
              <a:rPr lang="fr-FR" dirty="0" smtClean="0"/>
              <a:t>Suivi gynécologique régulier</a:t>
            </a:r>
          </a:p>
          <a:p>
            <a:pPr>
              <a:buFontTx/>
              <a:buChar char="-"/>
            </a:pPr>
            <a:r>
              <a:rPr lang="fr-FR" dirty="0" smtClean="0"/>
              <a:t>Participation à une consultation post-natale </a:t>
            </a:r>
          </a:p>
          <a:p>
            <a:pPr>
              <a:buNone/>
            </a:pPr>
            <a:endParaRPr lang="fr-FR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dirty="0" smtClean="0"/>
              <a:t>Analyse de la corrélation entre ces 3 variables:</a:t>
            </a:r>
          </a:p>
          <a:p>
            <a:pPr>
              <a:buClr>
                <a:schemeClr val="accent2">
                  <a:lumMod val="75000"/>
                </a:schemeClr>
              </a:buClr>
              <a:buNone/>
            </a:pPr>
            <a:r>
              <a:rPr lang="fr-FR" dirty="0" smtClean="0"/>
              <a:t>    Pas de dépendance significative (coefficient de corrélation 0 &lt; r &lt; 0.5 et p &gt; 0.05)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Discussion: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Analyse des résultats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3000" b="1" u="sng" dirty="0" smtClean="0">
                <a:solidFill>
                  <a:schemeClr val="accent2">
                    <a:lumMod val="75000"/>
                  </a:schemeClr>
                </a:solidFill>
              </a:rPr>
              <a:t>Suivi gynécologique</a:t>
            </a:r>
          </a:p>
          <a:p>
            <a:pPr marL="514350" indent="-514350">
              <a:buClr>
                <a:schemeClr val="accent2">
                  <a:lumMod val="75000"/>
                </a:schemeClr>
              </a:buClr>
              <a:buNone/>
            </a:pPr>
            <a:endParaRPr lang="fr-FR" sz="28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fr-FR" sz="2800" b="1" dirty="0" smtClean="0"/>
              <a:t>Etude Fécond 2010: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Relation significative entre le type de suivi et le milieu social (suivi gynécologue: catégories favorisées &gt; autres)</a:t>
            </a:r>
          </a:p>
          <a:p>
            <a:pPr marL="514350" lvl="0" indent="-514350" algn="r">
              <a:buClr>
                <a:schemeClr val="accent2">
                  <a:lumMod val="50000"/>
                </a:schemeClr>
              </a:buClr>
              <a:buNone/>
            </a:pPr>
            <a:r>
              <a:rPr lang="fr-FR" sz="2200" i="1" dirty="0" smtClean="0">
                <a:solidFill>
                  <a:schemeClr val="accent6">
                    <a:lumMod val="50000"/>
                  </a:schemeClr>
                </a:solidFill>
              </a:rPr>
              <a:t>Etude Fécond. Contact Sages-femmes. 2012</a:t>
            </a:r>
            <a:endParaRPr lang="fr-FR" sz="22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fr-FR" sz="2800" b="1" dirty="0" smtClean="0"/>
              <a:t>Dans notre étude: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Proportion plus élevée de femmes peu ou pas suivies (19% vs 12,2% dans l’étude Fécond) 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Suivi plus fréquent par un gynécologue (hôpitaux publics= avance des frais)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Discussion: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Analyse des résultats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800" b="1" u="sng" dirty="0" smtClean="0">
                <a:solidFill>
                  <a:schemeClr val="accent2">
                    <a:lumMod val="75000"/>
                  </a:schemeClr>
                </a:solidFill>
              </a:rPr>
              <a:t>Echecs de contraception</a:t>
            </a:r>
          </a:p>
          <a:p>
            <a:pPr marL="514350" indent="-514350">
              <a:buClr>
                <a:schemeClr val="accent2">
                  <a:lumMod val="75000"/>
                </a:schemeClr>
              </a:buClr>
              <a:buNone/>
            </a:pPr>
            <a:endParaRPr lang="fr-FR" sz="28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fr-FR" sz="2600" b="1" dirty="0" smtClean="0"/>
              <a:t>Dans notre étude</a:t>
            </a:r>
            <a:r>
              <a:rPr lang="fr-FR" sz="2600" dirty="0" smtClean="0"/>
              <a:t>: 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600" dirty="0" smtClean="0"/>
              <a:t>24 grossesses non désirées (29%) dont 20 IVG (24%)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6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fr-FR" sz="2600" b="1" dirty="0" smtClean="0"/>
              <a:t>Etude réalisée sur 3000 femmes sur les échecs de contraception</a:t>
            </a:r>
            <a:r>
              <a:rPr lang="fr-FR" sz="2600" dirty="0" smtClean="0"/>
              <a:t>: 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600" dirty="0" smtClean="0"/>
              <a:t>21% sous pilule, 9% avec un DIU, 12% avec des préservatifs,  23% avec des méthodes naturelles</a:t>
            </a:r>
          </a:p>
          <a:p>
            <a:pPr marL="514350" indent="-514350" algn="r">
              <a:buClr>
                <a:schemeClr val="accent2">
                  <a:lumMod val="50000"/>
                </a:schemeClr>
              </a:buClr>
              <a:buNone/>
            </a:pPr>
            <a:r>
              <a:rPr lang="fr-FR" sz="2000" i="1" dirty="0" err="1" smtClean="0">
                <a:solidFill>
                  <a:schemeClr val="accent6">
                    <a:lumMod val="50000"/>
                  </a:schemeClr>
                </a:solidFill>
              </a:rPr>
              <a:t>Bajos</a:t>
            </a:r>
            <a:r>
              <a:rPr lang="fr-FR" sz="2000" i="1" dirty="0" smtClean="0">
                <a:solidFill>
                  <a:schemeClr val="accent6">
                    <a:lumMod val="50000"/>
                  </a:schemeClr>
                </a:solidFill>
              </a:rPr>
              <a:t> N. Nouvel Observateur. 10 nov. 2004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Discussion: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Analyse des résultats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3600" b="1" u="sng" dirty="0" smtClean="0">
                <a:solidFill>
                  <a:schemeClr val="accent2">
                    <a:lumMod val="75000"/>
                  </a:schemeClr>
                </a:solidFill>
              </a:rPr>
              <a:t>Réponses aux questionnaires</a:t>
            </a:r>
          </a:p>
          <a:p>
            <a:pPr marL="514350" indent="-514350">
              <a:buClr>
                <a:schemeClr val="accent2">
                  <a:lumMod val="75000"/>
                </a:schemeClr>
              </a:buClr>
              <a:buNone/>
            </a:pPr>
            <a:endParaRPr lang="fr-FR" sz="28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3400" dirty="0" smtClean="0"/>
              <a:t>Défaut </a:t>
            </a:r>
            <a:r>
              <a:rPr lang="fr-FR" sz="3400" smtClean="0"/>
              <a:t>de </a:t>
            </a:r>
            <a:r>
              <a:rPr lang="fr-FR" sz="3400" smtClean="0"/>
              <a:t>connaissances </a:t>
            </a:r>
            <a:r>
              <a:rPr lang="fr-FR" sz="3400" dirty="0" smtClean="0"/>
              <a:t>sur le mode d’action, l’utilisation et l’efficacité des méthodes contraceptives (résultats de l’enquête BVA-INPES)</a:t>
            </a:r>
          </a:p>
          <a:p>
            <a:pPr marL="514350" indent="-514350" algn="r">
              <a:buClr>
                <a:schemeClr val="accent2">
                  <a:lumMod val="50000"/>
                </a:schemeClr>
              </a:buClr>
              <a:buNone/>
            </a:pPr>
            <a:r>
              <a:rPr lang="fr-FR" sz="2600" i="1" dirty="0" smtClean="0">
                <a:solidFill>
                  <a:schemeClr val="accent6">
                    <a:lumMod val="50000"/>
                  </a:schemeClr>
                </a:solidFill>
              </a:rPr>
              <a:t>Enquête BVA INPES. Contraception : Que savent les Français ?  2007</a:t>
            </a:r>
          </a:p>
          <a:p>
            <a:pPr marL="514350" indent="-514350" algn="r">
              <a:buClr>
                <a:schemeClr val="accent2">
                  <a:lumMod val="50000"/>
                </a:schemeClr>
              </a:buClr>
              <a:buNone/>
            </a:pPr>
            <a:endParaRPr lang="fr-FR" sz="2800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3400" dirty="0" smtClean="0">
                <a:sym typeface="Wingdings" pitchFamily="2" charset="2"/>
              </a:rPr>
              <a:t>Défaut de connaissances sur la conduite à tenir en cas d’oubli</a:t>
            </a:r>
            <a:endParaRPr lang="fr-FR" sz="3400" dirty="0" smtClean="0"/>
          </a:p>
          <a:p>
            <a:pPr marL="514350" lvl="0" indent="-514350" algn="r">
              <a:buClr>
                <a:schemeClr val="accent2">
                  <a:lumMod val="50000"/>
                </a:schemeClr>
              </a:buClr>
              <a:buNone/>
            </a:pPr>
            <a:r>
              <a:rPr lang="fr-FR" sz="2600" i="1" dirty="0" err="1" smtClean="0">
                <a:solidFill>
                  <a:schemeClr val="accent6">
                    <a:lumMod val="50000"/>
                  </a:schemeClr>
                </a:solidFill>
              </a:rPr>
              <a:t>Ménière</a:t>
            </a:r>
            <a:r>
              <a:rPr lang="fr-FR" sz="2600" i="1" dirty="0" smtClean="0">
                <a:solidFill>
                  <a:schemeClr val="accent6">
                    <a:lumMod val="50000"/>
                  </a:schemeClr>
                </a:solidFill>
              </a:rPr>
              <a:t> R. Thèse de Médecine Générale. 2004</a:t>
            </a:r>
          </a:p>
          <a:p>
            <a:pPr marL="514350" lvl="0" indent="-514350" algn="r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3400" dirty="0" smtClean="0">
                <a:sym typeface="Wingdings" pitchFamily="2" charset="2"/>
              </a:rPr>
              <a:t>Défaut de connaissances sur la contraception d’urgence </a:t>
            </a:r>
          </a:p>
          <a:p>
            <a:pPr marL="514350" indent="-514350" algn="r">
              <a:buClr>
                <a:schemeClr val="accent2">
                  <a:lumMod val="50000"/>
                </a:schemeClr>
              </a:buClr>
              <a:buNone/>
            </a:pPr>
            <a:r>
              <a:rPr lang="fr-FR" sz="2600" i="1" dirty="0" err="1" smtClean="0">
                <a:solidFill>
                  <a:schemeClr val="accent6">
                    <a:lumMod val="50000"/>
                  </a:schemeClr>
                </a:solidFill>
              </a:rPr>
              <a:t>Lydié</a:t>
            </a:r>
            <a:r>
              <a:rPr lang="fr-FR" sz="2600" i="1" dirty="0" smtClean="0">
                <a:solidFill>
                  <a:schemeClr val="accent6">
                    <a:lumMod val="50000"/>
                  </a:schemeClr>
                </a:solidFill>
              </a:rPr>
              <a:t> N et al. Baromètre santé 2005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r>
              <a:rPr lang="fr-FR" sz="2800" dirty="0" smtClean="0"/>
              <a:t> 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Discussion: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Analyse des résultats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800" b="1" u="sng" dirty="0" smtClean="0">
                <a:solidFill>
                  <a:schemeClr val="accent2">
                    <a:lumMod val="75000"/>
                  </a:schemeClr>
                </a:solidFill>
              </a:rPr>
              <a:t>Facteurs associés aux connaissances sur les méthodes contraceptives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Relation inverse entre le niveau de précarité et de connaissance</a:t>
            </a:r>
          </a:p>
          <a:p>
            <a:pPr marL="514350" lvl="0" indent="-514350" algn="r">
              <a:buClr>
                <a:schemeClr val="accent2">
                  <a:lumMod val="50000"/>
                </a:schemeClr>
              </a:buClr>
              <a:buNone/>
            </a:pPr>
            <a:r>
              <a:rPr lang="fr-FR" sz="2000" i="1" dirty="0" err="1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Gennai</a:t>
            </a:r>
            <a:r>
              <a:rPr lang="fr-FR" sz="2000" i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 J. Contraception et précarité (Mémoire). 2012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Association significative entre précarité et absence de contraception antérieure</a:t>
            </a:r>
          </a:p>
          <a:p>
            <a:pPr marL="514350" indent="-514350" algn="r">
              <a:buClr>
                <a:schemeClr val="accent2">
                  <a:lumMod val="50000"/>
                </a:schemeClr>
              </a:buClr>
              <a:buNone/>
            </a:pPr>
            <a:r>
              <a:rPr lang="fr-FR" sz="2000" i="1" dirty="0" smtClean="0">
                <a:solidFill>
                  <a:schemeClr val="accent6">
                    <a:lumMod val="50000"/>
                  </a:schemeClr>
                </a:solidFill>
              </a:rPr>
              <a:t>Etude Fécond. Contact Sages-femmes. 2012</a:t>
            </a:r>
            <a:endParaRPr lang="fr-FR" sz="20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Discussion: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Analyse des résultats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800" b="1" u="sng" dirty="0" smtClean="0">
                <a:solidFill>
                  <a:schemeClr val="accent2">
                    <a:lumMod val="75000"/>
                  </a:schemeClr>
                </a:solidFill>
              </a:rPr>
              <a:t>Entretien sur la contraception</a:t>
            </a:r>
          </a:p>
          <a:p>
            <a:pPr marL="514350" indent="-514350">
              <a:buClr>
                <a:schemeClr val="accent2">
                  <a:lumMod val="75000"/>
                </a:schemeClr>
              </a:buClr>
              <a:buNone/>
            </a:pPr>
            <a:endParaRPr lang="fr-FR" sz="28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b="1" dirty="0" smtClean="0"/>
              <a:t>Démarche standardisée </a:t>
            </a:r>
            <a:r>
              <a:rPr lang="fr-FR" sz="2800" dirty="0" smtClean="0"/>
              <a:t>lors de la consultation </a:t>
            </a:r>
            <a:r>
              <a:rPr lang="fr-FR" sz="2800" b="1" dirty="0" smtClean="0"/>
              <a:t>(OMS)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Outils: </a:t>
            </a:r>
            <a:r>
              <a:rPr lang="fr-FR" sz="2800" dirty="0" err="1" smtClean="0"/>
              <a:t>counseling</a:t>
            </a:r>
            <a:r>
              <a:rPr lang="fr-FR" sz="2800" dirty="0" smtClean="0"/>
              <a:t> ou démarche éducative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Méthode BERCER (OMS)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Inconvénients en maternité = freins à l’entretien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endParaRPr lang="fr-FR" sz="2800" dirty="0" smtClean="0"/>
          </a:p>
          <a:p>
            <a:pPr marL="514350" indent="-514350" algn="ctr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fr-FR" sz="2800" b="1" dirty="0" smtClean="0"/>
              <a:t>Importance de la consultation post-natale dédiée à la contraception du post-partum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Discussion: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Analyse des résultats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800" b="1" u="sng" dirty="0" smtClean="0">
                <a:solidFill>
                  <a:schemeClr val="accent2">
                    <a:lumMod val="75000"/>
                  </a:schemeClr>
                </a:solidFill>
              </a:rPr>
              <a:t>Contraception du post-partum</a:t>
            </a:r>
          </a:p>
          <a:p>
            <a:pPr marL="514350" indent="-514350">
              <a:buClr>
                <a:schemeClr val="accent2">
                  <a:lumMod val="75000"/>
                </a:schemeClr>
              </a:buClr>
              <a:buNone/>
            </a:pPr>
            <a:endParaRPr lang="fr-FR" sz="28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b="1" dirty="0" smtClean="0"/>
              <a:t>Pilule microprogestative</a:t>
            </a:r>
            <a:r>
              <a:rPr lang="fr-FR" sz="2800" dirty="0" smtClean="0"/>
              <a:t>: méthode de référence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b="1" dirty="0" smtClean="0"/>
              <a:t>Préservatif</a:t>
            </a:r>
            <a:r>
              <a:rPr lang="fr-FR" sz="2800" dirty="0" smtClean="0"/>
              <a:t>: renoncement au traitement hormonal, moindre coût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b="1" dirty="0" smtClean="0"/>
              <a:t>DIU</a:t>
            </a:r>
            <a:r>
              <a:rPr lang="fr-FR" sz="2800" dirty="0" smtClean="0"/>
              <a:t>: mauvaise connaissance, frein culturel, réticences des médecins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b="1" dirty="0" smtClean="0"/>
              <a:t>Implant</a:t>
            </a:r>
            <a:r>
              <a:rPr lang="fr-FR" sz="2800" dirty="0" smtClean="0"/>
              <a:t>: utilisation croissante avec le degré de précarité</a:t>
            </a:r>
          </a:p>
          <a:p>
            <a:pPr marL="514350" indent="-514350" algn="r">
              <a:buClr>
                <a:schemeClr val="accent2">
                  <a:lumMod val="50000"/>
                </a:schemeClr>
              </a:buClr>
              <a:buNone/>
            </a:pPr>
            <a:endParaRPr lang="fr-FR" sz="2000" i="1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Discussion: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Analyse des résultats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800" b="1" u="sng" dirty="0" smtClean="0">
                <a:solidFill>
                  <a:schemeClr val="accent2">
                    <a:lumMod val="75000"/>
                  </a:schemeClr>
                </a:solidFill>
              </a:rPr>
              <a:t>Observance à 3 mois</a:t>
            </a:r>
          </a:p>
          <a:p>
            <a:pPr marL="514350" indent="-514350">
              <a:buClr>
                <a:schemeClr val="accent2">
                  <a:lumMod val="75000"/>
                </a:schemeClr>
              </a:buClr>
              <a:buNone/>
            </a:pPr>
            <a:endParaRPr lang="fr-FR" sz="28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fr-FR" sz="2800" b="1" dirty="0" smtClean="0"/>
              <a:t>Principales causes de non observance: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Absence de reprise des rapports sexuels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Fréquence des oublis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Effets secondaires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fr-FR" sz="2800" b="1" dirty="0" smtClean="0"/>
              <a:t>Facteurs associés à une bonne observance: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Utilisation d’une contraception antérieure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Suivi gynécologique régulier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r>
              <a:rPr lang="fr-FR" sz="2800" dirty="0" smtClean="0"/>
              <a:t>Participation à une consultation post-natale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b="1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endParaRPr lang="fr-FR" sz="2800" b="1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FontTx/>
              <a:buChar char="-"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50000"/>
                </a:schemeClr>
              </a:buClr>
              <a:buNone/>
            </a:pPr>
            <a:endParaRPr lang="fr-FR" sz="2800" dirty="0" smtClean="0"/>
          </a:p>
        </p:txBody>
      </p:sp>
      <p:sp>
        <p:nvSpPr>
          <p:cNvPr id="4" name="Accolade fermante 3"/>
          <p:cNvSpPr/>
          <p:nvPr/>
        </p:nvSpPr>
        <p:spPr>
          <a:xfrm>
            <a:off x="6572264" y="4786322"/>
            <a:ext cx="792088" cy="12241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10800000" flipV="1">
            <a:off x="7429520" y="4786322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Quelque </a:t>
            </a:r>
          </a:p>
          <a:p>
            <a:r>
              <a:rPr lang="fr-FR" b="1" dirty="0" smtClean="0"/>
              <a:t>soit le</a:t>
            </a:r>
          </a:p>
          <a:p>
            <a:r>
              <a:rPr lang="fr-FR" b="1" dirty="0" smtClean="0"/>
              <a:t>niveau de </a:t>
            </a:r>
          </a:p>
          <a:p>
            <a:r>
              <a:rPr lang="fr-FR" b="1" dirty="0" smtClean="0"/>
              <a:t>précarité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Discussion: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Forces et limites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800" b="1" u="sng" dirty="0" smtClean="0">
                <a:solidFill>
                  <a:schemeClr val="accent2">
                    <a:lumMod val="75000"/>
                  </a:schemeClr>
                </a:solidFill>
              </a:rPr>
              <a:t>Forces </a:t>
            </a:r>
          </a:p>
          <a:p>
            <a:pPr marL="514350" indent="-514350">
              <a:buClr>
                <a:schemeClr val="accent2">
                  <a:lumMod val="75000"/>
                </a:schemeClr>
              </a:buClr>
              <a:buNone/>
            </a:pPr>
            <a:endParaRPr lang="fr-FR" sz="28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FontTx/>
              <a:buChar char="-"/>
            </a:pPr>
            <a:r>
              <a:rPr lang="fr-FR" sz="2800" dirty="0" smtClean="0"/>
              <a:t>Nombre de questionnaires exploitables</a:t>
            </a:r>
          </a:p>
          <a:p>
            <a:pPr marL="514350" indent="-514350">
              <a:buFontTx/>
              <a:buChar char="-"/>
            </a:pPr>
            <a:r>
              <a:rPr lang="fr-FR" sz="2800" dirty="0" smtClean="0"/>
              <a:t>Nombre limité de perdues de vue</a:t>
            </a:r>
          </a:p>
          <a:p>
            <a:pPr marL="514350" indent="-514350">
              <a:buFontTx/>
              <a:buChar char="-"/>
            </a:pPr>
            <a:r>
              <a:rPr lang="fr-FR" sz="2800" dirty="0" smtClean="0"/>
              <a:t>Aucun refus de participation</a:t>
            </a:r>
          </a:p>
          <a:p>
            <a:pPr marL="514350" indent="-514350">
              <a:buFontTx/>
              <a:buChar char="-"/>
            </a:pPr>
            <a:r>
              <a:rPr lang="fr-FR" sz="2800" dirty="0" smtClean="0"/>
              <a:t>Peu d’études sur la précarité et le post-partum</a:t>
            </a:r>
          </a:p>
          <a:p>
            <a:pPr marL="514350" indent="-514350">
              <a:buNone/>
            </a:pPr>
            <a:endParaRPr lang="fr-FR" sz="2800" dirty="0" smtClean="0"/>
          </a:p>
          <a:p>
            <a:pPr marL="514350" indent="-514350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800" b="1" u="sng" dirty="0" smtClean="0">
                <a:solidFill>
                  <a:schemeClr val="accent2">
                    <a:lumMod val="75000"/>
                  </a:schemeClr>
                </a:solidFill>
              </a:rPr>
              <a:t>Limites</a:t>
            </a:r>
          </a:p>
          <a:p>
            <a:pPr marL="514350" indent="-514350">
              <a:buClr>
                <a:schemeClr val="accent2">
                  <a:lumMod val="75000"/>
                </a:schemeClr>
              </a:buClr>
              <a:buNone/>
            </a:pPr>
            <a:endParaRPr lang="fr-FR" sz="28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FontTx/>
              <a:buChar char="-"/>
            </a:pPr>
            <a:r>
              <a:rPr lang="fr-FR" sz="2800" dirty="0" smtClean="0"/>
              <a:t>Recueil de données</a:t>
            </a:r>
          </a:p>
          <a:p>
            <a:pPr marL="514350" indent="-514350">
              <a:buFontTx/>
              <a:buChar char="-"/>
            </a:pPr>
            <a:r>
              <a:rPr lang="fr-FR" sz="2800" dirty="0" smtClean="0"/>
              <a:t>Barrière linguistique</a:t>
            </a:r>
          </a:p>
          <a:p>
            <a:pPr marL="514350" indent="-514350">
              <a:buFontTx/>
              <a:buChar char="-"/>
            </a:pPr>
            <a:r>
              <a:rPr lang="fr-FR" sz="2800" dirty="0" smtClean="0"/>
              <a:t>Manque de puissance</a:t>
            </a:r>
          </a:p>
          <a:p>
            <a:pPr marL="514350" indent="-514350">
              <a:buFontTx/>
              <a:buChar char="-"/>
            </a:pP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b="1" dirty="0" smtClean="0">
                <a:solidFill>
                  <a:schemeClr val="accent2">
                    <a:lumMod val="50000"/>
                  </a:schemeClr>
                </a:solidFill>
              </a:rPr>
              <a:t>Discussion: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 Perspectives 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55000" lnSpcReduction="20000"/>
          </a:bodyPr>
          <a:lstStyle/>
          <a:p>
            <a:pPr lvl="0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fr-FR" sz="4400" dirty="0" smtClean="0"/>
              <a:t> Aborder </a:t>
            </a:r>
            <a:r>
              <a:rPr lang="fr-FR" sz="4400" dirty="0"/>
              <a:t>la contraception du post-partum dès la période </a:t>
            </a:r>
            <a:r>
              <a:rPr lang="fr-FR" sz="4400" dirty="0" smtClean="0"/>
              <a:t>prénatale</a:t>
            </a:r>
          </a:p>
          <a:p>
            <a:pPr lvl="0">
              <a:buClr>
                <a:schemeClr val="accent2">
                  <a:lumMod val="50000"/>
                </a:schemeClr>
              </a:buClr>
              <a:buNone/>
            </a:pPr>
            <a:endParaRPr lang="fr-FR" sz="4400" dirty="0"/>
          </a:p>
          <a:p>
            <a:pPr lvl="0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fr-FR" sz="4400" dirty="0"/>
              <a:t> </a:t>
            </a:r>
            <a:r>
              <a:rPr lang="fr-FR" sz="4400" dirty="0" smtClean="0"/>
              <a:t>Adapter </a:t>
            </a:r>
            <a:r>
              <a:rPr lang="fr-FR" sz="4400" dirty="0"/>
              <a:t>le type d’information en fonction de la </a:t>
            </a:r>
            <a:r>
              <a:rPr lang="fr-FR" sz="4400" dirty="0" smtClean="0"/>
              <a:t>patiente</a:t>
            </a:r>
          </a:p>
          <a:p>
            <a:pPr lvl="0">
              <a:buClr>
                <a:schemeClr val="accent2">
                  <a:lumMod val="50000"/>
                </a:schemeClr>
              </a:buClr>
              <a:buNone/>
            </a:pPr>
            <a:endParaRPr lang="fr-FR" sz="4400" dirty="0"/>
          </a:p>
          <a:p>
            <a:pPr lvl="0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fr-FR" sz="4400" dirty="0" smtClean="0"/>
              <a:t> Présence essentielle </a:t>
            </a:r>
            <a:r>
              <a:rPr lang="fr-FR" sz="4400" dirty="0"/>
              <a:t>du </a:t>
            </a:r>
            <a:r>
              <a:rPr lang="fr-FR" sz="4400" dirty="0" smtClean="0"/>
              <a:t>partenaire</a:t>
            </a:r>
          </a:p>
          <a:p>
            <a:pPr lvl="0">
              <a:buClr>
                <a:schemeClr val="accent2">
                  <a:lumMod val="50000"/>
                </a:schemeClr>
              </a:buClr>
              <a:buNone/>
            </a:pPr>
            <a:endParaRPr lang="fr-FR" sz="4400" dirty="0" smtClean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fr-FR" sz="4400" dirty="0" smtClean="0"/>
              <a:t> Améliorer le suivi gynécologique et le parcours de soins</a:t>
            </a:r>
          </a:p>
          <a:p>
            <a:pPr>
              <a:buClr>
                <a:schemeClr val="accent2">
                  <a:lumMod val="50000"/>
                </a:schemeClr>
              </a:buClr>
              <a:buNone/>
            </a:pPr>
            <a:endParaRPr lang="fr-FR" sz="4400" dirty="0" smtClean="0"/>
          </a:p>
          <a:p>
            <a:pPr lvl="0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fr-FR" sz="4400" dirty="0" smtClean="0"/>
              <a:t> Place centrale du médecin généraliste dans le parcours de soins</a:t>
            </a:r>
          </a:p>
          <a:p>
            <a:pPr lvl="0">
              <a:buClr>
                <a:schemeClr val="accent2">
                  <a:lumMod val="50000"/>
                </a:schemeClr>
              </a:buClr>
              <a:buNone/>
            </a:pPr>
            <a:endParaRPr lang="fr-FR" sz="4400" dirty="0" smtClean="0"/>
          </a:p>
          <a:p>
            <a:pPr lvl="0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fr-FR" sz="4400" dirty="0" smtClean="0"/>
              <a:t> Mener l’étude à plus grande échelle (cohorte prospective </a:t>
            </a:r>
            <a:r>
              <a:rPr lang="fr-FR" sz="4400" dirty="0" err="1" smtClean="0"/>
              <a:t>PreCare</a:t>
            </a:r>
            <a:r>
              <a:rPr lang="fr-FR" sz="4400" dirty="0" smtClean="0"/>
              <a:t>, </a:t>
            </a:r>
            <a:r>
              <a:rPr lang="fr-FR" sz="4400" i="1" dirty="0" smtClean="0"/>
              <a:t>Inserm unité 953. Pr </a:t>
            </a:r>
            <a:r>
              <a:rPr lang="fr-FR" sz="4400" i="1" dirty="0" err="1" smtClean="0"/>
              <a:t>Azria</a:t>
            </a:r>
            <a:r>
              <a:rPr lang="fr-FR" sz="4400" dirty="0" smtClean="0"/>
              <a:t>)</a:t>
            </a:r>
          </a:p>
          <a:p>
            <a:pPr lvl="0">
              <a:buClr>
                <a:schemeClr val="accent2">
                  <a:lumMod val="50000"/>
                </a:schemeClr>
              </a:buClr>
              <a:buNone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Conclusion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fr-FR" dirty="0" smtClean="0"/>
              <a:t> </a:t>
            </a:r>
            <a:r>
              <a:rPr lang="fr-FR" b="1" dirty="0" smtClean="0"/>
              <a:t>Impact négatif de la précarité </a:t>
            </a:r>
            <a:r>
              <a:rPr lang="fr-FR" dirty="0" smtClean="0"/>
              <a:t>sur l’accès à la contraception et sur la connaissance des différentes méthodes contraceptives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  <a:p>
            <a:pPr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fr-FR" dirty="0" smtClean="0"/>
              <a:t> Nécessité d’un </a:t>
            </a:r>
            <a:r>
              <a:rPr lang="fr-FR" b="1" dirty="0" smtClean="0"/>
              <a:t>suivi rapproché </a:t>
            </a:r>
            <a:r>
              <a:rPr lang="fr-FR" dirty="0" smtClean="0"/>
              <a:t>et d’une </a:t>
            </a:r>
            <a:r>
              <a:rPr lang="fr-FR" b="1" dirty="0" smtClean="0"/>
              <a:t>information adaptée aux patientes précaires </a:t>
            </a:r>
          </a:p>
          <a:p>
            <a:pPr algn="just">
              <a:buFont typeface="Wingdings" pitchFamily="2" charset="2"/>
              <a:buChar char="q"/>
            </a:pPr>
            <a:endParaRPr lang="fr-FR" dirty="0" smtClean="0"/>
          </a:p>
          <a:p>
            <a:pPr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fr-FR" dirty="0" smtClean="0"/>
              <a:t> </a:t>
            </a:r>
            <a:r>
              <a:rPr lang="fr-FR" b="1" dirty="0" smtClean="0"/>
              <a:t>Médecin généraliste </a:t>
            </a:r>
            <a:r>
              <a:rPr lang="fr-FR" dirty="0" smtClean="0"/>
              <a:t>= témoin privilégié des inégalités de santé: place centrale dans la prise en charge des femmes vulnérables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é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1607</Words>
  <Application>Microsoft Office PowerPoint</Application>
  <PresentationFormat>Affichage à l'écran (4:3)</PresentationFormat>
  <Paragraphs>577</Paragraphs>
  <Slides>30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Thème Office</vt:lpstr>
      <vt:lpstr> Contraception du post-partum et précarité: Impact des connaissances et du suivi sur le choix et l’observance de la méthode contraceptive. </vt:lpstr>
      <vt:lpstr>Introduction (1)</vt:lpstr>
      <vt:lpstr>Introduction (2)</vt:lpstr>
      <vt:lpstr>Introduction (3)</vt:lpstr>
      <vt:lpstr>Objectifs</vt:lpstr>
      <vt:lpstr>Matériel et méthodes (1)</vt:lpstr>
      <vt:lpstr>Matériel et méthodes (3)</vt:lpstr>
      <vt:lpstr>Matériel et méthodes (4)</vt:lpstr>
      <vt:lpstr>Matériel et méthodes (5)</vt:lpstr>
      <vt:lpstr>Résultats: Flowchart</vt:lpstr>
      <vt:lpstr>Résultats:  Caractéristiques de la population</vt:lpstr>
      <vt:lpstr>Résultats:  Suivi gynécologique</vt:lpstr>
      <vt:lpstr>Résultats:  Taux de bonnes réponses (1)</vt:lpstr>
      <vt:lpstr>Résultats: Taux de bonnes réponses (2)</vt:lpstr>
      <vt:lpstr>Résultats: Facteurs de risque de bonne réponse</vt:lpstr>
      <vt:lpstr>Résultats:  Entretien en maternité</vt:lpstr>
      <vt:lpstr>Résultats:  Contraception du post-partum</vt:lpstr>
      <vt:lpstr>Résultats: Consultation post-natale</vt:lpstr>
      <vt:lpstr>Résultats: Facteurs associés à l’observance à 3 mois</vt:lpstr>
      <vt:lpstr>Résultats: Facteurs associés à l’observance à 3 mois</vt:lpstr>
      <vt:lpstr>Discussion:  Analyse des résultats</vt:lpstr>
      <vt:lpstr>Discussion:  Analyse des résultats</vt:lpstr>
      <vt:lpstr>Discussion:  Analyse des résultats</vt:lpstr>
      <vt:lpstr>Discussion:  Analyse des résultats</vt:lpstr>
      <vt:lpstr>Discussion:  Analyse des résultats</vt:lpstr>
      <vt:lpstr>Discussion:  Analyse des résultats</vt:lpstr>
      <vt:lpstr>Discussion:  Analyse des résultats</vt:lpstr>
      <vt:lpstr>Discussion:  Forces et limites</vt:lpstr>
      <vt:lpstr>Discussion:  Perspectives 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KIRUSHAANTHY YOGESPARAN</dc:creator>
  <cp:lastModifiedBy>KIRUSHAANTHY YOGESPARAN</cp:lastModifiedBy>
  <cp:revision>143</cp:revision>
  <dcterms:created xsi:type="dcterms:W3CDTF">2016-05-15T09:12:06Z</dcterms:created>
  <dcterms:modified xsi:type="dcterms:W3CDTF">2016-06-06T14:41:11Z</dcterms:modified>
</cp:coreProperties>
</file>