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</p:sldMasterIdLst>
  <p:notesMasterIdLst>
    <p:notesMasterId r:id="rId50"/>
  </p:notesMasterIdLst>
  <p:handoutMasterIdLst>
    <p:handoutMasterId r:id="rId51"/>
  </p:handoutMasterIdLst>
  <p:sldIdLst>
    <p:sldId id="256" r:id="rId3"/>
    <p:sldId id="284" r:id="rId4"/>
    <p:sldId id="301" r:id="rId5"/>
    <p:sldId id="302" r:id="rId6"/>
    <p:sldId id="280" r:id="rId7"/>
    <p:sldId id="279" r:id="rId8"/>
    <p:sldId id="282" r:id="rId9"/>
    <p:sldId id="283" r:id="rId10"/>
    <p:sldId id="316" r:id="rId11"/>
    <p:sldId id="318" r:id="rId12"/>
    <p:sldId id="317" r:id="rId13"/>
    <p:sldId id="320" r:id="rId14"/>
    <p:sldId id="321" r:id="rId15"/>
    <p:sldId id="323" r:id="rId16"/>
    <p:sldId id="325" r:id="rId17"/>
    <p:sldId id="324" r:id="rId18"/>
    <p:sldId id="326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281" r:id="rId33"/>
    <p:sldId id="287" r:id="rId34"/>
    <p:sldId id="288" r:id="rId35"/>
    <p:sldId id="289" r:id="rId36"/>
    <p:sldId id="290" r:id="rId37"/>
    <p:sldId id="291" r:id="rId38"/>
    <p:sldId id="292" r:id="rId39"/>
    <p:sldId id="294" r:id="rId40"/>
    <p:sldId id="295" r:id="rId41"/>
    <p:sldId id="296" r:id="rId42"/>
    <p:sldId id="297" r:id="rId43"/>
    <p:sldId id="298" r:id="rId44"/>
    <p:sldId id="299" r:id="rId45"/>
    <p:sldId id="322" r:id="rId46"/>
    <p:sldId id="300" r:id="rId47"/>
    <p:sldId id="286" r:id="rId48"/>
    <p:sldId id="285" r:id="rId49"/>
  </p:sldIdLst>
  <p:sldSz cx="9144000" cy="6858000" type="screen4x3"/>
  <p:notesSz cx="9996488" cy="68643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0B40"/>
    <a:srgbClr val="F9074C"/>
    <a:srgbClr val="F907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6" autoAdjust="0"/>
    <p:restoredTop sz="72587" autoAdjust="0"/>
  </p:normalViewPr>
  <p:slideViewPr>
    <p:cSldViewPr>
      <p:cViewPr varScale="1">
        <p:scale>
          <a:sx n="75" d="100"/>
          <a:sy n="75" d="100"/>
        </p:scale>
        <p:origin x="48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32428" cy="3444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661750" y="0"/>
            <a:ext cx="4332428" cy="3444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9E37A-96C3-41FC-9A48-9A84C32F57C2}" type="datetimeFigureOut">
              <a:rPr lang="fr-FR" smtClean="0"/>
              <a:t>28/05/2016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519879"/>
            <a:ext cx="4332428" cy="3444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61750" y="6519879"/>
            <a:ext cx="4332428" cy="3444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7C9AD-79DB-4FA3-8958-94A09B2663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7698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1812" cy="343217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62363" y="0"/>
            <a:ext cx="4331812" cy="343217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C701087E-0737-473F-B025-550BC5B197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514350"/>
            <a:ext cx="3433762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9649" y="3260566"/>
            <a:ext cx="7997190" cy="3088958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9942"/>
            <a:ext cx="4331812" cy="343217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62363" y="6519942"/>
            <a:ext cx="4331812" cy="343217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3544466A-9E0C-495F-AE04-1028A21953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23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300" b="1" u="sng" dirty="0">
                <a:solidFill>
                  <a:srgbClr val="FF0000"/>
                </a:solidFill>
              </a:rPr>
              <a:t>PRESENTATION AB AN PZ</a:t>
            </a:r>
          </a:p>
          <a:p>
            <a:endParaRPr lang="fr-FR" sz="1300" b="1" u="sng" dirty="0">
              <a:solidFill>
                <a:srgbClr val="FF0000"/>
              </a:solidFill>
            </a:endParaRPr>
          </a:p>
          <a:p>
            <a:r>
              <a:rPr lang="fr-FR" sz="1300" b="1" u="sng" dirty="0"/>
              <a:t>Prescrire aujourd´hui c´est aussi parler de sexualité</a:t>
            </a:r>
            <a:endParaRPr lang="fr-FR" sz="1300" dirty="0"/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Prescrire aujourd’hui c’est aussi parler de sexualité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Un atelier préparé par Aurélie BROC (interne en médecine </a:t>
            </a:r>
          </a:p>
          <a:p>
            <a:r>
              <a:rPr lang="fr-FR" sz="1300" dirty="0"/>
              <a:t>générale), Arthur NETTER (interne en médecine générale) et le Pr </a:t>
            </a:r>
          </a:p>
          <a:p>
            <a:r>
              <a:rPr lang="fr-FR" sz="1300" dirty="0"/>
              <a:t>Philippe ZERR (médecin généraliste enseignant).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L´objectif de l´atelier est que le médecin parle de sexualité avec </a:t>
            </a:r>
          </a:p>
          <a:p>
            <a:r>
              <a:rPr lang="fr-FR" sz="1300" dirty="0"/>
              <a:t>les patients, facilement et couramment.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Pourquoi et comment aborder la sexualité avec les adolescents et </a:t>
            </a:r>
          </a:p>
          <a:p>
            <a:r>
              <a:rPr lang="fr-FR" sz="1300" dirty="0"/>
              <a:t>les adultes ? Une interrogation du groupe, un listing de mots </a:t>
            </a:r>
          </a:p>
          <a:p>
            <a:r>
              <a:rPr lang="fr-FR" sz="1300" dirty="0"/>
              <a:t>clés, un débat dans la salle, un jeu de rôle fait par les </a:t>
            </a:r>
          </a:p>
          <a:p>
            <a:r>
              <a:rPr lang="fr-FR" sz="1300" dirty="0"/>
              <a:t>intervenants éclaireront le propos.</a:t>
            </a:r>
          </a:p>
          <a:p>
            <a:r>
              <a:rPr lang="fr-FR" sz="1300" dirty="0"/>
              <a:t>Des situations pratiques seront illustrées par 2 intervenants, </a:t>
            </a:r>
          </a:p>
          <a:p>
            <a:r>
              <a:rPr lang="fr-FR" sz="1300" dirty="0"/>
              <a:t>internes en médecine générale, pour parler de l´intérêt de </a:t>
            </a:r>
          </a:p>
          <a:p>
            <a:r>
              <a:rPr lang="fr-FR" sz="1300" dirty="0"/>
              <a:t>dépister l´éjaculation précoce, et de l´intérêt de connaitre </a:t>
            </a:r>
          </a:p>
          <a:p>
            <a:r>
              <a:rPr lang="fr-FR" sz="1300" dirty="0"/>
              <a:t>l´orientation sexuelle des hommes pour les vacciner contre </a:t>
            </a:r>
          </a:p>
          <a:p>
            <a:r>
              <a:rPr lang="fr-FR" sz="1300" dirty="0"/>
              <a:t>l´hépatite A.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La santé sexuelle concerne toutes les personnes, quels que soient </a:t>
            </a:r>
          </a:p>
          <a:p>
            <a:r>
              <a:rPr lang="fr-FR" sz="1300" dirty="0"/>
              <a:t>leur âge ou leur forme d’expression sexuelle. Elle repose sur la </a:t>
            </a:r>
          </a:p>
          <a:p>
            <a:r>
              <a:rPr lang="fr-FR" sz="1300" dirty="0"/>
              <a:t>capacité de développer et de maintenir des relations </a:t>
            </a:r>
          </a:p>
          <a:p>
            <a:r>
              <a:rPr lang="fr-FR" sz="1300" dirty="0"/>
              <a:t>interpersonnelles, d´apprécier son propre corps, d’interagir avec </a:t>
            </a:r>
          </a:p>
          <a:p>
            <a:r>
              <a:rPr lang="fr-FR" sz="1300" dirty="0"/>
              <a:t>les deux sexes de façon respectueuse, d’exprimer de l’affection, </a:t>
            </a:r>
          </a:p>
          <a:p>
            <a:r>
              <a:rPr lang="fr-FR" sz="1300" dirty="0"/>
              <a:t>de l’amour et d’avoir des relations d’intimité d´une manière </a:t>
            </a:r>
          </a:p>
          <a:p>
            <a:r>
              <a:rPr lang="fr-FR" sz="1300" dirty="0"/>
              <a:t>compatible avec ses propres valeurs (1). Le Haut Conseil de la </a:t>
            </a:r>
          </a:p>
          <a:p>
            <a:r>
              <a:rPr lang="fr-FR" sz="1300" dirty="0"/>
              <a:t>Santé Publique (HCSP) vient de publier un rapport concernant la </a:t>
            </a:r>
          </a:p>
          <a:p>
            <a:r>
              <a:rPr lang="fr-FR" sz="1300" dirty="0"/>
              <a:t>santé sexuelle et reproductive. Le HCSP propose de mettre en place </a:t>
            </a:r>
          </a:p>
          <a:p>
            <a:r>
              <a:rPr lang="fr-FR" sz="1300" dirty="0"/>
              <a:t>une stratégie nationale de santé sexuelle, afin d´assurer un état </a:t>
            </a:r>
          </a:p>
          <a:p>
            <a:r>
              <a:rPr lang="fr-FR" sz="1300" dirty="0"/>
              <a:t>de bien-être physique, émotionnel, mental et social lié à la </a:t>
            </a:r>
          </a:p>
          <a:p>
            <a:r>
              <a:rPr lang="fr-FR" sz="1300" dirty="0"/>
              <a:t>sexualité de la naissance à la vieillesse pour l´ensemble de la </a:t>
            </a:r>
          </a:p>
          <a:p>
            <a:r>
              <a:rPr lang="fr-FR" sz="1300" dirty="0"/>
              <a:t>population (1).  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90 % des hommes interrogés souhaiteraient que leur médecin </a:t>
            </a:r>
          </a:p>
          <a:p>
            <a:r>
              <a:rPr lang="fr-FR" sz="1300" dirty="0"/>
              <a:t>généraliste parle davantage de sexualité en consultation (2). La </a:t>
            </a:r>
          </a:p>
          <a:p>
            <a:r>
              <a:rPr lang="fr-FR" sz="1300" dirty="0"/>
              <a:t>majorité des hommes interrogés anonymement dans la salle d’attente </a:t>
            </a:r>
          </a:p>
          <a:p>
            <a:r>
              <a:rPr lang="fr-FR" sz="1300" dirty="0"/>
              <a:t>de leur médecin généraliste considérait qu’il était important de </a:t>
            </a:r>
          </a:p>
          <a:p>
            <a:r>
              <a:rPr lang="fr-FR" sz="1300" dirty="0"/>
              <a:t>parler des dysfonctions sexuelles avec son médecin. La moitié </a:t>
            </a:r>
          </a:p>
          <a:p>
            <a:r>
              <a:rPr lang="fr-FR" sz="1300" dirty="0"/>
              <a:t>d’entre eux préférait qu’une telle discussion soit initiée par le </a:t>
            </a:r>
          </a:p>
          <a:p>
            <a:r>
              <a:rPr lang="fr-FR" sz="1300" dirty="0"/>
              <a:t>médecin. Plus des deux tiers souhaitaient une attitude plus </a:t>
            </a:r>
          </a:p>
          <a:p>
            <a:r>
              <a:rPr lang="fr-FR" sz="1300" dirty="0"/>
              <a:t>affirmée de la part de leur généraliste. Les praticiens devraient </a:t>
            </a:r>
          </a:p>
          <a:p>
            <a:r>
              <a:rPr lang="fr-FR" sz="1300" dirty="0"/>
              <a:t>faire part de leur ouverture d’esprit en abordant eux-mêmes le </a:t>
            </a:r>
          </a:p>
          <a:p>
            <a:r>
              <a:rPr lang="fr-FR" sz="1300" dirty="0"/>
              <a:t>sujet. Alors que 80 % des hommes ayant participé à cette étude </a:t>
            </a:r>
          </a:p>
          <a:p>
            <a:r>
              <a:rPr lang="fr-FR" sz="1300" dirty="0"/>
              <a:t>déclaraient souffrir au moins occasionnellement de problèmes </a:t>
            </a:r>
          </a:p>
          <a:p>
            <a:r>
              <a:rPr lang="fr-FR" sz="1300" dirty="0"/>
              <a:t>sexuels, seulement 12 % avaient spécifiquement consulté pour ce </a:t>
            </a:r>
          </a:p>
          <a:p>
            <a:r>
              <a:rPr lang="fr-FR" sz="1300" dirty="0"/>
              <a:t>motif. (2)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La sexualité est difficilement abordée en consultation, surtout </a:t>
            </a:r>
          </a:p>
          <a:p>
            <a:r>
              <a:rPr lang="fr-FR" sz="1300" dirty="0"/>
              <a:t>avec les hommes. Or ces derniers souhaiteraient que le médecin </a:t>
            </a:r>
          </a:p>
          <a:p>
            <a:r>
              <a:rPr lang="fr-FR" sz="1300" dirty="0"/>
              <a:t>initie davantage le sujet. (3)</a:t>
            </a:r>
          </a:p>
          <a:p>
            <a:r>
              <a:rPr lang="fr-FR" sz="1300" dirty="0"/>
              <a:t>Dans le cadre d’une relation de confiance, l’attitude proactive </a:t>
            </a:r>
          </a:p>
          <a:p>
            <a:r>
              <a:rPr lang="fr-FR" sz="1300" dirty="0"/>
              <a:t>permettrait au médecin de faciliter et de légitimer l’abord de la </a:t>
            </a:r>
          </a:p>
          <a:p>
            <a:r>
              <a:rPr lang="fr-FR" sz="1300" dirty="0"/>
              <a:t>sexualité en informant les hommes sur son rôle. (3)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(1)	HCSP Haut Conseil de la Santé Publique. Santé sexuelle et </a:t>
            </a:r>
          </a:p>
          <a:p>
            <a:r>
              <a:rPr lang="fr-FR" sz="1300" dirty="0"/>
              <a:t>reproductive. HCSP informations, n°339 – 26 avril 2016. 92p.</a:t>
            </a:r>
          </a:p>
          <a:p>
            <a:r>
              <a:rPr lang="fr-FR" sz="1300" dirty="0"/>
              <a:t>(2)	</a:t>
            </a:r>
            <a:r>
              <a:rPr lang="fr-FR" sz="1300" dirty="0" err="1"/>
              <a:t>Barais</a:t>
            </a:r>
            <a:r>
              <a:rPr lang="fr-FR" sz="1300" dirty="0"/>
              <a:t> M. Parle avec lui. Editorial. exercer 2016;124:51. </a:t>
            </a:r>
          </a:p>
          <a:p>
            <a:r>
              <a:rPr lang="fr-FR" sz="1300" dirty="0"/>
              <a:t>(3)	Bartoli S., </a:t>
            </a:r>
            <a:r>
              <a:rPr lang="fr-FR" sz="1300" dirty="0" err="1"/>
              <a:t>Grandcolin</a:t>
            </a:r>
            <a:r>
              <a:rPr lang="fr-FR" sz="1300" dirty="0"/>
              <a:t> S. Aborder la sexualité masculine </a:t>
            </a:r>
          </a:p>
          <a:p>
            <a:r>
              <a:rPr lang="fr-FR" sz="1300" dirty="0"/>
              <a:t>en médecine générale : attentes, opinions et représentations des </a:t>
            </a:r>
          </a:p>
          <a:p>
            <a:r>
              <a:rPr lang="fr-FR" sz="1300" dirty="0"/>
              <a:t>hommes. exercer 2016;124:52-9.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300" b="1" u="sng" dirty="0"/>
              <a:t>Aurélie B</a:t>
            </a:r>
            <a:endParaRPr lang="fr-FR" sz="13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427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300" b="1" u="sng" dirty="0"/>
              <a:t>Arthur N</a:t>
            </a:r>
            <a:endParaRPr lang="fr-FR" sz="13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7388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300" b="1" u="sng" dirty="0"/>
              <a:t>Philippe Z</a:t>
            </a:r>
            <a:endParaRPr lang="fr-FR" sz="13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946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3412">
              <a:defRPr/>
            </a:pPr>
            <a:r>
              <a:rPr lang="fr-FR" b="1" dirty="0"/>
              <a:t>Aurélie B  9 mn</a:t>
            </a:r>
          </a:p>
          <a:p>
            <a:pPr defTabSz="963412">
              <a:defRPr/>
            </a:pPr>
            <a:r>
              <a:rPr lang="fr-FR" b="1" dirty="0"/>
              <a:t>TABLEAU</a:t>
            </a:r>
            <a:r>
              <a:rPr lang="fr-FR" b="1" baseline="0" dirty="0"/>
              <a:t> AN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333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300" b="1" dirty="0"/>
              <a:t>Philippe Z 1 mn</a:t>
            </a:r>
          </a:p>
          <a:p>
            <a:endParaRPr lang="fr-FR" sz="1300" b="1" dirty="0"/>
          </a:p>
          <a:p>
            <a:r>
              <a:rPr lang="fr-FR" sz="1300" b="1" dirty="0"/>
              <a:t>H0 Accueil (5 + 5 mn) </a:t>
            </a:r>
            <a:endParaRPr lang="fr-FR" sz="1300" dirty="0"/>
          </a:p>
          <a:p>
            <a:pPr lvl="0"/>
            <a:r>
              <a:rPr lang="fr-FR" sz="1300" dirty="0"/>
              <a:t>Présentation</a:t>
            </a:r>
          </a:p>
          <a:p>
            <a:pPr lvl="0"/>
            <a:r>
              <a:rPr lang="fr-FR" sz="1300" dirty="0"/>
              <a:t>Liens d’intérêts</a:t>
            </a:r>
          </a:p>
          <a:p>
            <a:r>
              <a:rPr lang="fr-FR" sz="1300" b="1" dirty="0"/>
              <a:t>H10 Recueil des attentes (10 mn)  </a:t>
            </a:r>
            <a:endParaRPr lang="fr-FR" sz="1300" dirty="0"/>
          </a:p>
          <a:p>
            <a:pPr lvl="0"/>
            <a:r>
              <a:rPr lang="fr-FR" sz="1300" dirty="0"/>
              <a:t>Qu’attendent les participants -&gt; tour de table et inscription au tableau</a:t>
            </a:r>
            <a:r>
              <a:rPr lang="fr-FR" sz="1300" b="1" dirty="0"/>
              <a:t> AB  tableau PZ (9 mn)</a:t>
            </a:r>
            <a:endParaRPr lang="fr-FR" sz="1300" dirty="0"/>
          </a:p>
          <a:p>
            <a:pPr lvl="0"/>
            <a:r>
              <a:rPr lang="fr-FR" sz="1300" dirty="0"/>
              <a:t> Les objectifs </a:t>
            </a:r>
            <a:r>
              <a:rPr lang="fr-FR" sz="1300" b="1" dirty="0"/>
              <a:t>PZ (1 mn)</a:t>
            </a:r>
            <a:endParaRPr lang="fr-FR" sz="1300" dirty="0"/>
          </a:p>
          <a:p>
            <a:r>
              <a:rPr lang="fr-FR" sz="1300" b="1" dirty="0"/>
              <a:t>H 20 Parler de sexualité (20 mn)</a:t>
            </a:r>
            <a:endParaRPr lang="fr-FR" sz="1300" dirty="0"/>
          </a:p>
          <a:p>
            <a:pPr lvl="0"/>
            <a:r>
              <a:rPr lang="fr-FR" sz="1300" b="1" dirty="0"/>
              <a:t> </a:t>
            </a:r>
            <a:r>
              <a:rPr lang="fr-FR" sz="1300" dirty="0"/>
              <a:t>Proposer de lister des circonstances justifiant d’aborder la sexualité </a:t>
            </a:r>
            <a:r>
              <a:rPr lang="fr-FR" sz="1300" b="1" dirty="0"/>
              <a:t>AN tableau AB (10 mn)</a:t>
            </a:r>
            <a:endParaRPr lang="fr-FR" sz="1300" dirty="0"/>
          </a:p>
          <a:p>
            <a:pPr lvl="0"/>
            <a:r>
              <a:rPr lang="fr-FR" sz="1300" dirty="0"/>
              <a:t>Mo</a:t>
            </a:r>
            <a:r>
              <a:rPr lang="fr-FR" sz="1300" b="1" dirty="0"/>
              <a:t>ts à faire dire PZ tableau AN (10 mn)</a:t>
            </a:r>
            <a:endParaRPr lang="fr-FR" sz="1300" dirty="0"/>
          </a:p>
          <a:p>
            <a:r>
              <a:rPr lang="fr-FR" sz="1300" b="1" dirty="0"/>
              <a:t>H 40 Littérature (5 mn)</a:t>
            </a:r>
            <a:endParaRPr lang="fr-FR" sz="1300" dirty="0"/>
          </a:p>
          <a:p>
            <a:pPr lvl="0"/>
            <a:r>
              <a:rPr lang="fr-FR" sz="1300" dirty="0"/>
              <a:t>Diapo PZ </a:t>
            </a:r>
          </a:p>
          <a:p>
            <a:r>
              <a:rPr lang="fr-FR" sz="1300" b="1" dirty="0"/>
              <a:t>H 45 Jeu de rôle (15 mn)</a:t>
            </a:r>
            <a:endParaRPr lang="fr-FR" sz="1300" dirty="0"/>
          </a:p>
          <a:p>
            <a:r>
              <a:rPr lang="fr-FR" sz="1300" i="1" dirty="0"/>
              <a:t>AN et un médecin de la salle</a:t>
            </a:r>
            <a:endParaRPr lang="fr-FR" sz="1300" dirty="0"/>
          </a:p>
          <a:p>
            <a:r>
              <a:rPr lang="en-US" sz="1300" i="1" dirty="0" err="1"/>
              <a:t>Debriefé</a:t>
            </a:r>
            <a:r>
              <a:rPr lang="en-US" sz="1300" i="1" dirty="0"/>
              <a:t> par AB</a:t>
            </a:r>
            <a:endParaRPr lang="fr-FR" sz="1300" dirty="0"/>
          </a:p>
          <a:p>
            <a:r>
              <a:rPr lang="en-US" sz="1300" b="1" dirty="0"/>
              <a:t>H 60 HSH (10 </a:t>
            </a:r>
            <a:r>
              <a:rPr lang="en-US" sz="1300" b="1" dirty="0" err="1"/>
              <a:t>mn</a:t>
            </a:r>
            <a:r>
              <a:rPr lang="en-US" sz="1300" b="1" dirty="0"/>
              <a:t>)</a:t>
            </a:r>
            <a:endParaRPr lang="fr-FR" sz="1300" dirty="0"/>
          </a:p>
          <a:p>
            <a:pPr lvl="0"/>
            <a:r>
              <a:rPr lang="fr-FR" sz="1300" dirty="0"/>
              <a:t>Diapo AB</a:t>
            </a:r>
          </a:p>
          <a:p>
            <a:r>
              <a:rPr lang="fr-FR" sz="1300" b="1" dirty="0"/>
              <a:t>H 70 Éjaculation précoce  (9 mn)</a:t>
            </a:r>
            <a:endParaRPr lang="fr-FR" sz="1300" dirty="0"/>
          </a:p>
          <a:p>
            <a:pPr lvl="0"/>
            <a:r>
              <a:rPr lang="fr-FR" sz="1300" dirty="0"/>
              <a:t>Diapo AN</a:t>
            </a:r>
          </a:p>
          <a:p>
            <a:pPr lvl="0"/>
            <a:r>
              <a:rPr lang="fr-FR" sz="1300" b="1" dirty="0"/>
              <a:t>CONCLUSION</a:t>
            </a:r>
            <a:r>
              <a:rPr lang="fr-FR" sz="1300" dirty="0"/>
              <a:t> </a:t>
            </a:r>
            <a:r>
              <a:rPr lang="fr-FR" sz="1300" b="1" dirty="0"/>
              <a:t>AN (1 mn)</a:t>
            </a:r>
            <a:endParaRPr lang="fr-FR" sz="1300" dirty="0"/>
          </a:p>
          <a:p>
            <a:r>
              <a:rPr lang="fr-FR" sz="1300" b="1" dirty="0"/>
              <a:t>H 90 FIN</a:t>
            </a:r>
            <a:endParaRPr lang="fr-FR" sz="1300" dirty="0"/>
          </a:p>
          <a:p>
            <a:pPr lv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5455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Arthur N 10 mn</a:t>
            </a:r>
          </a:p>
          <a:p>
            <a:r>
              <a:rPr lang="fr-FR" b="1" dirty="0"/>
              <a:t>TABLEAU PZ</a:t>
            </a:r>
          </a:p>
          <a:p>
            <a:endParaRPr lang="fr-FR" dirty="0"/>
          </a:p>
          <a:p>
            <a:r>
              <a:rPr lang="fr-FR" dirty="0"/>
              <a:t>Aborder la sexualité permet de :</a:t>
            </a:r>
          </a:p>
          <a:p>
            <a:r>
              <a:rPr lang="fr-FR" dirty="0"/>
              <a:t>4 colonnes</a:t>
            </a:r>
            <a:r>
              <a:rPr lang="fr-FR" baseline="0" dirty="0"/>
              <a:t> les </a:t>
            </a:r>
            <a:r>
              <a:rPr lang="fr-FR" baseline="0" dirty="0" err="1"/>
              <a:t>medic</a:t>
            </a:r>
            <a:r>
              <a:rPr lang="fr-FR" baseline="0" dirty="0"/>
              <a:t>, les complications des maladies, la prévention, bien être sexuel</a:t>
            </a:r>
            <a:endParaRPr lang="fr-FR" dirty="0"/>
          </a:p>
          <a:p>
            <a:r>
              <a:rPr lang="fr-FR" b="1" baseline="0" dirty="0"/>
              <a:t>MEDIC</a:t>
            </a:r>
            <a:r>
              <a:rPr lang="fr-FR" baseline="0" dirty="0"/>
              <a:t> Effet iatrogène et sexualité :  béta -, statine, IRS, alpha bloquants (</a:t>
            </a:r>
            <a:r>
              <a:rPr lang="fr-FR" baseline="0" dirty="0" err="1"/>
              <a:t>Zoxan</a:t>
            </a:r>
            <a:r>
              <a:rPr lang="fr-FR" baseline="0" dirty="0"/>
              <a:t>), 5 alpha réductase ( </a:t>
            </a:r>
            <a:r>
              <a:rPr lang="fr-FR" baseline="0" dirty="0" err="1"/>
              <a:t>finasteride</a:t>
            </a:r>
            <a:r>
              <a:rPr lang="fr-FR" baseline="0" dirty="0"/>
              <a:t>, </a:t>
            </a:r>
            <a:r>
              <a:rPr lang="fr-FR" baseline="0" dirty="0" err="1"/>
              <a:t>Propécia</a:t>
            </a:r>
            <a:r>
              <a:rPr lang="fr-FR" baseline="0" dirty="0"/>
              <a:t>, </a:t>
            </a:r>
            <a:r>
              <a:rPr lang="fr-FR" baseline="0" dirty="0" err="1"/>
              <a:t>Chibroproscar</a:t>
            </a:r>
            <a:r>
              <a:rPr lang="fr-FR" baseline="0" dirty="0"/>
              <a:t>)</a:t>
            </a:r>
          </a:p>
          <a:p>
            <a:r>
              <a:rPr lang="fr-FR" b="1" baseline="0" dirty="0"/>
              <a:t>MALADIES</a:t>
            </a:r>
            <a:r>
              <a:rPr lang="fr-FR" baseline="0" dirty="0"/>
              <a:t> DB, k prostate, artérite, dépression, stérilité, HTA</a:t>
            </a:r>
          </a:p>
          <a:p>
            <a:r>
              <a:rPr lang="fr-FR" b="1" baseline="0" dirty="0"/>
              <a:t>PREVENTION </a:t>
            </a:r>
            <a:r>
              <a:rPr lang="fr-FR" baseline="0" dirty="0"/>
              <a:t>ado  : quelle sexualité TS jeune homo, prévention </a:t>
            </a:r>
            <a:r>
              <a:rPr lang="fr-FR" baseline="0" dirty="0" err="1"/>
              <a:t>gg</a:t>
            </a:r>
            <a:r>
              <a:rPr lang="fr-FR" baseline="0" dirty="0"/>
              <a:t> non désirée, </a:t>
            </a:r>
            <a:r>
              <a:rPr lang="fr-FR" baseline="0" dirty="0" err="1"/>
              <a:t>counselling</a:t>
            </a:r>
            <a:r>
              <a:rPr lang="fr-FR" baseline="0" dirty="0"/>
              <a:t> pour contraception, les voyages </a:t>
            </a:r>
            <a:r>
              <a:rPr lang="fr-FR" baseline="0" dirty="0" err="1"/>
              <a:t>prev</a:t>
            </a:r>
            <a:r>
              <a:rPr lang="fr-FR" baseline="0" dirty="0"/>
              <a:t> (les mineurs), Pb de couples,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baseline="0" dirty="0"/>
              <a:t>BIEN ETRE SEXUEL </a:t>
            </a:r>
            <a:r>
              <a:rPr lang="fr-FR" dirty="0"/>
              <a:t>Dépister un trouble sexuel :</a:t>
            </a:r>
            <a:r>
              <a:rPr lang="fr-FR" baseline="0" dirty="0"/>
              <a:t> impuissance vaginisme dyspareunie </a:t>
            </a:r>
            <a:r>
              <a:rPr lang="fr-FR" baseline="0" dirty="0" err="1"/>
              <a:t>ejac</a:t>
            </a:r>
            <a:r>
              <a:rPr lang="fr-FR" baseline="0" dirty="0"/>
              <a:t> précoce, identité sexuelle, Violence (viol, mutilations sexuelles)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92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Philippe</a:t>
            </a:r>
            <a:r>
              <a:rPr lang="fr-FR" b="1" baseline="0" dirty="0"/>
              <a:t> </a:t>
            </a:r>
            <a:r>
              <a:rPr lang="fr-FR" b="1" dirty="0"/>
              <a:t>Z  9 mn</a:t>
            </a:r>
          </a:p>
          <a:p>
            <a:r>
              <a:rPr lang="fr-FR" b="1" dirty="0"/>
              <a:t>TABLEAU Aurélie B</a:t>
            </a:r>
          </a:p>
          <a:p>
            <a:endParaRPr lang="fr-FR" dirty="0"/>
          </a:p>
          <a:p>
            <a:r>
              <a:rPr lang="fr-FR" b="1" dirty="0"/>
              <a:t>Les mots à employer pour parler de sexualité</a:t>
            </a:r>
          </a:p>
          <a:p>
            <a:r>
              <a:rPr lang="fr-FR" b="1" baseline="0" dirty="0"/>
              <a:t>Comment aborder la sexualité ?</a:t>
            </a:r>
            <a:endParaRPr lang="fr-FR" baseline="0" dirty="0"/>
          </a:p>
          <a:p>
            <a:r>
              <a:rPr lang="fr-FR" baseline="0" dirty="0"/>
              <a:t>Ou en êtes vous pour votre sexualité ?</a:t>
            </a:r>
          </a:p>
          <a:p>
            <a:r>
              <a:rPr lang="fr-FR" baseline="0" dirty="0"/>
              <a:t>Avez-vous des rapports sexuels ? Avec un homme, une femme ?</a:t>
            </a:r>
          </a:p>
          <a:p>
            <a:r>
              <a:rPr lang="fr-FR" baseline="0" dirty="0"/>
              <a:t>Quelle orientation sexuelle ?</a:t>
            </a:r>
          </a:p>
          <a:p>
            <a:endParaRPr lang="fr-FR" baseline="0" dirty="0"/>
          </a:p>
          <a:p>
            <a:r>
              <a:rPr lang="fr-FR" b="1" baseline="0" dirty="0"/>
              <a:t>Selon les thèmes </a:t>
            </a:r>
            <a:r>
              <a:rPr lang="fr-FR" baseline="0" dirty="0"/>
              <a:t>: quels mots ?</a:t>
            </a:r>
          </a:p>
          <a:p>
            <a:r>
              <a:rPr lang="fr-FR" b="1" baseline="0" dirty="0"/>
              <a:t>Médicaments </a:t>
            </a:r>
            <a:r>
              <a:rPr lang="fr-FR" baseline="0" dirty="0"/>
              <a:t>: éjaculation, impuissance,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baseline="0" dirty="0"/>
              <a:t>Les maladies </a:t>
            </a:r>
            <a:r>
              <a:rPr lang="fr-FR" baseline="0" dirty="0"/>
              <a:t>: </a:t>
            </a:r>
            <a:r>
              <a:rPr lang="fr-FR" baseline="0" dirty="0" err="1"/>
              <a:t>Lapeyronie</a:t>
            </a:r>
            <a:r>
              <a:rPr lang="fr-FR" baseline="0" dirty="0"/>
              <a:t>, impuissance,</a:t>
            </a:r>
          </a:p>
          <a:p>
            <a:r>
              <a:rPr lang="fr-FR" b="1" baseline="0" dirty="0"/>
              <a:t>Prévention</a:t>
            </a:r>
            <a:r>
              <a:rPr lang="fr-FR" baseline="0" dirty="0"/>
              <a:t> </a:t>
            </a:r>
            <a:r>
              <a:rPr lang="fr-FR" baseline="0" dirty="0" err="1"/>
              <a:t>sex</a:t>
            </a:r>
            <a:r>
              <a:rPr lang="fr-FR" baseline="0" dirty="0"/>
              <a:t> ado  : comment parler de sexe aux ado, Autopalpation k test (diaporama), CU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baseline="0" dirty="0"/>
              <a:t>Bien être sexuel </a:t>
            </a:r>
            <a:r>
              <a:rPr lang="fr-FR" baseline="0" dirty="0"/>
              <a:t>Éjaculations impuissance douleur à pénétration  (dyspareunie)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baseline="0" dirty="0"/>
              <a:t>Les mots </a:t>
            </a:r>
            <a:r>
              <a:rPr lang="fr-FR" baseline="0" dirty="0"/>
              <a:t>masturbation  libido  Ejaculation impuissance viol homosexuel pénis verge vagin vulve </a:t>
            </a:r>
          </a:p>
          <a:p>
            <a:r>
              <a:rPr lang="fr-FR" b="1" baseline="0" dirty="0"/>
              <a:t>Les violences </a:t>
            </a:r>
            <a:r>
              <a:rPr lang="fr-FR" baseline="0" dirty="0"/>
              <a:t>: viol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France on évalue, 16% de femmes ont subis des viols ou des tentatives de viols dans leur vie dont 59% avant 18 ans, et 5% des hommes ont subis des viols ou des tentatives de viols dans leur vie dont 67% avant 18 ans (INED 2008*)</a:t>
            </a:r>
            <a:endParaRPr lang="fr-FR" baseline="0" dirty="0"/>
          </a:p>
          <a:p>
            <a:endParaRPr lang="fr-FR" b="1" baseline="0" dirty="0"/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3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Philippe Z 1 mn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630F8-A16D-45DA-9369-6105DFC963C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4044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/>
              <a:t>Idem 8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7658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Idem dia 8</a:t>
            </a:r>
            <a:endParaRPr lang="fr-FR" b="1" baseline="0" dirty="0"/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2880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baseline="0" dirty="0"/>
              <a:t>Idem 8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8210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baseline="0" dirty="0"/>
              <a:t>PZ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6515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baseline="0" dirty="0"/>
              <a:t>PZ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2748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baseline="0" dirty="0"/>
              <a:t>PZ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7956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baseline="0" dirty="0"/>
              <a:t>PZ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747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baseline="0" dirty="0"/>
              <a:t>PZ</a:t>
            </a:r>
          </a:p>
          <a:p>
            <a:r>
              <a:rPr lang="fr-FR" b="1" baseline="0" dirty="0"/>
              <a:t>1/3 des &gt; 75 ans ont une activité sexuelle</a:t>
            </a:r>
          </a:p>
          <a:p>
            <a:r>
              <a:rPr lang="fr-FR" b="1" baseline="0" dirty="0"/>
              <a:t>HSH et vaccins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672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3412">
              <a:defRPr/>
            </a:pPr>
            <a:r>
              <a:rPr lang="fr-FR" sz="1300" dirty="0"/>
              <a:t>Objectifs</a:t>
            </a:r>
            <a:br>
              <a:rPr lang="fr-FR" dirty="0"/>
            </a:br>
            <a:r>
              <a:rPr lang="fr-FR" sz="1300" dirty="0"/>
              <a:t>1. Déroulé de l'atelier</a:t>
            </a:r>
            <a:br>
              <a:rPr lang="fr-FR" dirty="0"/>
            </a:br>
            <a:r>
              <a:rPr lang="fr-FR" sz="1300" dirty="0"/>
              <a:t>2. Mots à faire dire</a:t>
            </a:r>
            <a:br>
              <a:rPr lang="fr-FR" dirty="0"/>
            </a:br>
            <a:r>
              <a:rPr lang="fr-FR" sz="1300" dirty="0"/>
              <a:t>3. Problèmes médicaux justifiant l'abord du thème de la sexualité avec le patient</a:t>
            </a:r>
            <a:br>
              <a:rPr lang="fr-FR" dirty="0"/>
            </a:br>
            <a:r>
              <a:rPr lang="fr-FR" sz="1300" dirty="0"/>
              <a:t>4. Circonstances qui se prêtent à parler de sexualité</a:t>
            </a:r>
            <a:br>
              <a:rPr lang="fr-FR" dirty="0"/>
            </a:br>
            <a:r>
              <a:rPr lang="fr-FR" sz="1300" dirty="0"/>
              <a:t>5. Diaporama générique (PZ)</a:t>
            </a:r>
            <a:br>
              <a:rPr lang="fr-FR" dirty="0"/>
            </a:br>
            <a:r>
              <a:rPr lang="fr-FR" sz="1300" dirty="0"/>
              <a:t>6. Jeu de rôle ?</a:t>
            </a:r>
            <a:br>
              <a:rPr lang="fr-FR" dirty="0"/>
            </a:br>
            <a:r>
              <a:rPr lang="fr-FR" sz="1300" dirty="0"/>
              <a:t>7. Diaporama "éjaculation précoce" (AN)</a:t>
            </a:r>
            <a:br>
              <a:rPr lang="fr-FR" dirty="0"/>
            </a:br>
            <a:r>
              <a:rPr lang="fr-FR" sz="1300" dirty="0"/>
              <a:t>8. Diaporama "repérage de l'homosexualité" pour la vaccination contre l'hépatite 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073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47256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630F8-A16D-45DA-9369-6105DFC963C3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4038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39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300" b="1" u="sng" dirty="0"/>
              <a:t>Prescrire aujourd´hui c´est aussi parler de sexualité</a:t>
            </a:r>
            <a:endParaRPr lang="fr-FR" sz="1300" dirty="0"/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Prescrire aujourd’hui c’est aussi parler de sexualité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Un atelier préparé par Aurélie BROC (interne en médecine </a:t>
            </a:r>
          </a:p>
          <a:p>
            <a:r>
              <a:rPr lang="fr-FR" sz="1300" dirty="0"/>
              <a:t>générale), Arthur NETTER (interne en médecine générale) et le Pr </a:t>
            </a:r>
          </a:p>
          <a:p>
            <a:r>
              <a:rPr lang="fr-FR" sz="1300" dirty="0"/>
              <a:t>Philippe ZERR (médecin généraliste enseignant).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L´objectif de l´atelier est que le médecin parle de sexualité avec </a:t>
            </a:r>
          </a:p>
          <a:p>
            <a:r>
              <a:rPr lang="fr-FR" sz="1300" dirty="0"/>
              <a:t>les patients, facilement et couramment.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Pourquoi et comment aborder la sexualité avec les adolescents et </a:t>
            </a:r>
          </a:p>
          <a:p>
            <a:r>
              <a:rPr lang="fr-FR" sz="1300" dirty="0"/>
              <a:t>les adultes ? Une interrogation du groupe, un listing de mots </a:t>
            </a:r>
          </a:p>
          <a:p>
            <a:r>
              <a:rPr lang="fr-FR" sz="1300" dirty="0"/>
              <a:t>clés, un débat dans la salle, un jeu de rôle fait par les </a:t>
            </a:r>
          </a:p>
          <a:p>
            <a:r>
              <a:rPr lang="fr-FR" sz="1300" dirty="0"/>
              <a:t>intervenants éclaireront le propos.</a:t>
            </a:r>
          </a:p>
          <a:p>
            <a:r>
              <a:rPr lang="fr-FR" sz="1300" dirty="0"/>
              <a:t>Des situations pratiques seront illustrées par 2 intervenants, </a:t>
            </a:r>
          </a:p>
          <a:p>
            <a:r>
              <a:rPr lang="fr-FR" sz="1300" dirty="0"/>
              <a:t>internes en médecine générale, pour parler de l´intérêt de </a:t>
            </a:r>
          </a:p>
          <a:p>
            <a:r>
              <a:rPr lang="fr-FR" sz="1300" dirty="0"/>
              <a:t>dépister l´éjaculation précoce, et de l´intérêt de connaitre </a:t>
            </a:r>
          </a:p>
          <a:p>
            <a:r>
              <a:rPr lang="fr-FR" sz="1300" dirty="0"/>
              <a:t>l´orientation sexuelle des hommes pour les vacciner contre </a:t>
            </a:r>
          </a:p>
          <a:p>
            <a:r>
              <a:rPr lang="fr-FR" sz="1300" dirty="0"/>
              <a:t>l´hépatite A.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La santé sexuelle concerne toutes les personnes, quels que soient </a:t>
            </a:r>
          </a:p>
          <a:p>
            <a:r>
              <a:rPr lang="fr-FR" sz="1300" dirty="0"/>
              <a:t>leur âge ou leur forme d’expression sexuelle. Elle repose sur la </a:t>
            </a:r>
          </a:p>
          <a:p>
            <a:r>
              <a:rPr lang="fr-FR" sz="1300" dirty="0"/>
              <a:t>capacité de développer et de maintenir des relations </a:t>
            </a:r>
          </a:p>
          <a:p>
            <a:r>
              <a:rPr lang="fr-FR" sz="1300" dirty="0"/>
              <a:t>interpersonnelles, d´apprécier son propre corps, d’interagir avec </a:t>
            </a:r>
          </a:p>
          <a:p>
            <a:r>
              <a:rPr lang="fr-FR" sz="1300" dirty="0"/>
              <a:t>les deux sexes de façon respectueuse, d’exprimer de l’affection, </a:t>
            </a:r>
          </a:p>
          <a:p>
            <a:r>
              <a:rPr lang="fr-FR" sz="1300" dirty="0"/>
              <a:t>de l’amour et d’avoir des relations d’intimité d´une manière </a:t>
            </a:r>
          </a:p>
          <a:p>
            <a:r>
              <a:rPr lang="fr-FR" sz="1300" dirty="0"/>
              <a:t>compatible avec ses propres valeurs (1). Le Haut Conseil de la </a:t>
            </a:r>
          </a:p>
          <a:p>
            <a:r>
              <a:rPr lang="fr-FR" sz="1300" dirty="0"/>
              <a:t>Santé Publique (HCSP) vient de publier un rapport concernant la </a:t>
            </a:r>
          </a:p>
          <a:p>
            <a:r>
              <a:rPr lang="fr-FR" sz="1300" dirty="0"/>
              <a:t>santé sexuelle et reproductive. Le HCSP propose de mettre en place </a:t>
            </a:r>
          </a:p>
          <a:p>
            <a:r>
              <a:rPr lang="fr-FR" sz="1300" dirty="0"/>
              <a:t>une stratégie nationale de santé sexuelle, afin d´assurer un état </a:t>
            </a:r>
          </a:p>
          <a:p>
            <a:r>
              <a:rPr lang="fr-FR" sz="1300" dirty="0"/>
              <a:t>de bien-être physique, émotionnel, mental et social lié à la </a:t>
            </a:r>
          </a:p>
          <a:p>
            <a:r>
              <a:rPr lang="fr-FR" sz="1300" dirty="0"/>
              <a:t>sexualité de la naissance à la vieillesse pour l´ensemble de la </a:t>
            </a:r>
          </a:p>
          <a:p>
            <a:r>
              <a:rPr lang="fr-FR" sz="1300" dirty="0"/>
              <a:t>population (1).  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90 % des hommes interrogés souhaiteraient que leur médecin </a:t>
            </a:r>
          </a:p>
          <a:p>
            <a:r>
              <a:rPr lang="fr-FR" sz="1300" dirty="0"/>
              <a:t>généraliste parle davantage de sexualité en consultation (2). La </a:t>
            </a:r>
          </a:p>
          <a:p>
            <a:r>
              <a:rPr lang="fr-FR" sz="1300" dirty="0"/>
              <a:t>majorité des hommes interrogés anonymement dans la salle d’attente </a:t>
            </a:r>
          </a:p>
          <a:p>
            <a:r>
              <a:rPr lang="fr-FR" sz="1300" dirty="0"/>
              <a:t>de leur médecin généraliste considérait qu’il était important de </a:t>
            </a:r>
          </a:p>
          <a:p>
            <a:r>
              <a:rPr lang="fr-FR" sz="1300" dirty="0"/>
              <a:t>parler des dysfonctions sexuelles avec son médecin. La moitié </a:t>
            </a:r>
          </a:p>
          <a:p>
            <a:r>
              <a:rPr lang="fr-FR" sz="1300" dirty="0"/>
              <a:t>d’entre eux préférait qu’une telle discussion soit initiée par le </a:t>
            </a:r>
          </a:p>
          <a:p>
            <a:r>
              <a:rPr lang="fr-FR" sz="1300" dirty="0"/>
              <a:t>médecin. Plus des deux tiers souhaitaient une attitude plus </a:t>
            </a:r>
          </a:p>
          <a:p>
            <a:r>
              <a:rPr lang="fr-FR" sz="1300" dirty="0"/>
              <a:t>affirmée de la part de leur généraliste. Les praticiens devraient </a:t>
            </a:r>
          </a:p>
          <a:p>
            <a:r>
              <a:rPr lang="fr-FR" sz="1300" dirty="0"/>
              <a:t>faire part de leur ouverture d’esprit en abordant eux-mêmes le </a:t>
            </a:r>
          </a:p>
          <a:p>
            <a:r>
              <a:rPr lang="fr-FR" sz="1300" dirty="0"/>
              <a:t>sujet. Alors que 80 % des hommes ayant participé à cette étude </a:t>
            </a:r>
          </a:p>
          <a:p>
            <a:r>
              <a:rPr lang="fr-FR" sz="1300" dirty="0"/>
              <a:t>déclaraient souffrir au moins occasionnellement de problèmes </a:t>
            </a:r>
          </a:p>
          <a:p>
            <a:r>
              <a:rPr lang="fr-FR" sz="1300" dirty="0"/>
              <a:t>sexuels, seulement 12 % avaient spécifiquement consulté pour ce </a:t>
            </a:r>
          </a:p>
          <a:p>
            <a:r>
              <a:rPr lang="fr-FR" sz="1300" dirty="0"/>
              <a:t>motif. (2)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La sexualité est difficilement abordée en consultation, surtout </a:t>
            </a:r>
          </a:p>
          <a:p>
            <a:r>
              <a:rPr lang="fr-FR" sz="1300" dirty="0"/>
              <a:t>avec les hommes. Or ces derniers souhaiteraient que le médecin </a:t>
            </a:r>
          </a:p>
          <a:p>
            <a:r>
              <a:rPr lang="fr-FR" sz="1300" dirty="0"/>
              <a:t>initie davantage le sujet. (3)</a:t>
            </a:r>
          </a:p>
          <a:p>
            <a:r>
              <a:rPr lang="fr-FR" sz="1300" dirty="0"/>
              <a:t>Dans le cadre d’une relation de confiance, l’attitude proactive </a:t>
            </a:r>
          </a:p>
          <a:p>
            <a:r>
              <a:rPr lang="fr-FR" sz="1300" dirty="0"/>
              <a:t>permettrait au médecin de faciliter et de légitimer l’abord de la </a:t>
            </a:r>
          </a:p>
          <a:p>
            <a:r>
              <a:rPr lang="fr-FR" sz="1300" dirty="0"/>
              <a:t>sexualité en informant les hommes sur son rôle. (3)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 </a:t>
            </a:r>
          </a:p>
          <a:p>
            <a:r>
              <a:rPr lang="fr-FR" sz="1300" dirty="0"/>
              <a:t>(1)	HCSP Haut Conseil de la Santé Publique. Santé sexuelle et </a:t>
            </a:r>
          </a:p>
          <a:p>
            <a:r>
              <a:rPr lang="fr-FR" sz="1300" dirty="0"/>
              <a:t>reproductive. HCSP informations, n°339 – 26 avril 2016. 92p.</a:t>
            </a:r>
          </a:p>
          <a:p>
            <a:r>
              <a:rPr lang="fr-FR" sz="1300" dirty="0"/>
              <a:t>(2)	</a:t>
            </a:r>
            <a:r>
              <a:rPr lang="fr-FR" sz="1300" dirty="0" err="1"/>
              <a:t>Barais</a:t>
            </a:r>
            <a:r>
              <a:rPr lang="fr-FR" sz="1300" dirty="0"/>
              <a:t> M. Parle avec lui. Editorial. exercer 2016;124:51. </a:t>
            </a:r>
          </a:p>
          <a:p>
            <a:r>
              <a:rPr lang="fr-FR" sz="1300" dirty="0"/>
              <a:t>(3)	Bartoli S., </a:t>
            </a:r>
            <a:r>
              <a:rPr lang="fr-FR" sz="1300" dirty="0" err="1"/>
              <a:t>Grandcolin</a:t>
            </a:r>
            <a:r>
              <a:rPr lang="fr-FR" sz="1300" dirty="0"/>
              <a:t> S. Aborder la sexualité masculine </a:t>
            </a:r>
          </a:p>
          <a:p>
            <a:r>
              <a:rPr lang="fr-FR" sz="1300" dirty="0"/>
              <a:t>en médecine générale : attentes, opinions et représentations des </a:t>
            </a:r>
          </a:p>
          <a:p>
            <a:r>
              <a:rPr lang="fr-FR" sz="1300" dirty="0"/>
              <a:t>hommes. exercer 2016;124:52-9.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4466A-9E0C-495F-AE04-1028A2195320}" type="slidenum">
              <a:rPr lang="fr-FR" smtClean="0"/>
              <a:pPr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38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655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14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488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69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608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98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524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284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437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512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ED2-57D8-40CB-A8F2-BBC5606B76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658A-E37B-4A8D-8FE1-9E1484F9CA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470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2107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A79C-FAA7-4B41-9318-3777343569C2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07404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9A7F-E1BF-4B9F-8820-8661FBC9790B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53582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5213-F8F7-44C8-9795-008C13421858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1708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5924-3829-48A4-B383-0A0037DCDFAC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32861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CFCCB-8365-4102-8BCE-A328BC2D2AE0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66539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9657525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24521-B280-487F-AC7A-A50E70F50773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707979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7A95E-8602-4F2A-8952-4F9BF1F9B0B0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06477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643964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8452616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5956303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6153453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0296116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022CF-8AB0-4566-B722-BCF6301BAE18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745585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1293-5971-4160-B427-33F4ADF10D06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957171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A108-FB1F-4DE8-80AB-64D43A7598CE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3AAB-EC7F-4AA3-8DFE-674FF620DE51}" type="datetime2">
              <a:rPr lang="fr-FR" smtClean="0"/>
              <a:pPr/>
              <a:t>samedi 28 mai 2016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2FED2-57D8-40CB-A8F2-BBC5606B76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A658A-E37B-4A8D-8FE1-9E1484F9CA94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90" b="28915"/>
          <a:stretch/>
        </p:blipFill>
        <p:spPr bwMode="auto">
          <a:xfrm>
            <a:off x="33338" y="2909455"/>
            <a:ext cx="9077325" cy="385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240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2FED2-57D8-40CB-A8F2-BBC5606B7670}" type="datetimeFigureOut">
              <a:rPr lang="fr-FR" smtClean="0"/>
              <a:pPr/>
              <a:t>28/05/2016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4AA658A-E37B-4A8D-8FE1-9E1484F9CA9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2324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649" r:id="rId17"/>
    <p:sldLayoutId id="2147483655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hyperlink" Target="mailto:aurelie.broc@gmail.com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hyperlink" Target="mailto:arthur.netter89@gmail.com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hyperlink" Target="mailto:docteurzerr@gmail.com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pubmed/?term=Zablotska%20I%5bauth%5d" TargetMode="External"/><Relationship Id="rId3" Type="http://schemas.openxmlformats.org/officeDocument/2006/relationships/hyperlink" Target="http://www.ncbi.nlm.nih.gov/pubmed/?term=Bell%20E%5bAuthor%5d&amp;cauthor=true&amp;cauthor_uid=7625417" TargetMode="External"/><Relationship Id="rId7" Type="http://schemas.openxmlformats.org/officeDocument/2006/relationships/hyperlink" Target="http://www.ncbi.nlm.nih.gov/pubmed/?term=Prestage%20GP%5bauth%5d" TargetMode="External"/><Relationship Id="rId2" Type="http://schemas.openxmlformats.org/officeDocument/2006/relationships/hyperlink" Target="http://www.ncbi.nlm.nih.gov/pubmed/?term=Henning%20KJ%5bAuthor%5d&amp;cauthor=true&amp;cauthor_uid=7625417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ncbi.nlm.nih.gov/pubmed/?term=Jin%20F%5bauth%5d" TargetMode="External"/><Relationship Id="rId5" Type="http://schemas.openxmlformats.org/officeDocument/2006/relationships/hyperlink" Target="http://www.ncbi.nlm.nih.gov/pubmed/7625417" TargetMode="External"/><Relationship Id="rId4" Type="http://schemas.openxmlformats.org/officeDocument/2006/relationships/hyperlink" Target="http://www.ncbi.nlm.nih.gov/pubmed/?term=Braun%20J%5bAuthor%5d&amp;cauthor=true&amp;cauthor_uid=7625417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?term=Bell%20E%5bAuthor%5d&amp;cauthor=true&amp;cauthor_uid=7625417" TargetMode="External"/><Relationship Id="rId2" Type="http://schemas.openxmlformats.org/officeDocument/2006/relationships/hyperlink" Target="http://www.ncbi.nlm.nih.gov/pubmed/?term=Henning%20KJ%5bAuthor%5d&amp;cauthor=true&amp;cauthor_uid=7625417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ncbi.nlm.nih.gov/pubmed/7625417" TargetMode="External"/><Relationship Id="rId4" Type="http://schemas.openxmlformats.org/officeDocument/2006/relationships/hyperlink" Target="http://www.ncbi.nlm.nih.gov/pubmed/?term=Braun%20J%5bAuthor%5d&amp;cauthor=true&amp;cauthor_uid=7625417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?term=Hsu%20L%5bAuthor%5d&amp;cauthor=true&amp;cauthor_uid=9129091" TargetMode="External"/><Relationship Id="rId2" Type="http://schemas.openxmlformats.org/officeDocument/2006/relationships/hyperlink" Target="http://www.ncbi.nlm.nih.gov/pubmed/?term=Katz%20MH%5bAuthor%5d&amp;cauthor=true&amp;cauthor_uid=9129091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ncbi.nlm.nih.gov/pubmed/9129091" TargetMode="External"/><Relationship Id="rId5" Type="http://schemas.openxmlformats.org/officeDocument/2006/relationships/hyperlink" Target="http://www.ncbi.nlm.nih.gov/pubmed/?term=Liska%20S%5bAuthor%5d&amp;cauthor=true&amp;cauthor_uid=9129091" TargetMode="External"/><Relationship Id="rId4" Type="http://schemas.openxmlformats.org/officeDocument/2006/relationships/hyperlink" Target="http://www.ncbi.nlm.nih.gov/pubmed/?term=Wong%20E%5bAuthor%5d&amp;cauthor=true&amp;cauthor_uid=9129091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924" y="44624"/>
            <a:ext cx="7661197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58030" y="316301"/>
            <a:ext cx="9049762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122" y="496844"/>
            <a:ext cx="2839999" cy="1134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8148" y="177780"/>
            <a:ext cx="9050400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791" y="476672"/>
            <a:ext cx="1196697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re 1"/>
          <p:cNvSpPr>
            <a:spLocks noGrp="1"/>
          </p:cNvSpPr>
          <p:nvPr>
            <p:ph type="ctrTitle"/>
          </p:nvPr>
        </p:nvSpPr>
        <p:spPr>
          <a:xfrm>
            <a:off x="2646703" y="2133605"/>
            <a:ext cx="6484167" cy="2411896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Prescrire aujourd’hui</a:t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c’est aussi parler de sexualité</a:t>
            </a:r>
          </a:p>
        </p:txBody>
      </p:sp>
      <p:sp>
        <p:nvSpPr>
          <p:cNvPr id="11" name="Sous-titre 2"/>
          <p:cNvSpPr>
            <a:spLocks noGrp="1"/>
          </p:cNvSpPr>
          <p:nvPr>
            <p:ph type="subTitle" idx="1"/>
          </p:nvPr>
        </p:nvSpPr>
        <p:spPr>
          <a:xfrm>
            <a:off x="1702990" y="4797152"/>
            <a:ext cx="7404802" cy="1655762"/>
          </a:xfrm>
        </p:spPr>
        <p:txBody>
          <a:bodyPr>
            <a:normAutofit/>
          </a:bodyPr>
          <a:lstStyle/>
          <a:p>
            <a:pPr algn="l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Aurélie Broc   aurelie.broc@gmail.com</a:t>
            </a:r>
          </a:p>
          <a:p>
            <a:pPr algn="l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Arthur Netter    arthur.netter89@gmail.com</a:t>
            </a:r>
          </a:p>
          <a:p>
            <a:pPr algn="l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Philippe Zerr   docteurzerr@gmail.com</a:t>
            </a:r>
          </a:p>
        </p:txBody>
      </p:sp>
      <p:pic>
        <p:nvPicPr>
          <p:cNvPr id="12" name="Picture 2" descr="Logo FCGE Version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5234"/>
            <a:ext cx="2444113" cy="186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79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924" y="44624"/>
            <a:ext cx="7661197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58030" y="316301"/>
            <a:ext cx="9049762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122" y="496844"/>
            <a:ext cx="2839999" cy="1134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8148" y="177780"/>
            <a:ext cx="9050400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791" y="476672"/>
            <a:ext cx="1196697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re 1"/>
          <p:cNvSpPr>
            <a:spLocks noGrp="1"/>
          </p:cNvSpPr>
          <p:nvPr>
            <p:ph type="ctrTitle"/>
          </p:nvPr>
        </p:nvSpPr>
        <p:spPr>
          <a:xfrm>
            <a:off x="2659833" y="1567421"/>
            <a:ext cx="6484167" cy="935355"/>
          </a:xfrm>
        </p:spPr>
        <p:txBody>
          <a:bodyPr>
            <a:norm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Liens d’intérêt</a:t>
            </a:r>
          </a:p>
        </p:txBody>
      </p:sp>
      <p:sp>
        <p:nvSpPr>
          <p:cNvPr id="11" name="Sous-titre 2"/>
          <p:cNvSpPr>
            <a:spLocks noGrp="1"/>
          </p:cNvSpPr>
          <p:nvPr>
            <p:ph type="subTitle" idx="1"/>
          </p:nvPr>
        </p:nvSpPr>
        <p:spPr>
          <a:xfrm>
            <a:off x="1403648" y="2502776"/>
            <a:ext cx="7689209" cy="4355224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Aurélie Broc   </a:t>
            </a: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aurelie.broc@gmail.com</a:t>
            </a:r>
            <a:endParaRPr lang="fr-FR" sz="3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FR" sz="3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Assistante urgences et SAMU 78 hôpital André </a:t>
            </a:r>
            <a:r>
              <a:rPr lang="fr-FR" sz="3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Mignot</a:t>
            </a:r>
            <a:endParaRPr lang="fr-FR" sz="3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Logo FCGE Version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5234"/>
            <a:ext cx="2444113" cy="186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391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924" y="44624"/>
            <a:ext cx="7661197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58030" y="316301"/>
            <a:ext cx="9049762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122" y="496844"/>
            <a:ext cx="2839999" cy="1134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8148" y="177780"/>
            <a:ext cx="9050400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791" y="476672"/>
            <a:ext cx="1196697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re 1"/>
          <p:cNvSpPr>
            <a:spLocks noGrp="1"/>
          </p:cNvSpPr>
          <p:nvPr>
            <p:ph type="ctrTitle"/>
          </p:nvPr>
        </p:nvSpPr>
        <p:spPr>
          <a:xfrm>
            <a:off x="2659833" y="1567421"/>
            <a:ext cx="6484167" cy="935355"/>
          </a:xfrm>
        </p:spPr>
        <p:txBody>
          <a:bodyPr>
            <a:norm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Liens d’intérêt</a:t>
            </a:r>
          </a:p>
        </p:txBody>
      </p:sp>
      <p:sp>
        <p:nvSpPr>
          <p:cNvPr id="11" name="Sous-titre 2"/>
          <p:cNvSpPr>
            <a:spLocks noGrp="1"/>
          </p:cNvSpPr>
          <p:nvPr>
            <p:ph type="subTitle" idx="1"/>
          </p:nvPr>
        </p:nvSpPr>
        <p:spPr>
          <a:xfrm>
            <a:off x="1403648" y="2502776"/>
            <a:ext cx="7689209" cy="4355224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Arthur Netter   </a:t>
            </a: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arthur.netter89@gmail.com</a:t>
            </a:r>
            <a:endParaRPr lang="fr-FR" sz="3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FR" sz="3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 algn="l">
              <a:buFont typeface="Courier New" panose="02070309020205020404" pitchFamily="49" charset="0"/>
              <a:buChar char="o"/>
            </a:pPr>
            <a:r>
              <a:rPr lang="fr-FR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de lien d’intérêt</a:t>
            </a:r>
          </a:p>
        </p:txBody>
      </p:sp>
      <p:pic>
        <p:nvPicPr>
          <p:cNvPr id="12" name="Picture 2" descr="Logo FCGE Version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5234"/>
            <a:ext cx="2444113" cy="186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044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924" y="44624"/>
            <a:ext cx="7661197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58030" y="316301"/>
            <a:ext cx="9049762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122" y="496844"/>
            <a:ext cx="2839999" cy="1134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8148" y="177780"/>
            <a:ext cx="9050400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791" y="476672"/>
            <a:ext cx="1196697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re 1"/>
          <p:cNvSpPr>
            <a:spLocks noGrp="1"/>
          </p:cNvSpPr>
          <p:nvPr>
            <p:ph type="ctrTitle"/>
          </p:nvPr>
        </p:nvSpPr>
        <p:spPr>
          <a:xfrm>
            <a:off x="2659833" y="1567421"/>
            <a:ext cx="6484167" cy="935355"/>
          </a:xfrm>
        </p:spPr>
        <p:txBody>
          <a:bodyPr>
            <a:norm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Liens d’intérêt</a:t>
            </a:r>
          </a:p>
        </p:txBody>
      </p:sp>
      <p:sp>
        <p:nvSpPr>
          <p:cNvPr id="11" name="Sous-titre 2"/>
          <p:cNvSpPr>
            <a:spLocks noGrp="1"/>
          </p:cNvSpPr>
          <p:nvPr>
            <p:ph type="subTitle" idx="1"/>
          </p:nvPr>
        </p:nvSpPr>
        <p:spPr>
          <a:xfrm>
            <a:off x="1403648" y="2502776"/>
            <a:ext cx="7689209" cy="4355224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Philippe Zerr</a:t>
            </a:r>
          </a:p>
          <a:p>
            <a:pPr lvl="1"/>
            <a:r>
              <a:rPr lang="fr-FR" sz="46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docteurzerr@gmail.com</a:t>
            </a:r>
            <a:endParaRPr lang="fr-FR" sz="4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3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 à Levallois-Perret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Professeur associé à Paris Diderot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Administrateur de la Revue Prescrire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Membre de la Commission des stratégies de prise en charge de la HAS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Administrateur de l’hôpital HAD Santé Service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Membre du </a:t>
            </a:r>
            <a:r>
              <a:rPr lang="fr-FR" sz="3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</a:t>
            </a: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Biogaran</a:t>
            </a:r>
            <a:r>
              <a:rPr lang="fr-FR" sz="3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la DCI (2015)</a:t>
            </a:r>
          </a:p>
        </p:txBody>
      </p:sp>
      <p:pic>
        <p:nvPicPr>
          <p:cNvPr id="12" name="Picture 2" descr="Logo FCGE Version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5234"/>
            <a:ext cx="2444113" cy="186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7637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6371563" cy="1280890"/>
          </a:xfrm>
        </p:spPr>
        <p:txBody>
          <a:bodyPr>
            <a:normAutofit/>
          </a:bodyPr>
          <a:lstStyle/>
          <a:p>
            <a:r>
              <a:rPr lang="fr-F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Les attentes</a:t>
            </a:r>
          </a:p>
        </p:txBody>
      </p:sp>
    </p:spTree>
    <p:extLst>
      <p:ext uri="{BB962C8B-B14F-4D97-AF65-F5344CB8AC3E}">
        <p14:creationId xmlns:p14="http://schemas.microsoft.com/office/powerpoint/2010/main" val="3687137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6371563" cy="1280890"/>
          </a:xfrm>
        </p:spPr>
        <p:txBody>
          <a:bodyPr>
            <a:normAutofit/>
          </a:bodyPr>
          <a:lstStyle/>
          <a:p>
            <a:r>
              <a:rPr lang="fr-F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Les objectifs</a:t>
            </a:r>
          </a:p>
        </p:txBody>
      </p:sp>
      <p:sp>
        <p:nvSpPr>
          <p:cNvPr id="14" name="Espace réservé du contenu 2"/>
          <p:cNvSpPr>
            <a:spLocks noGrp="1"/>
          </p:cNvSpPr>
          <p:nvPr>
            <p:ph idx="1"/>
          </p:nvPr>
        </p:nvSpPr>
        <p:spPr>
          <a:xfrm>
            <a:off x="1096206" y="2019510"/>
            <a:ext cx="8012298" cy="4838490"/>
          </a:xfrm>
        </p:spPr>
        <p:txBody>
          <a:bodyPr>
            <a:norm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Connaitre les circonstances médicales justifiant d‘aborder la sexualité</a:t>
            </a: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Savoir trouver les mots pour parler de sexualité</a:t>
            </a: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 quels moments peut-on parler de sexualité avec les patients</a:t>
            </a:r>
          </a:p>
        </p:txBody>
      </p:sp>
    </p:spTree>
    <p:extLst>
      <p:ext uri="{BB962C8B-B14F-4D97-AF65-F5344CB8AC3E}">
        <p14:creationId xmlns:p14="http://schemas.microsoft.com/office/powerpoint/2010/main" val="112439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285852" y="624110"/>
            <a:ext cx="7678637" cy="2090510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Connaitre les circonstances médicales justifiant d‘aborder la sexualité</a:t>
            </a:r>
          </a:p>
        </p:txBody>
      </p:sp>
    </p:spTree>
    <p:extLst>
      <p:ext uri="{BB962C8B-B14F-4D97-AF65-F5344CB8AC3E}">
        <p14:creationId xmlns:p14="http://schemas.microsoft.com/office/powerpoint/2010/main" val="719282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357291" y="624110"/>
            <a:ext cx="7607198" cy="1280890"/>
          </a:xfrm>
        </p:spPr>
        <p:txBody>
          <a:bodyPr>
            <a:no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Savoir trouver les mots pour parler de sexualité ?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563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9</a:t>
            </a:fld>
            <a:endParaRPr lang="en-US"/>
          </a:p>
        </p:txBody>
      </p:sp>
      <p:pic>
        <p:nvPicPr>
          <p:cNvPr id="7" name="Image 6" descr="filles_garcons_2011 - Google Chrome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1" t="19400" r="39784" b="27276"/>
          <a:stretch/>
        </p:blipFill>
        <p:spPr>
          <a:xfrm>
            <a:off x="-396552" y="745377"/>
            <a:ext cx="9540552" cy="61126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96206" y="1452904"/>
            <a:ext cx="366624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2400" dirty="0">
                <a:solidFill>
                  <a:schemeClr val="bg1"/>
                </a:solidFill>
              </a:rPr>
              <a:t>Discussion autours des rapports sexuels 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r-FR" sz="2400" b="1" dirty="0" err="1">
                <a:solidFill>
                  <a:schemeClr val="bg1"/>
                </a:solidFill>
              </a:rPr>
              <a:t>pb</a:t>
            </a:r>
            <a:r>
              <a:rPr lang="fr-FR" sz="2400" b="1" dirty="0">
                <a:solidFill>
                  <a:schemeClr val="bg1"/>
                </a:solidFill>
              </a:rPr>
              <a:t> d’érection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r-FR" sz="2400" b="1" dirty="0">
                <a:solidFill>
                  <a:schemeClr val="bg1"/>
                </a:solidFill>
              </a:rPr>
              <a:t>éjaculation précoce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r-FR" sz="2400" b="1" dirty="0">
                <a:solidFill>
                  <a:schemeClr val="bg1"/>
                </a:solidFill>
              </a:rPr>
              <a:t>conduite à risque…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r-FR" sz="2400" b="1" dirty="0">
                <a:solidFill>
                  <a:schemeClr val="bg1"/>
                </a:solidFill>
              </a:rPr>
              <a:t>Prévention des grossesses non désirées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9566" y="22016"/>
            <a:ext cx="6589199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Autopalpation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1228" y="5600490"/>
            <a:ext cx="4234496" cy="1068869"/>
          </a:xfrm>
        </p:spPr>
        <p:txBody>
          <a:bodyPr>
            <a:normAutofit fontScale="92500" lnSpcReduction="10000"/>
          </a:bodyPr>
          <a:lstStyle/>
          <a:p>
            <a:r>
              <a:rPr lang="fr-FR" sz="1800" dirty="0">
                <a:solidFill>
                  <a:schemeClr val="bg1"/>
                </a:solidFill>
              </a:rPr>
              <a:t>Prescrire : Pas de dépistage systématique des cancers du testicules. La Revue Prescrire Mai 2013/33 N°355 Pages 367-8</a:t>
            </a: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5220072" y="6425522"/>
            <a:ext cx="2880320" cy="2632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schemeClr val="tx1"/>
                </a:solidFill>
              </a:rPr>
              <a:t>CRIPS IdF</a:t>
            </a:r>
          </a:p>
        </p:txBody>
      </p:sp>
    </p:spTree>
    <p:extLst>
      <p:ext uri="{BB962C8B-B14F-4D97-AF65-F5344CB8AC3E}">
        <p14:creationId xmlns:p14="http://schemas.microsoft.com/office/powerpoint/2010/main" val="278347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357291" y="624110"/>
            <a:ext cx="7607198" cy="1280890"/>
          </a:xfrm>
        </p:spPr>
        <p:txBody>
          <a:bodyPr>
            <a:no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Savoir trouver les mots pour parler de sexualité ?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5937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357291" y="624110"/>
            <a:ext cx="7607198" cy="1280890"/>
          </a:xfrm>
        </p:spPr>
        <p:txBody>
          <a:bodyPr>
            <a:no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Savoir trouver les mots pour parler de sexualité ?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24944" y="-1971600"/>
            <a:ext cx="13680504" cy="970180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-2268760" y="-1899592"/>
            <a:ext cx="3888432" cy="92332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r"/>
            <a:r>
              <a:rPr lang="fr-FR" sz="2800" b="1" dirty="0"/>
              <a:t>Viol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3406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357291" y="624110"/>
            <a:ext cx="7607198" cy="1280890"/>
          </a:xfrm>
        </p:spPr>
        <p:txBody>
          <a:bodyPr>
            <a:no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Savoir trouver les mots pour parler de sexualité ?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8739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357291" y="624110"/>
            <a:ext cx="7607198" cy="1280890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Parler de sexualité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195884" y="1144642"/>
            <a:ext cx="85972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La santé sexuelle (OMS)</a:t>
            </a: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un état de bien être physique, mental et social dans la domaine de la sexualité(1)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187624" y="5934670"/>
            <a:ext cx="7896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(1) Organisation Mondiale de la Santé. Communication brève relative à la sexualité (CBS). Recommandations pour une approche de santé publique. OMS 2015. 70 p.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00665" y="2495357"/>
            <a:ext cx="85733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RECO 1 : la Communication brève relative à la sexualité (CBS)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pour la prévention des IST chez l’adulte et l’adolescent, en soins primaires</a:t>
            </a: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RECO 2 : former les soignants à la connaissance sur la santé sexuelle et à avoir une compétence en matière de communication brève relative à la sexualité</a:t>
            </a:r>
          </a:p>
        </p:txBody>
      </p:sp>
    </p:spTree>
    <p:extLst>
      <p:ext uri="{BB962C8B-B14F-4D97-AF65-F5344CB8AC3E}">
        <p14:creationId xmlns:p14="http://schemas.microsoft.com/office/powerpoint/2010/main" val="94505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357291" y="624110"/>
            <a:ext cx="7607198" cy="1280890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Parler de sexualité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357291" y="6199669"/>
            <a:ext cx="7828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(1) Organisation Mondiale de la Santé. Communication brève relative à la sexualité (CBS). Recommandations pour une approche de santé publique. OMS 2015. 70 p.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187624" y="1195898"/>
            <a:ext cx="792087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la Communication brève relative à la sexualité (CBS)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(1)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Counselling non formalisé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Par médecin, infirmier ou éducateur pour la santé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Pour prendre en charge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pb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d’ordre sexuels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pb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personnels ou psychologiques connexes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promouvoir le bien être</a:t>
            </a:r>
          </a:p>
        </p:txBody>
      </p:sp>
    </p:spTree>
    <p:extLst>
      <p:ext uri="{BB962C8B-B14F-4D97-AF65-F5344CB8AC3E}">
        <p14:creationId xmlns:p14="http://schemas.microsoft.com/office/powerpoint/2010/main" val="420001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357291" y="624110"/>
            <a:ext cx="7607198" cy="1280890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Parler de sexualité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170113" y="5517232"/>
            <a:ext cx="7828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Maystre-Agustoni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G et coll. Talking about sexuality with the physician are patients receiving what they wish ?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Swiss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Med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Wkly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2011;141:w13178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488482" y="1791393"/>
            <a:ext cx="73448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Etude suisse (1)</a:t>
            </a:r>
          </a:p>
          <a:p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90% des hommes interrogés souhaites que leur MG  parle davantage de sexualité en consultation</a:t>
            </a:r>
          </a:p>
        </p:txBody>
      </p:sp>
    </p:spTree>
    <p:extLst>
      <p:ext uri="{BB962C8B-B14F-4D97-AF65-F5344CB8AC3E}">
        <p14:creationId xmlns:p14="http://schemas.microsoft.com/office/powerpoint/2010/main" val="338420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357291" y="624110"/>
            <a:ext cx="7607198" cy="1280890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Parler de sexualité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357291" y="6199669"/>
            <a:ext cx="7828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(1)Bartoli S.,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Grandcolin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S. Aborder la sexualité masculine en MG: atteintes, opinions et représentations des hommes. exercer 2016;124:52-9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03717" y="1564855"/>
            <a:ext cx="834028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Etude qualitative dans galeries marchandes en Charente-Maritime et Cotes-d’Armor (1)</a:t>
            </a:r>
          </a:p>
          <a:p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Attitude proactive de la part du MG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L’abord de la sexualité est légitimé quand dans le domaine médical, en lien avec la santé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87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357291" y="624110"/>
            <a:ext cx="7607198" cy="1280890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Parler de sexualité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619672" y="6396335"/>
            <a:ext cx="7828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(1) HCSP, 2 mars 2016. 20p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48366" y="1127393"/>
            <a:ext cx="84757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Avis du Haut Conseil de la santé publique</a:t>
            </a: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Relatif à la santé sexuelle et reproductive (1)</a:t>
            </a: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Information en santé sexuelle (évolution des savoirs)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Education à la vie sexuelle (évolution des savoir-être et des savoir-faire)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Santé reproductive (contraception, IVG)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Risques liés à la sexualité (IST, vaccination, violences sexuelles et discrimination)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Populations âgées, handicapées,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prostituées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65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60648"/>
            <a:ext cx="9036496" cy="446449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Parler de sexualité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avec des hommes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ayant des relations sexuelles avec des hommes :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quel intérêt ?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5373216"/>
            <a:ext cx="7416824" cy="1224136"/>
          </a:xfrm>
        </p:spPr>
        <p:txBody>
          <a:bodyPr>
            <a:normAutofit fontScale="85000" lnSpcReduction="10000"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Aurélie BROC</a:t>
            </a: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Assistante Urgences Hôpital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Mignot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- Samu 78</a:t>
            </a:r>
          </a:p>
          <a:p>
            <a:endParaRPr lang="fr-FR" sz="3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5173-AFE1-499F-BA5D-3A91D855FEFD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559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/>
          <a:lstStyle/>
          <a:p>
            <a:r>
              <a:rPr lang="fr-FR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GÉNÉRALITÉS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268760"/>
            <a:ext cx="8388424" cy="5589240"/>
          </a:xfrm>
        </p:spPr>
        <p:txBody>
          <a:bodyPr>
            <a:norm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Hépatite A : maladie cosmopolite, 1,4 millions de cas dans le monde par an, selon l’OMS.</a:t>
            </a:r>
          </a:p>
          <a:p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En France : 933 cas en 2014 (séjours hors métropole ++).</a:t>
            </a:r>
          </a:p>
          <a:p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Infection aigue généralement bénigne dans 95% des cas (surtout chez l’enfant), mais mortalité de 0,2 à 0,4%, 2 décès en 2012, 480 hospitalisations en réanimation entre 2006 et 2009.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5173-AFE1-499F-BA5D-3A91D855FEFD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067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0"/>
            <a:ext cx="7812360" cy="6858000"/>
          </a:xfrm>
        </p:spPr>
        <p:txBody>
          <a:bodyPr>
            <a:normAutofit/>
          </a:bodyPr>
          <a:lstStyle/>
          <a:p>
            <a:pPr>
              <a:buNone/>
            </a:pPr>
            <a:endParaRPr lang="fr-FR" dirty="0"/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Diagnostic sérologique.</a:t>
            </a:r>
          </a:p>
          <a:p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Mode de transmission : </a:t>
            </a:r>
          </a:p>
          <a:p>
            <a:pPr lvl="1">
              <a:buFontTx/>
              <a:buChar char="-"/>
            </a:pP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Féco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-orale (40% des cas en 2014 en France),</a:t>
            </a:r>
          </a:p>
          <a:p>
            <a:pPr lvl="1">
              <a:buFontTx/>
              <a:buChar char="-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Voie sanguine exceptionnelle (AES et accident transfusionnel),</a:t>
            </a:r>
          </a:p>
          <a:p>
            <a:pPr lvl="1">
              <a:buFontTx/>
              <a:buChar char="-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Toxicomanie IV (peu fréquent),</a:t>
            </a:r>
          </a:p>
          <a:p>
            <a:pPr lvl="1">
              <a:buFontTx/>
              <a:buChar char="-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Voie sexuelle par rapports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oro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-anaux et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digito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-anaux.</a:t>
            </a:r>
          </a:p>
          <a:p>
            <a:pPr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5173-AFE1-499F-BA5D-3A91D855FEFD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265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/>
          <a:lstStyle/>
          <a:p>
            <a:r>
              <a:rPr lang="fr-FR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HSH et VHA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787783"/>
            <a:ext cx="7848872" cy="6065105"/>
          </a:xfrm>
        </p:spPr>
        <p:txBody>
          <a:bodyPr>
            <a:normAutofit lnSpcReduction="10000"/>
          </a:bodyPr>
          <a:lstStyle/>
          <a:p>
            <a:endParaRPr lang="fr-FR" b="1" dirty="0"/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1,1% de la population masculine se définit comme homosexuelle.</a:t>
            </a:r>
          </a:p>
          <a:p>
            <a:pPr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4,1% des hommes ont eu des relations sexuelles avec des hommes. </a:t>
            </a:r>
          </a:p>
          <a:p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Prévalence de l’hépatite A chez les HSH en 2004 : 10,9%. (2000 : 12,6%)</a:t>
            </a:r>
          </a:p>
          <a:p>
            <a:pPr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HSH : hommes ayant des relations sexuelles avec des hommes</a:t>
            </a:r>
          </a:p>
          <a:p>
            <a:pPr>
              <a:buNone/>
            </a:pPr>
            <a:r>
              <a:rPr lang="fr-FR" sz="2400" i="1" dirty="0">
                <a:latin typeface="Arial" panose="020B0604020202020204" pitchFamily="34" charset="0"/>
                <a:cs typeface="Arial" panose="020B0604020202020204" pitchFamily="34" charset="0"/>
              </a:rPr>
              <a:t>Institut National de Veille Sanitaire. Enquête Presse Gay France 2004.[En ligne] In : INVS. 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sz="2000" dirty="0"/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5173-AFE1-499F-BA5D-3A91D855FEFD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03114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1143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Facteurs de risque d’avoir l’hépatite 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5914" y="692696"/>
            <a:ext cx="7779242" cy="6165304"/>
          </a:xfrm>
        </p:spPr>
        <p:txBody>
          <a:bodyPr>
            <a:normAutofit fontScale="85000" lnSpcReduction="10000"/>
          </a:bodyPr>
          <a:lstStyle/>
          <a:p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Relations sexuelles avec partenaire anonyme ?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Des études ont montrés un risque augmenté d’hépatite A chez les HSH pendant et en dehors d’épidémies, d’autres non. </a:t>
            </a:r>
          </a:p>
          <a:p>
            <a:pPr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Risque équivalent chez les HSH et hétérosexuels en dehors d’épidémies.</a:t>
            </a:r>
          </a:p>
          <a:p>
            <a:pPr lvl="0">
              <a:buNone/>
            </a:pP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Henning KJ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Bell E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Braun J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 and al. A community-wide outbreak of hepatitis A: risk factors for infection among homosexual and bisexual men. 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5" tooltip="The American journal of medicine."/>
              </a:rPr>
              <a:t>Am J Med.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 1995 Aug;99(2):132-6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ATCD d’IST :</a:t>
            </a:r>
          </a:p>
          <a:p>
            <a:pPr>
              <a:buFontTx/>
              <a:buChar char="-"/>
            </a:pP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Tréponema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pallidum (HSH et hétérosexuels).</a:t>
            </a:r>
          </a:p>
          <a:p>
            <a:pPr>
              <a:buFontTx/>
              <a:buChar char="-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VIH ? Études discordantes.</a:t>
            </a:r>
          </a:p>
          <a:p>
            <a:pPr lvl="0">
              <a:buNone/>
            </a:pPr>
            <a:r>
              <a:rPr lang="en-US" sz="2400" i="1" u="sng" dirty="0" err="1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Fengyi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 Jin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Garrett P </a:t>
            </a:r>
            <a:r>
              <a:rPr lang="en-US" sz="2400" i="1" u="sng" dirty="0" err="1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Prestage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u="sng" dirty="0" err="1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Iryna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 </a:t>
            </a:r>
            <a:r>
              <a:rPr lang="en-US" sz="2400" i="1" u="sng" dirty="0" err="1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Zablotska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and all. High rates of sexually transmitted infections in HIV positive homosexual men: data from two community based cohorts Sex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Transm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Infect. 2007 Aug; 83(5): 397–399. </a:t>
            </a:r>
            <a:endParaRPr lang="es-ES_trad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5173-AFE1-499F-BA5D-3A91D855FEFD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14056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0"/>
            <a:ext cx="7668344" cy="6858000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es-ES_tradnl" dirty="0"/>
          </a:p>
          <a:p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Multiplicité des partenaires : </a:t>
            </a:r>
          </a:p>
          <a:p>
            <a:pPr>
              <a:buFontTx/>
              <a:buChar char="-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OR 4,4 IC 95% [1,4 :14,4]</a:t>
            </a:r>
          </a:p>
          <a:p>
            <a:pPr>
              <a:buFontTx/>
              <a:buChar char="-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Risque similaire chez les hétérosexuels.</a:t>
            </a:r>
          </a:p>
          <a:p>
            <a:pPr lvl="0">
              <a:buNone/>
            </a:pP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Henning KJ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Bell E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Braun J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 and al. A community-wide outbreak of hepatitis A: risk factors for infection among homosexual and bisexual men. 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5" tooltip="The American journal of medicine."/>
              </a:rPr>
              <a:t>Am J Med.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 1995 Aug;99(2):132-6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Fréquentations de lieux gays (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darkrooms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, saunas, bars,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FontTx/>
              <a:buChar char="-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En période d’épidémie : OR 8,2 en 1992 à Amsterdam. Corroborées par d’autres études.</a:t>
            </a:r>
          </a:p>
          <a:p>
            <a:pPr lvl="0">
              <a:buNone/>
            </a:pP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Leentvaar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-K A.,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Kool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JL.,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Coutinho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RA., and al. An outbreak of hepatitis A among homosexual Men in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Asmterdam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1991-1993.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 (1995) 24 (1) : 218-222</a:t>
            </a:r>
            <a:endParaRPr lang="es-ES_trad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None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None/>
            </a:pP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5173-AFE1-499F-BA5D-3A91D855FEFD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447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0"/>
            <a:ext cx="7740352" cy="6858000"/>
          </a:xfrm>
        </p:spPr>
        <p:txBody>
          <a:bodyPr>
            <a:normAutofit/>
          </a:bodyPr>
          <a:lstStyle/>
          <a:p>
            <a:endParaRPr lang="fr-FR" dirty="0"/>
          </a:p>
          <a:p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Rapports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oro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-anaux et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digito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-anaux</a:t>
            </a:r>
          </a:p>
          <a:p>
            <a:pPr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- Lors d’une épidémies chez les HSH aux USA en 1991 :</a:t>
            </a:r>
          </a:p>
          <a:p>
            <a:pPr>
              <a:buFontTx/>
              <a:buChar char="-"/>
            </a:pP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Analdigitus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 : RR 2.6 IC 95% [1-17,4]</a:t>
            </a:r>
          </a:p>
          <a:p>
            <a:pPr>
              <a:buFontTx/>
              <a:buChar char="-"/>
            </a:pP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Anulingus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 : RR 9.7 IC 95% [1,2-78,7]</a:t>
            </a:r>
          </a:p>
          <a:p>
            <a:pPr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(p &gt;0,05).</a:t>
            </a:r>
          </a:p>
          <a:p>
            <a:pPr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Cette tendance a été décrite par la suite dans d’autres études.</a:t>
            </a:r>
          </a:p>
          <a:p>
            <a:pPr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None/>
            </a:pP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Katz MH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Hsu L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Wong E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2400" i="1" u="sng" dirty="0" err="1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Liska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S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 and al.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Seroprevalence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of and risk factors for hepatitis A infection among young homosexual and bisexual men.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  <a:hlinkClick r:id="rId6" tooltip="The Journal of infectious diseases."/>
              </a:rPr>
              <a:t>J Infect Dis.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 1997 May;175(5):1225-9</a:t>
            </a:r>
            <a:endParaRPr lang="es-ES_trad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5173-AFE1-499F-BA5D-3A91D855FEFD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910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0"/>
            <a:ext cx="7740352" cy="6458819"/>
          </a:xfrm>
        </p:spPr>
        <p:txBody>
          <a:bodyPr>
            <a:normAutofit lnSpcReduction="10000"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Pourcentage de personnes, dans la population générale, ayant déjà pratiqué l’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anulingus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</a:p>
          <a:p>
            <a:pPr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_ 43% des hommes hétérosexuels, </a:t>
            </a:r>
          </a:p>
          <a:p>
            <a:pPr>
              <a:buNone/>
            </a:pPr>
            <a:endParaRPr lang="es-ES_trad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_ 60% des HSH (avec partenaires occasionnels),</a:t>
            </a:r>
          </a:p>
          <a:p>
            <a:pPr>
              <a:buNone/>
            </a:pPr>
            <a:endParaRPr lang="es-ES_trad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_ 16% des femmes hétérosexuelles,</a:t>
            </a:r>
          </a:p>
          <a:p>
            <a:pPr>
              <a:buNone/>
            </a:pPr>
            <a:endParaRPr lang="es-ES_trad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_ 15% des jeunes entre 15 et 24 ans.</a:t>
            </a:r>
          </a:p>
          <a:p>
            <a:pPr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Ifop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. Les français et le 1</a:t>
            </a:r>
            <a:r>
              <a:rPr lang="fr-FR" sz="20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 soir ; à l’heure des sites de rencontres. </a:t>
            </a:r>
          </a:p>
          <a:p>
            <a:pPr>
              <a:buNone/>
            </a:pPr>
            <a:r>
              <a:rPr lang="fr-FR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Ifop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. Génération </a:t>
            </a:r>
            <a:r>
              <a:rPr lang="fr-FR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youporn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 ; mythe ou réalité ?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5173-AFE1-499F-BA5D-3A91D855FEFD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615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0"/>
            <a:ext cx="5991944" cy="1143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Stratégie de prévention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1052736"/>
            <a:ext cx="7524328" cy="580526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endParaRPr lang="es-ES_tradnl" dirty="0"/>
          </a:p>
          <a:p>
            <a:pPr lvl="0" fontAlgn="base"/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Campagnes d’information/vaccination/prévention dans les lieux publics, les lieux de fréquentation gay.</a:t>
            </a:r>
            <a:endParaRPr lang="es-ES_trad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De Olalla P G., Pinto R M., Bosch A., and al. Outbreak of hepatitis A among men who have sex with men in Barcelona, September </a:t>
            </a:r>
            <a:r>
              <a:rPr lang="en-US" sz="2400" i="1" cap="all" dirty="0">
                <a:latin typeface="Arial" panose="020B0604020202020204" pitchFamily="34" charset="0"/>
                <a:cs typeface="Arial" panose="020B0604020202020204" pitchFamily="34" charset="0"/>
              </a:rPr>
              <a:t>2008 –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March 2009. </a:t>
            </a:r>
            <a:r>
              <a:rPr lang="en-US" sz="2400" i="1" cap="al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Euro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survell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 2009 April 16 ;14 (15)</a:t>
            </a:r>
            <a:endParaRPr lang="es-ES_trad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>
              <a:buNone/>
            </a:pPr>
            <a:endParaRPr lang="es-ES_trad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des campagnes auprès des médecins généralistes/infirmières libéraux. </a:t>
            </a:r>
          </a:p>
          <a:p>
            <a:pPr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Christopher W. Vaccination guidelines for gay and bisexual men Nurse Practitioner • Vol. 39, No. 1 Blackwell 2014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5173-AFE1-499F-BA5D-3A91D855FEFD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714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0"/>
            <a:ext cx="7812360" cy="6858000"/>
          </a:xfrm>
        </p:spPr>
        <p:txBody>
          <a:bodyPr>
            <a:normAutofit fontScale="92500" lnSpcReduction="10000"/>
          </a:bodyPr>
          <a:lstStyle/>
          <a:p>
            <a:endParaRPr lang="fr-FR" dirty="0"/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Vaccination : </a:t>
            </a:r>
          </a:p>
          <a:p>
            <a:pPr>
              <a:buFontTx/>
              <a:buChar char="-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Recommandée depuis 2005 après avis du HCSP en France. </a:t>
            </a:r>
          </a:p>
          <a:p>
            <a:pPr>
              <a:buNone/>
            </a:pP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HCSP, 2009, le manque de vaccination des patients :</a:t>
            </a:r>
            <a:endParaRPr lang="es-ES_tradnl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-perception insuffisante du risque,</a:t>
            </a:r>
            <a:endParaRPr lang="es-ES_tradnl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- la méconnaissance de nombreux médecins traitants,</a:t>
            </a:r>
            <a:endParaRPr lang="es-ES_tradnl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-le prix du vaccin.</a:t>
            </a:r>
          </a:p>
          <a:p>
            <a:pPr lvl="0">
              <a:buNone/>
            </a:pPr>
            <a:r>
              <a:rPr lang="fr-FR" sz="2800" i="1" dirty="0">
                <a:latin typeface="Arial" panose="020B0604020202020204" pitchFamily="34" charset="0"/>
                <a:cs typeface="Arial" panose="020B0604020202020204" pitchFamily="34" charset="0"/>
              </a:rPr>
              <a:t>Avis du Haut Conseil de la Santé Publique relatif aux recommandations de vaccination préventive ciblée contre l’hépatite A. Séance du 13 février 2009 » BEH 2009 ; (16 -17) : 173-174.  </a:t>
            </a:r>
            <a:endParaRPr lang="es-ES_tradn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es-ES_tradnl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5173-AFE1-499F-BA5D-3A91D855FEFD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2024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ENQUETE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600200"/>
            <a:ext cx="7668344" cy="5257800"/>
          </a:xfrm>
        </p:spPr>
        <p:txBody>
          <a:bodyPr/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Questionnaire avec 16 items, internet, anonyme.</a:t>
            </a: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Age, sexe, sexualité, même médecin traitant, 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Fréquence des RS,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Connaissance des modes de transmissions, vaccination, 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Discussion avec médecin généraliste concernant la sexualité, consentement pour en parler.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240 réponses.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5173-AFE1-499F-BA5D-3A91D855FEFD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06534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0"/>
            <a:ext cx="6459488" cy="114300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RÉSULTATS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5173-AFE1-499F-BA5D-3A91D855FEFD}" type="slidenum">
              <a:rPr lang="fr-FR" smtClean="0"/>
              <a:pPr/>
              <a:t>29</a:t>
            </a:fld>
            <a:endParaRPr lang="fr-FR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4587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0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3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552">
                <a:tc>
                  <a:txBody>
                    <a:bodyPr/>
                    <a:lstStyle/>
                    <a:p>
                      <a:r>
                        <a:rPr lang="fr-FR" dirty="0"/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Personnes voyant toujours le</a:t>
                      </a:r>
                      <a:r>
                        <a:rPr lang="fr-FR" baseline="0" dirty="0"/>
                        <a:t> même MG</a:t>
                      </a:r>
                    </a:p>
                    <a:p>
                      <a:r>
                        <a:rPr lang="fr-FR" baseline="0" dirty="0"/>
                        <a:t>162 réponses/240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177">
                <a:tc>
                  <a:txBody>
                    <a:bodyPr/>
                    <a:lstStyle/>
                    <a:p>
                      <a:r>
                        <a:rPr lang="fr-FR" dirty="0"/>
                        <a:t>Connaissez vous la maladie de l’Hep 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177">
                <a:tc>
                  <a:txBody>
                    <a:bodyPr/>
                    <a:lstStyle/>
                    <a:p>
                      <a:r>
                        <a:rPr lang="fr-FR" dirty="0"/>
                        <a:t>Vous a-t-il parlé de la maladie?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26.5%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177">
                <a:tc>
                  <a:txBody>
                    <a:bodyPr/>
                    <a:lstStyle/>
                    <a:p>
                      <a:r>
                        <a:rPr lang="fr-FR" dirty="0"/>
                        <a:t>Comment</a:t>
                      </a:r>
                      <a:r>
                        <a:rPr lang="fr-FR" baseline="0" dirty="0"/>
                        <a:t> on attrape la maladie?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177">
                <a:tc>
                  <a:txBody>
                    <a:bodyPr/>
                    <a:lstStyle/>
                    <a:p>
                      <a:r>
                        <a:rPr lang="fr-FR" dirty="0"/>
                        <a:t>Comment l’éviter?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21,5%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177">
                <a:tc>
                  <a:txBody>
                    <a:bodyPr/>
                    <a:lstStyle/>
                    <a:p>
                      <a:r>
                        <a:rPr lang="fr-FR" dirty="0"/>
                        <a:t>Proposition</a:t>
                      </a:r>
                      <a:r>
                        <a:rPr lang="fr-FR" baseline="0" dirty="0"/>
                        <a:t> de vaccin?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177">
                <a:tc>
                  <a:txBody>
                    <a:bodyPr/>
                    <a:lstStyle/>
                    <a:p>
                      <a:r>
                        <a:rPr lang="fr-FR" dirty="0"/>
                        <a:t>Après discussion sur pratiques</a:t>
                      </a:r>
                      <a:r>
                        <a:rPr lang="fr-FR" baseline="0" dirty="0"/>
                        <a:t> sexuelles?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177">
                <a:tc>
                  <a:txBody>
                    <a:bodyPr/>
                    <a:lstStyle/>
                    <a:p>
                      <a:r>
                        <a:rPr lang="fr-FR" dirty="0"/>
                        <a:t>Discussion possible</a:t>
                      </a:r>
                      <a:r>
                        <a:rPr lang="fr-FR" baseline="0" dirty="0"/>
                        <a:t> sur les pratiques sexuelles?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177">
                <a:tc>
                  <a:txBody>
                    <a:bodyPr/>
                    <a:lstStyle/>
                    <a:p>
                      <a:r>
                        <a:rPr lang="fr-FR" dirty="0"/>
                        <a:t>Pour</a:t>
                      </a:r>
                      <a:r>
                        <a:rPr lang="fr-FR" baseline="0" dirty="0"/>
                        <a:t> bénéficier d’une prévention adaptée?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40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1600200"/>
            <a:ext cx="7380312" cy="4525963"/>
          </a:xfrm>
        </p:spPr>
        <p:txBody>
          <a:bodyPr/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Il est nécessaire des repérer les HSH pour les vacciner contre l’hépatite A. </a:t>
            </a:r>
          </a:p>
          <a:p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Plus de trois quart des patients HSH sont intéressés par la prévention</a:t>
            </a:r>
            <a:r>
              <a:rPr lang="fr-FR" dirty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5173-AFE1-499F-BA5D-3A91D855FEFD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4464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31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6371563" cy="1280890"/>
          </a:xfrm>
        </p:spPr>
        <p:txBody>
          <a:bodyPr>
            <a:normAutofit/>
          </a:bodyPr>
          <a:lstStyle/>
          <a:p>
            <a:r>
              <a:rPr lang="fr-F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VHA et HCSP</a:t>
            </a:r>
          </a:p>
        </p:txBody>
      </p:sp>
      <p:pic>
        <p:nvPicPr>
          <p:cNvPr id="9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7452" y="1409185"/>
            <a:ext cx="8951052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823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973061" y="188640"/>
            <a:ext cx="6600451" cy="2262781"/>
          </a:xfrm>
        </p:spPr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Ca part trop vite docteur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Arthur NETTER interne de 4</a:t>
            </a:r>
            <a:r>
              <a:rPr lang="fr-FR" baseline="30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semestre de médecine générale Paris Diderot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262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31641" y="404664"/>
            <a:ext cx="7812360" cy="6192688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Monsieur C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 45 ans consulte pour certificat médical pour baptême de plongée.</a:t>
            </a:r>
          </a:p>
          <a:p>
            <a:pPr>
              <a:buFont typeface="Wingdings" charset="2"/>
              <a:buChar char="Ø"/>
            </a:pP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ATCD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</a:p>
          <a:p>
            <a:pPr lvl="2">
              <a:buFont typeface="Arial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Appendicectomie</a:t>
            </a:r>
          </a:p>
          <a:p>
            <a:pPr lvl="2">
              <a:buFont typeface="Arial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Syndrome dépressif à 25 ans</a:t>
            </a:r>
          </a:p>
          <a:p>
            <a:pPr lvl="2">
              <a:buFont typeface="Arial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Tabac : 0</a:t>
            </a:r>
          </a:p>
          <a:p>
            <a:pPr lvl="2">
              <a:buFont typeface="Arial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Alcool : occasionnel</a:t>
            </a:r>
          </a:p>
          <a:p>
            <a:pPr marL="342900" lvl="2" indent="-342900">
              <a:buFont typeface="Wingdings" panose="05000000000000000000" pitchFamily="2" charset="2"/>
              <a:buChar char="Ø"/>
            </a:pP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ATCD familiaux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: diabète type 2 chez le père</a:t>
            </a:r>
          </a:p>
          <a:p>
            <a:pPr>
              <a:buFont typeface="Wingdings" charset="2"/>
              <a:buChar char="Ø"/>
            </a:pP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Traitement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:  0</a:t>
            </a:r>
          </a:p>
          <a:p>
            <a:pPr marL="0" indent="0"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Pas de plainte fonctionnelle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3616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33830" y="512463"/>
            <a:ext cx="6589199" cy="1280890"/>
          </a:xfrm>
        </p:spPr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Objectif principal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75656" y="1412776"/>
            <a:ext cx="7659759" cy="5362542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fr-F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Objectif principal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y-a-t’il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une contre-indication à la pratique de la plongée ?</a:t>
            </a:r>
          </a:p>
          <a:p>
            <a:pPr lvl="1">
              <a:buFont typeface="Arial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IMC 26,5 ; tour de taille 88 cm</a:t>
            </a:r>
          </a:p>
          <a:p>
            <a:pPr lvl="1">
              <a:buFont typeface="Arial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TA : 140/80</a:t>
            </a:r>
          </a:p>
          <a:p>
            <a:pPr lvl="1">
              <a:buFont typeface="Arial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Examen cardio pulmonaire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nl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Abdomen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nl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Testicules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nx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ECG :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nl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Débitmètre de pointe :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nl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charset="2"/>
              <a:buChar char="Ø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Pas de contre indication à la plongée</a:t>
            </a:r>
          </a:p>
          <a:p>
            <a:pPr lvl="1">
              <a:buFont typeface="Arial"/>
              <a:buChar char="•"/>
            </a:pPr>
            <a:endParaRPr lang="fr-FR" dirty="0"/>
          </a:p>
          <a:p>
            <a:pPr lvl="1">
              <a:buFont typeface="Arial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7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L’État d’esprit de monsieur C.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42415" y="2133600"/>
            <a:ext cx="7201585" cy="4535760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Vous êtes son médecin traitant depuis quelques mois, et vous remarquez qu’il ne consulte que rarement</a:t>
            </a:r>
          </a:p>
          <a:p>
            <a:pPr>
              <a:buFont typeface="Wingdings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Monsieur C. ne comprend pas l’utilité d’une consultation dédiée au certificat</a:t>
            </a:r>
          </a:p>
          <a:p>
            <a:pPr>
              <a:buFont typeface="Wingdings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Il perçoit la consultation comme une contrainte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321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Fonctions de la médecine générale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42415" y="2133600"/>
            <a:ext cx="7094081" cy="4535760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Médecine générale :</a:t>
            </a:r>
          </a:p>
          <a:p>
            <a:pPr lvl="1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Globale</a:t>
            </a:r>
          </a:p>
          <a:p>
            <a:pPr lvl="1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Préventive</a:t>
            </a:r>
          </a:p>
          <a:p>
            <a:pPr lvl="1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Premier recours</a:t>
            </a:r>
          </a:p>
          <a:p>
            <a:pPr lvl="1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Coordination des soins, suivi</a:t>
            </a:r>
          </a:p>
          <a:p>
            <a:pPr lvl="1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Centré sur le patient, relation, communication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1233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Objectifs secondaires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75656" y="1556792"/>
            <a:ext cx="7560840" cy="5112568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Organe par organe</a:t>
            </a:r>
          </a:p>
          <a:p>
            <a:pPr lvl="1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Regarder la peau : naevi, mycose</a:t>
            </a:r>
          </a:p>
          <a:p>
            <a:pPr lvl="1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Palpation thyroïde</a:t>
            </a:r>
          </a:p>
          <a:p>
            <a:pPr lvl="1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Adénopathie ?</a:t>
            </a:r>
          </a:p>
          <a:p>
            <a:pPr lvl="1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Testicules</a:t>
            </a:r>
          </a:p>
          <a:p>
            <a:pPr lvl="1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Discussion autours des rapports sexuels :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pb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d’érection, éjaculation précoce, grossesses non désirées, conduite à risque…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6834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31640" y="2636912"/>
            <a:ext cx="7812360" cy="3777622"/>
          </a:xfrm>
        </p:spPr>
        <p:txBody>
          <a:bodyPr/>
          <a:lstStyle/>
          <a:p>
            <a:pPr>
              <a:buFont typeface="Wingdings" charset="2"/>
              <a:buChar char="Ø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Explication à monsieur C. des implications de la médecine générale</a:t>
            </a:r>
          </a:p>
          <a:p>
            <a:pPr>
              <a:buFont typeface="Wingdings" charset="2"/>
              <a:buChar char="Ø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Monsieur C. en confiance, me dit alors :</a:t>
            </a:r>
          </a:p>
          <a:p>
            <a:pPr marL="0" indent="0">
              <a:buNone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« Lorsque j’ai des rapports sexuels, ça part trop vite docteur »</a:t>
            </a:r>
          </a:p>
          <a:p>
            <a:pPr>
              <a:buFont typeface="Wingdings" charset="2"/>
              <a:buChar char="Ø"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230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Ejaculation précoce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3353" y="1556792"/>
            <a:ext cx="8122943" cy="530120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charset="2"/>
              <a:buChar char="Ø"/>
            </a:pPr>
            <a:r>
              <a:rPr lang="fr-FR" sz="2600" dirty="0">
                <a:latin typeface="Arial" panose="020B0604020202020204" pitchFamily="34" charset="0"/>
                <a:cs typeface="Arial" panose="020B0604020202020204" pitchFamily="34" charset="0"/>
              </a:rPr>
              <a:t>Prévalence = 15% à 20% de  la population (1)</a:t>
            </a:r>
          </a:p>
          <a:p>
            <a:pPr>
              <a:buFont typeface="Wingdings" charset="2"/>
              <a:buChar char="Ø"/>
            </a:pPr>
            <a:r>
              <a:rPr lang="fr-FR" sz="2600" dirty="0">
                <a:latin typeface="Arial" panose="020B0604020202020204" pitchFamily="34" charset="0"/>
                <a:cs typeface="Arial" panose="020B0604020202020204" pitchFamily="34" charset="0"/>
              </a:rPr>
              <a:t>Ejaculation prématurée primaire :</a:t>
            </a:r>
          </a:p>
          <a:p>
            <a:pPr lvl="1">
              <a:buFont typeface="Arial"/>
              <a:buChar char="•"/>
            </a:pPr>
            <a:r>
              <a:rPr lang="fr-FR" sz="2600" dirty="0">
                <a:latin typeface="Arial" panose="020B0604020202020204" pitchFamily="34" charset="0"/>
                <a:cs typeface="Arial" panose="020B0604020202020204" pitchFamily="34" charset="0"/>
              </a:rPr>
              <a:t>Ejaculation inferieure à 1min après la pénétration avec incapacité à retarder l’éjaculation lors de toutes les pénétrations</a:t>
            </a:r>
          </a:p>
          <a:p>
            <a:pPr lvl="1">
              <a:buFont typeface="Arial"/>
              <a:buChar char="•"/>
            </a:pPr>
            <a:r>
              <a:rPr lang="fr-FR" sz="2600" dirty="0">
                <a:latin typeface="Arial" panose="020B0604020202020204" pitchFamily="34" charset="0"/>
                <a:cs typeface="Arial" panose="020B0604020202020204" pitchFamily="34" charset="0"/>
              </a:rPr>
              <a:t>Ejaculation ante portas : survenant avant la pénétration</a:t>
            </a:r>
          </a:p>
          <a:p>
            <a:pPr lvl="1">
              <a:buFont typeface="Arial"/>
              <a:buChar char="•"/>
            </a:pPr>
            <a:r>
              <a:rPr lang="fr-FR" sz="2600" dirty="0">
                <a:latin typeface="Arial" panose="020B0604020202020204" pitchFamily="34" charset="0"/>
                <a:cs typeface="Arial" panose="020B0604020202020204" pitchFamily="34" charset="0"/>
              </a:rPr>
              <a:t>Conséquences personnelles négatives : évitement de l’intimité sexuelle, frustration.</a:t>
            </a:r>
          </a:p>
          <a:p>
            <a:pPr marL="457200" lvl="1" indent="0">
              <a:buNone/>
            </a:pPr>
            <a:endParaRPr lang="fr-F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fr-F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fr-F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FR" sz="2600" dirty="0">
                <a:latin typeface="Arial" panose="020B0604020202020204" pitchFamily="34" charset="0"/>
                <a:cs typeface="Arial" panose="020B0604020202020204" pitchFamily="34" charset="0"/>
              </a:rPr>
              <a:t>(1) Collège nationale d’urologie : Sexualité normale et ses troubles</a:t>
            </a:r>
          </a:p>
          <a:p>
            <a:endParaRPr lang="fr-FR" sz="1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619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Interrogatoire :</a:t>
            </a:r>
          </a:p>
          <a:p>
            <a:pPr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Depuis quand ?</a:t>
            </a:r>
          </a:p>
          <a:p>
            <a:pPr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Tous les rapports sont ils toujours aussi courts ? </a:t>
            </a:r>
          </a:p>
          <a:p>
            <a:pPr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Retentissement psychologique ?</a:t>
            </a:r>
          </a:p>
          <a:p>
            <a:pPr>
              <a:buFont typeface="Wingdings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Dans tous les cas : déculpabiliser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700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152908"/>
            <a:ext cx="8532440" cy="5705092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Traitements (1):</a:t>
            </a:r>
          </a:p>
          <a:p>
            <a:pPr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Antidépresseurs IRS type </a:t>
            </a:r>
          </a:p>
          <a:p>
            <a:pPr marL="460375" lvl="1" indent="0">
              <a:buNone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paroxétine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IRS 20 mg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cpr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(hors AMM)</a:t>
            </a:r>
          </a:p>
          <a:p>
            <a:pPr marL="460375" lvl="1" indent="0">
              <a:buNone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d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apoxétine IRS de courte durée d’action (AMM) </a:t>
            </a:r>
          </a:p>
          <a:p>
            <a:pPr marL="517525" indent="-457200">
              <a:buFont typeface="Arial" panose="020B0604020202020204" pitchFamily="34" charset="0"/>
              <a:buChar char="•"/>
              <a:tabLst>
                <a:tab pos="5295900" algn="l"/>
              </a:tabLst>
            </a:pP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Lidocaïne crème : appliquer sur le gland </a:t>
            </a:r>
          </a:p>
          <a:p>
            <a:pPr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Thérapie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cognitivo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-comportementale : « stop and go », squeeze</a:t>
            </a:r>
          </a:p>
          <a:p>
            <a:pPr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Rôle du partenaire ++ : Soutien, déculpabiliser …</a:t>
            </a:r>
          </a:p>
          <a:p>
            <a:pPr marL="457200" lvl="1" indent="0">
              <a:buNone/>
            </a:pPr>
            <a:endParaRPr lang="fr-FR" sz="2400" dirty="0"/>
          </a:p>
          <a:p>
            <a:pPr marL="457200" lvl="1" indent="0">
              <a:buNone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(1) Collège nationale d’urologie : Sexualité normale et ses troubles</a:t>
            </a:r>
          </a:p>
          <a:p>
            <a:endParaRPr lang="fr-FR" sz="1600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501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Que dit la littérature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5067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1228" y="116632"/>
            <a:ext cx="8600972" cy="6741368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Concernant la dapoxétine : revue Prescrire :</a:t>
            </a:r>
          </a:p>
          <a:p>
            <a:pPr lvl="2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Effets secondaires démesurés : syndrome sérotoninergique, syncopes, hypotension, agressivité</a:t>
            </a:r>
          </a:p>
          <a:p>
            <a:pPr lvl="2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Seule une minorité des hommes ressent une amélioration par la dapoxétine</a:t>
            </a:r>
          </a:p>
          <a:p>
            <a:pPr lvl="2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Balance bénéfice risque défavorable</a:t>
            </a:r>
          </a:p>
          <a:p>
            <a:pPr lvl="2">
              <a:buFont typeface="Arial"/>
              <a:buChar char="•"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Arial"/>
              <a:buChar char="•"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8325" lvl="1" indent="0">
              <a:buNone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Revue Prescrire. Dapoxétine : éjaculation prématurée, le jeu n’en vaut pas la chandelle. Novembre 2009; N°313. 813-14</a:t>
            </a:r>
          </a:p>
          <a:p>
            <a:pPr marL="568325" lvl="1" indent="0">
              <a:buNone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Revue Prescrire. Pour mieux soigner, des médicaments à écarter : bilan 2016. Février 2016; N°388. 145-6</a:t>
            </a:r>
          </a:p>
          <a:p>
            <a:pPr marL="568325" lvl="1" indent="0">
              <a:buNone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Revue Prescrire. Anomalie du sperme sous antidépresseurs IRS. Septembre 2014;N°371.664-5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0528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4712" y="18008"/>
            <a:ext cx="8600972" cy="4347096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Concernant les autres IRS :</a:t>
            </a:r>
          </a:p>
          <a:p>
            <a:pPr lvl="2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Modification caractéristique du sperme dès 3 mois d’exposition (diminution concentration, mobilité spermatozoïdes)</a:t>
            </a:r>
          </a:p>
          <a:p>
            <a:pPr lvl="2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Conséquence actuelle imprécise sur les spermatozoïdes</a:t>
            </a:r>
          </a:p>
          <a:p>
            <a:pPr lvl="2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Actuellement recommandé de prévenir les patients en désir de paternité ou ayant des difficultés à procréer en âge de procréer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914400" lvl="2" indent="0">
              <a:buNone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8325" lvl="1" indent="0">
              <a:buNone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Revue Prescrire. Dapoxétine : éjaculation prématurée, le jeu n’en vaut pas la chandelle. Novembre 2009; N°313. 813-14</a:t>
            </a:r>
          </a:p>
          <a:p>
            <a:pPr marL="568325" lvl="1" indent="0">
              <a:buNone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Revue Prescrire. Pour mieux soigner, des médicaments à écarter : bilan 2016. Février 2016; N°388. 145-6</a:t>
            </a:r>
          </a:p>
          <a:p>
            <a:pPr marL="568325" lvl="1" indent="0">
              <a:buNone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Revue Prescrire. Anomalie du sperme sous antidépresseurs IRS. Septembre 2014;N°371.664-5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909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31640" y="2133600"/>
            <a:ext cx="7704855" cy="3777622"/>
          </a:xfrm>
        </p:spPr>
        <p:txBody>
          <a:bodyPr/>
          <a:lstStyle/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Privilégier les TCC :</a:t>
            </a:r>
          </a:p>
          <a:p>
            <a:pPr lvl="1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Squeeze : pression de la base du gland avant l’éjaculation</a:t>
            </a:r>
          </a:p>
          <a:p>
            <a:pPr lvl="1">
              <a:buFont typeface="Arial"/>
              <a:buChar char="•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« Stop and go » : stimulation par masturbation et s’arrêter lorsque l’éjaculation est imminente. (initialement seul, puis avec sa partenaire)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405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ED7B-B9DE-4A49-ACBC-C587C2808D86}" type="slidenum">
              <a:rPr lang="fr-FR" smtClean="0"/>
              <a:pPr/>
              <a:t>46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8030" y="44624"/>
            <a:ext cx="7654669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030" y="316301"/>
            <a:ext cx="7654668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65702"/>
            <a:ext cx="1440160" cy="5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8148" y="177780"/>
            <a:ext cx="7655208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357291" y="624110"/>
            <a:ext cx="7607198" cy="1280890"/>
          </a:xfrm>
        </p:spPr>
        <p:txBody>
          <a:bodyPr>
            <a:no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143108" y="2285992"/>
            <a:ext cx="685155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3200" b="1" dirty="0"/>
              <a:t>Savoir parler de sexe</a:t>
            </a:r>
          </a:p>
          <a:p>
            <a:endParaRPr lang="fr-FR" sz="3200" b="1" dirty="0"/>
          </a:p>
          <a:p>
            <a:pPr>
              <a:buFont typeface="Arial" pitchFamily="34" charset="0"/>
              <a:buChar char="•"/>
            </a:pPr>
            <a:r>
              <a:rPr lang="fr-FR" sz="3200" b="1" dirty="0"/>
              <a:t>Rechercher l’orientation sexuelle</a:t>
            </a:r>
          </a:p>
          <a:p>
            <a:endParaRPr lang="fr-FR" sz="3200" b="1" dirty="0"/>
          </a:p>
          <a:p>
            <a:pPr>
              <a:buFont typeface="Arial" pitchFamily="34" charset="0"/>
              <a:buChar char="•"/>
            </a:pPr>
            <a:r>
              <a:rPr lang="fr-FR" sz="3200" b="1" dirty="0"/>
              <a:t>Dépister les problèmes sexuels</a:t>
            </a:r>
          </a:p>
          <a:p>
            <a:pPr>
              <a:buFont typeface="Arial" pitchFamily="34" charset="0"/>
              <a:buChar char="•"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5956396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924" y="44624"/>
            <a:ext cx="7661197" cy="831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58030" y="316301"/>
            <a:ext cx="9049762" cy="82800"/>
          </a:xfrm>
          <a:prstGeom prst="rect">
            <a:avLst/>
          </a:prstGeom>
          <a:solidFill>
            <a:srgbClr val="C30B40"/>
          </a:solidFill>
          <a:ln>
            <a:solidFill>
              <a:srgbClr val="C30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122" y="496844"/>
            <a:ext cx="2839999" cy="1134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8148" y="177780"/>
            <a:ext cx="9050400" cy="8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791" y="476672"/>
            <a:ext cx="1196697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re 1"/>
          <p:cNvSpPr>
            <a:spLocks noGrp="1"/>
          </p:cNvSpPr>
          <p:nvPr>
            <p:ph type="ctrTitle"/>
          </p:nvPr>
        </p:nvSpPr>
        <p:spPr>
          <a:xfrm>
            <a:off x="2646703" y="1484784"/>
            <a:ext cx="6484167" cy="3312368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MERCI</a:t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Prescrire aujourd’hui</a:t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c’est aussi parler de sexualité</a:t>
            </a:r>
          </a:p>
        </p:txBody>
      </p:sp>
      <p:sp>
        <p:nvSpPr>
          <p:cNvPr id="11" name="Sous-titre 2"/>
          <p:cNvSpPr>
            <a:spLocks noGrp="1"/>
          </p:cNvSpPr>
          <p:nvPr>
            <p:ph type="subTitle" idx="1"/>
          </p:nvPr>
        </p:nvSpPr>
        <p:spPr>
          <a:xfrm>
            <a:off x="1702990" y="4797152"/>
            <a:ext cx="7404802" cy="1655762"/>
          </a:xfrm>
        </p:spPr>
        <p:txBody>
          <a:bodyPr>
            <a:normAutofit/>
          </a:bodyPr>
          <a:lstStyle/>
          <a:p>
            <a:pPr algn="l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Aurélie Broc   aurelie.broc@gmail.com</a:t>
            </a:r>
          </a:p>
          <a:p>
            <a:pPr algn="l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Arthur Netter    arthur.netter89@gmail.com</a:t>
            </a:r>
          </a:p>
          <a:p>
            <a:pPr algn="l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Philippe Zerr   docteurzerr@gmail.com</a:t>
            </a:r>
          </a:p>
        </p:txBody>
      </p:sp>
      <p:pic>
        <p:nvPicPr>
          <p:cNvPr id="12" name="Picture 2" descr="Logo FCGE Version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5234"/>
            <a:ext cx="2444113" cy="186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79025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1222</TotalTime>
  <Words>2168</Words>
  <Application>Microsoft Office PowerPoint</Application>
  <PresentationFormat>Affichage à l'écran (4:3)</PresentationFormat>
  <Paragraphs>590</Paragraphs>
  <Slides>47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47</vt:i4>
      </vt:variant>
    </vt:vector>
  </HeadingPairs>
  <TitlesOfParts>
    <vt:vector size="55" baseType="lpstr">
      <vt:lpstr>Arial</vt:lpstr>
      <vt:lpstr>Calibri</vt:lpstr>
      <vt:lpstr>Century Gothic</vt:lpstr>
      <vt:lpstr>Courier New</vt:lpstr>
      <vt:lpstr>Wingdings</vt:lpstr>
      <vt:lpstr>Wingdings 3</vt:lpstr>
      <vt:lpstr>Conception personnalisée</vt:lpstr>
      <vt:lpstr>Brin</vt:lpstr>
      <vt:lpstr>Prescrire aujourd’hui c’est aussi parler de sexualité</vt:lpstr>
      <vt:lpstr>Liens d’intérêt</vt:lpstr>
      <vt:lpstr>Liens d’intérêt</vt:lpstr>
      <vt:lpstr>Liens d’intérêt</vt:lpstr>
      <vt:lpstr>Les attentes</vt:lpstr>
      <vt:lpstr>Les objectifs</vt:lpstr>
      <vt:lpstr>Connaitre les circonstances médicales justifiant d‘aborder la sexualité</vt:lpstr>
      <vt:lpstr>Savoir trouver les mots pour parler de sexualité ?</vt:lpstr>
      <vt:lpstr>Autopalpation</vt:lpstr>
      <vt:lpstr>Savoir trouver les mots pour parler de sexualité ?</vt:lpstr>
      <vt:lpstr>Savoir trouver les mots pour parler de sexualité ?</vt:lpstr>
      <vt:lpstr>Savoir trouver les mots pour parler de sexualité ?</vt:lpstr>
      <vt:lpstr>Parler de sexualité</vt:lpstr>
      <vt:lpstr>Parler de sexualité</vt:lpstr>
      <vt:lpstr>Parler de sexualité</vt:lpstr>
      <vt:lpstr>Parler de sexualité</vt:lpstr>
      <vt:lpstr>Parler de sexualité</vt:lpstr>
      <vt:lpstr>Parler de sexualité  avec des hommes  ayant des relations sexuelles avec des hommes :   quel intérêt ? </vt:lpstr>
      <vt:lpstr>GÉNÉRALITÉS </vt:lpstr>
      <vt:lpstr>Présentation PowerPoint</vt:lpstr>
      <vt:lpstr>HSH et VHA</vt:lpstr>
      <vt:lpstr>Facteurs de risque d’avoir l’hépatite A </vt:lpstr>
      <vt:lpstr>Présentation PowerPoint</vt:lpstr>
      <vt:lpstr>Présentation PowerPoint</vt:lpstr>
      <vt:lpstr>Présentation PowerPoint</vt:lpstr>
      <vt:lpstr>Stratégie de prévention</vt:lpstr>
      <vt:lpstr>Présentation PowerPoint</vt:lpstr>
      <vt:lpstr>ENQUETE</vt:lpstr>
      <vt:lpstr>RÉSULTATS</vt:lpstr>
      <vt:lpstr>CONCLUSION</vt:lpstr>
      <vt:lpstr>VHA et HCSP</vt:lpstr>
      <vt:lpstr>Ca part trop vite docteur</vt:lpstr>
      <vt:lpstr>Présentation PowerPoint</vt:lpstr>
      <vt:lpstr>Objectif principal</vt:lpstr>
      <vt:lpstr>L’État d’esprit de monsieur C.</vt:lpstr>
      <vt:lpstr>Fonctions de la médecine générale</vt:lpstr>
      <vt:lpstr>Objectifs secondaires </vt:lpstr>
      <vt:lpstr>Présentation PowerPoint</vt:lpstr>
      <vt:lpstr>Ejaculation précoce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CONCLUSION</vt:lpstr>
      <vt:lpstr>MERCI Prescrire aujourd’hui c’est aussi parler de sexualité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Philippe ZERR</dc:creator>
  <cp:lastModifiedBy>Docteur Philippe Zerr docteurzerr@gmail.com</cp:lastModifiedBy>
  <cp:revision>124</cp:revision>
  <cp:lastPrinted>2016-05-27T23:32:40Z</cp:lastPrinted>
  <dcterms:created xsi:type="dcterms:W3CDTF">2015-10-15T13:29:47Z</dcterms:created>
  <dcterms:modified xsi:type="dcterms:W3CDTF">2016-05-28T00:19:11Z</dcterms:modified>
</cp:coreProperties>
</file>