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1" r:id="rId1"/>
    <p:sldMasterId id="2147483863" r:id="rId2"/>
  </p:sldMasterIdLst>
  <p:notesMasterIdLst>
    <p:notesMasterId r:id="rId23"/>
  </p:notesMasterIdLst>
  <p:sldIdLst>
    <p:sldId id="256" r:id="rId3"/>
    <p:sldId id="270" r:id="rId4"/>
    <p:sldId id="257" r:id="rId5"/>
    <p:sldId id="271" r:id="rId6"/>
    <p:sldId id="258" r:id="rId7"/>
    <p:sldId id="263" r:id="rId8"/>
    <p:sldId id="272" r:id="rId9"/>
    <p:sldId id="262" r:id="rId10"/>
    <p:sldId id="273" r:id="rId11"/>
    <p:sldId id="259" r:id="rId12"/>
    <p:sldId id="264" r:id="rId13"/>
    <p:sldId id="265" r:id="rId14"/>
    <p:sldId id="266" r:id="rId15"/>
    <p:sldId id="267" r:id="rId16"/>
    <p:sldId id="274" r:id="rId17"/>
    <p:sldId id="268" r:id="rId18"/>
    <p:sldId id="260" r:id="rId19"/>
    <p:sldId id="275" r:id="rId20"/>
    <p:sldId id="261" r:id="rId21"/>
    <p:sldId id="269"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14" autoAdjust="0"/>
    <p:restoredTop sz="60332" autoAdjust="0"/>
  </p:normalViewPr>
  <p:slideViewPr>
    <p:cSldViewPr snapToGrid="0">
      <p:cViewPr varScale="1">
        <p:scale>
          <a:sx n="43" d="100"/>
          <a:sy n="43" d="100"/>
        </p:scale>
        <p:origin x="1560" y="60"/>
      </p:cViewPr>
      <p:guideLst>
        <p:guide orient="horz" pos="2160"/>
        <p:guide pos="3840"/>
      </p:guideLst>
    </p:cSldViewPr>
  </p:slideViewPr>
  <p:outlineViewPr>
    <p:cViewPr>
      <p:scale>
        <a:sx n="33" d="100"/>
        <a:sy n="33" d="100"/>
      </p:scale>
      <p:origin x="0" y="-19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A7BB956-867D-4949-8098-90FA5988339B}" type="datetimeFigureOut">
              <a:rPr lang="fr-FR" smtClean="0"/>
              <a:pPr/>
              <a:t>12/06/2016</a:t>
            </a:fld>
            <a:endParaRPr lang="fr-FR"/>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388FCC0-542B-4AC5-A292-B591CD1243DB}"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a:t>Mr le président du jury, mesdames et messieurs</a:t>
            </a:r>
            <a:r>
              <a:rPr lang="fr-FR" baseline="0" dirty="0"/>
              <a:t> </a:t>
            </a:r>
            <a:r>
              <a:rPr lang="fr-FR" dirty="0"/>
              <a:t>les membres du jury : Professeur </a:t>
            </a:r>
            <a:r>
              <a:rPr lang="fr-FR" dirty="0" err="1"/>
              <a:t>Carbajal</a:t>
            </a:r>
            <a:r>
              <a:rPr lang="fr-FR" baseline="0" dirty="0"/>
              <a:t>, Professeur</a:t>
            </a:r>
            <a:r>
              <a:rPr lang="fr-FR" dirty="0"/>
              <a:t> </a:t>
            </a:r>
            <a:r>
              <a:rPr lang="fr-FR" dirty="0" err="1"/>
              <a:t>Lafortune</a:t>
            </a:r>
            <a:r>
              <a:rPr lang="fr-FR" dirty="0"/>
              <a:t>,</a:t>
            </a:r>
            <a:r>
              <a:rPr lang="fr-FR" baseline="0" dirty="0"/>
              <a:t> </a:t>
            </a:r>
            <a:r>
              <a:rPr lang="fr-FR" dirty="0"/>
              <a:t>Docteur Soares, Docteur </a:t>
            </a:r>
            <a:r>
              <a:rPr lang="fr-FR" dirty="0" err="1"/>
              <a:t>Azerraf</a:t>
            </a:r>
            <a:r>
              <a:rPr lang="fr-FR" dirty="0"/>
              <a:t>,</a:t>
            </a:r>
            <a:r>
              <a:rPr lang="fr-FR" baseline="0" dirty="0"/>
              <a:t> Docteur De </a:t>
            </a:r>
            <a:r>
              <a:rPr lang="fr-FR" baseline="0" dirty="0" err="1"/>
              <a:t>Suremain</a:t>
            </a:r>
            <a:r>
              <a:rPr lang="fr-FR" baseline="0" dirty="0"/>
              <a:t> et Docteur </a:t>
            </a:r>
            <a:r>
              <a:rPr lang="fr-FR" baseline="0" dirty="0" err="1"/>
              <a:t>Brigot</a:t>
            </a:r>
            <a:r>
              <a:rPr lang="fr-FR" dirty="0"/>
              <a:t>, </a:t>
            </a:r>
            <a:r>
              <a:rPr lang="fr-FR" sz="1200" kern="1200" dirty="0">
                <a:solidFill>
                  <a:schemeClr val="tx1"/>
                </a:solidFill>
                <a:effectLst/>
                <a:latin typeface="+mn-lt"/>
                <a:ea typeface="+mn-ea"/>
                <a:cs typeface="+mn-cs"/>
              </a:rPr>
              <a:t>je vous remercie de l'honneur que vous me faites de juger ce travail. Famille et amis merci de votre présence. J</a:t>
            </a:r>
            <a:r>
              <a:rPr lang="fr-FR" dirty="0"/>
              <a:t>e vais</a:t>
            </a:r>
            <a:r>
              <a:rPr lang="fr-FR" baseline="0" dirty="0"/>
              <a:t> </a:t>
            </a:r>
            <a:r>
              <a:rPr lang="fr-FR" dirty="0"/>
              <a:t>maintenant vous présenter ma thèse intitulée « la difficulté des internes à dire</a:t>
            </a:r>
            <a:r>
              <a:rPr lang="fr-FR" baseline="0" dirty="0"/>
              <a:t> </a:t>
            </a:r>
            <a:r>
              <a:rPr lang="fr-FR" dirty="0"/>
              <a:t>non à leurs patients ».</a:t>
            </a:r>
            <a:r>
              <a:rPr lang="fr-FR" baseline="0" dirty="0"/>
              <a:t> C’</a:t>
            </a:r>
            <a:r>
              <a:rPr lang="fr-FR" dirty="0"/>
              <a:t>est une étude qualitative auprès des internes de</a:t>
            </a:r>
            <a:r>
              <a:rPr lang="fr-FR" baseline="0" dirty="0"/>
              <a:t> </a:t>
            </a:r>
            <a:r>
              <a:rPr lang="fr-FR" dirty="0"/>
              <a:t>médecine générale de Paris VII, travail réalisé dans le but de l’obtention du</a:t>
            </a:r>
            <a:r>
              <a:rPr lang="fr-FR" baseline="0" dirty="0"/>
              <a:t> </a:t>
            </a:r>
            <a:r>
              <a:rPr lang="fr-FR" dirty="0"/>
              <a:t>diplôme d’état de docteur en médecine.</a:t>
            </a:r>
          </a:p>
        </p:txBody>
      </p:sp>
      <p:sp>
        <p:nvSpPr>
          <p:cNvPr id="4" name="Espace réservé du numéro de diapositive 3"/>
          <p:cNvSpPr>
            <a:spLocks noGrp="1"/>
          </p:cNvSpPr>
          <p:nvPr>
            <p:ph type="sldNum" sz="quarter" idx="10"/>
          </p:nvPr>
        </p:nvSpPr>
        <p:spPr/>
        <p:txBody>
          <a:bodyPr/>
          <a:lstStyle/>
          <a:p>
            <a:fld id="{E388FCC0-542B-4AC5-A292-B591CD1243DB}" type="slidenum">
              <a:rPr lang="fr-FR" smtClean="0"/>
              <a:pPr/>
              <a:t>1</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a:t>Ma présentation se déroulera de la manière suivante : Introduction,  Problématiques,</a:t>
            </a:r>
            <a:r>
              <a:rPr lang="fr-FR" baseline="0" dirty="0"/>
              <a:t> </a:t>
            </a:r>
            <a:r>
              <a:rPr lang="fr-FR" dirty="0"/>
              <a:t>Matériel et Méthode, Résultats, Discussion, Conclusion</a:t>
            </a:r>
          </a:p>
        </p:txBody>
      </p:sp>
      <p:sp>
        <p:nvSpPr>
          <p:cNvPr id="4" name="Espace réservé du numéro de diapositive 3"/>
          <p:cNvSpPr>
            <a:spLocks noGrp="1"/>
          </p:cNvSpPr>
          <p:nvPr>
            <p:ph type="sldNum" sz="quarter" idx="10"/>
          </p:nvPr>
        </p:nvSpPr>
        <p:spPr/>
        <p:txBody>
          <a:bodyPr/>
          <a:lstStyle/>
          <a:p>
            <a:fld id="{E388FCC0-542B-4AC5-A292-B591CD1243DB}" type="slidenum">
              <a:rPr lang="fr-FR" smtClean="0"/>
              <a:pPr/>
              <a:t>2</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a:t>Au fur et à mesure des années, la relation avec le patient a été modifiée.</a:t>
            </a:r>
            <a:r>
              <a:rPr lang="fr-FR" baseline="0" dirty="0"/>
              <a:t> </a:t>
            </a:r>
            <a:r>
              <a:rPr lang="fr-FR" dirty="0"/>
              <a:t>Initialement nous nous trouvions dans un modèle paternaliste où le patient se</a:t>
            </a:r>
            <a:r>
              <a:rPr lang="fr-FR" baseline="0" dirty="0"/>
              <a:t> </a:t>
            </a:r>
            <a:r>
              <a:rPr lang="fr-FR" dirty="0"/>
              <a:t>déchargeait de toute responsabilité médicale et se trouvait dans l’ignorance</a:t>
            </a:r>
            <a:r>
              <a:rPr lang="fr-FR" baseline="0" dirty="0"/>
              <a:t> </a:t>
            </a:r>
            <a:r>
              <a:rPr lang="fr-FR" sz="1200" kern="1200" dirty="0">
                <a:solidFill>
                  <a:schemeClr val="tx1"/>
                </a:solidFill>
                <a:effectLst/>
                <a:latin typeface="+mn-lt"/>
                <a:ea typeface="+mn-ea"/>
                <a:cs typeface="+mn-cs"/>
              </a:rPr>
              <a:t>de sa prise en charge médicale</a:t>
            </a:r>
            <a:r>
              <a:rPr lang="fr-FR" dirty="0"/>
              <a:t>. La Loi Kouchner a permis un nouveau modèle, celui de l’autonomie</a:t>
            </a:r>
            <a:r>
              <a:rPr lang="fr-FR" baseline="0" dirty="0"/>
              <a:t> </a:t>
            </a:r>
            <a:r>
              <a:rPr lang="fr-FR" dirty="0"/>
              <a:t>qui inscrit la relation médecin-malade dans un rapport d’égalité. La</a:t>
            </a:r>
            <a:r>
              <a:rPr lang="fr-FR" baseline="0" dirty="0"/>
              <a:t> </a:t>
            </a:r>
            <a:r>
              <a:rPr lang="fr-FR" dirty="0"/>
              <a:t>consultation peut parfois se résumer à une certaine prestation de services.</a:t>
            </a:r>
          </a:p>
          <a:p>
            <a:r>
              <a:rPr lang="fr-FR" dirty="0"/>
              <a:t>Il y a un essor des demandes de prescriptions non fondées venant des patients</a:t>
            </a:r>
            <a:r>
              <a:rPr lang="fr-FR" baseline="0" dirty="0"/>
              <a:t> </a:t>
            </a:r>
            <a:r>
              <a:rPr lang="fr-FR" dirty="0"/>
              <a:t>depuis </a:t>
            </a:r>
            <a:r>
              <a:rPr lang="fr-FR" dirty="0" err="1"/>
              <a:t>qlq</a:t>
            </a:r>
            <a:r>
              <a:rPr lang="fr-FR" dirty="0"/>
              <a:t> années. Ils peuvent entrainer une pression de prescription sur leurs</a:t>
            </a:r>
            <a:r>
              <a:rPr lang="fr-FR" baseline="0" dirty="0"/>
              <a:t> </a:t>
            </a:r>
            <a:r>
              <a:rPr lang="fr-FR" dirty="0"/>
              <a:t>médecins. Les praticiens peuvent modifier leur prise en charge thérapeutique à</a:t>
            </a:r>
            <a:r>
              <a:rPr lang="fr-FR" baseline="0" dirty="0"/>
              <a:t> </a:t>
            </a:r>
            <a:r>
              <a:rPr lang="fr-FR" dirty="0"/>
              <a:t>la vue de cette pression. Une prescription sur 5 ne serait pas indiquée.</a:t>
            </a:r>
          </a:p>
          <a:p>
            <a:r>
              <a:rPr lang="fr-FR" dirty="0"/>
              <a:t>On peut voir apparaitre des désaccords au sein de la relation médecin-malade</a:t>
            </a:r>
            <a:r>
              <a:rPr lang="fr-FR" baseline="0" dirty="0"/>
              <a:t> </a:t>
            </a:r>
            <a:r>
              <a:rPr lang="fr-FR" dirty="0"/>
              <a:t>qui peuvent entrainer des insatisfactions personnelles, stress, tension, perte de</a:t>
            </a:r>
            <a:r>
              <a:rPr lang="fr-FR" baseline="0" dirty="0"/>
              <a:t> </a:t>
            </a:r>
            <a:r>
              <a:rPr lang="fr-FR" dirty="0"/>
              <a:t>confiance en soi. On peut même voire apparaitre un épuisement professionnel</a:t>
            </a:r>
            <a:r>
              <a:rPr lang="fr-FR" baseline="0" dirty="0"/>
              <a:t> </a:t>
            </a:r>
            <a:r>
              <a:rPr lang="fr-FR" dirty="0"/>
              <a:t>ou burn out si le médecin éprouve des difficultés à dire non dans sa profession.</a:t>
            </a:r>
          </a:p>
        </p:txBody>
      </p:sp>
      <p:sp>
        <p:nvSpPr>
          <p:cNvPr id="4" name="Espace réservé du numéro de diapositive 3"/>
          <p:cNvSpPr>
            <a:spLocks noGrp="1"/>
          </p:cNvSpPr>
          <p:nvPr>
            <p:ph type="sldNum" sz="quarter" idx="10"/>
          </p:nvPr>
        </p:nvSpPr>
        <p:spPr/>
        <p:txBody>
          <a:bodyPr/>
          <a:lstStyle/>
          <a:p>
            <a:fld id="{E388FCC0-542B-4AC5-A292-B591CD1243DB}" type="slidenum">
              <a:rPr lang="fr-FR" smtClean="0"/>
              <a:pPr/>
              <a:t>3</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E388FCC0-542B-4AC5-A292-B591CD1243DB}" type="slidenum">
              <a:rPr lang="fr-FR" smtClean="0"/>
              <a:pPr/>
              <a:t>4</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a:t>Quelles sont les difficultés rencontrées lorsque les internes disent « non » à</a:t>
            </a:r>
            <a:r>
              <a:rPr lang="fr-FR" baseline="0" dirty="0"/>
              <a:t> </a:t>
            </a:r>
            <a:r>
              <a:rPr lang="fr-FR" dirty="0"/>
              <a:t>leurs patients ?</a:t>
            </a:r>
          </a:p>
          <a:p>
            <a:r>
              <a:rPr lang="fr-FR" dirty="0"/>
              <a:t>Tous les internes ont été confronté au moins une fois à des demandes abusives</a:t>
            </a:r>
            <a:r>
              <a:rPr lang="fr-FR" baseline="0" dirty="0"/>
              <a:t> </a:t>
            </a:r>
            <a:r>
              <a:rPr lang="fr-FR" dirty="0"/>
              <a:t>de la part des patients</a:t>
            </a:r>
          </a:p>
          <a:p>
            <a:r>
              <a:rPr lang="fr-FR" dirty="0"/>
              <a:t>Un certain nombre d’internes peut se retrouver en difficulté lorsqu’il s’agit de</a:t>
            </a:r>
            <a:r>
              <a:rPr lang="fr-FR" baseline="0" dirty="0"/>
              <a:t> </a:t>
            </a:r>
            <a:r>
              <a:rPr lang="fr-FR" dirty="0"/>
              <a:t>dire non au patient</a:t>
            </a:r>
          </a:p>
          <a:p>
            <a:r>
              <a:rPr lang="fr-FR" dirty="0"/>
              <a:t>La formation théorique et pratique ne semble pas avoir été suffisante pour dire</a:t>
            </a:r>
            <a:r>
              <a:rPr lang="fr-FR" baseline="0" dirty="0"/>
              <a:t> </a:t>
            </a:r>
            <a:r>
              <a:rPr lang="fr-FR" dirty="0"/>
              <a:t>non sereinement au cours des études médicales</a:t>
            </a:r>
          </a:p>
        </p:txBody>
      </p:sp>
      <p:sp>
        <p:nvSpPr>
          <p:cNvPr id="4" name="Espace réservé du numéro de diapositive 3"/>
          <p:cNvSpPr>
            <a:spLocks noGrp="1"/>
          </p:cNvSpPr>
          <p:nvPr>
            <p:ph type="sldNum" sz="quarter" idx="10"/>
          </p:nvPr>
        </p:nvSpPr>
        <p:spPr/>
        <p:txBody>
          <a:bodyPr/>
          <a:lstStyle/>
          <a:p>
            <a:fld id="{E388FCC0-542B-4AC5-A292-B591CD1243DB}" type="slidenum">
              <a:rPr lang="fr-FR" smtClean="0"/>
              <a:pPr/>
              <a:t>5</a:t>
            </a:fld>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a:t>L’objectif de ma thèse a pour but :</a:t>
            </a:r>
          </a:p>
          <a:p>
            <a:pPr marL="0" marR="0" indent="0" algn="l" defTabSz="914400" rtl="0" eaLnBrk="1" fontAlgn="auto" latinLnBrk="0" hangingPunct="1">
              <a:lnSpc>
                <a:spcPct val="100000"/>
              </a:lnSpc>
              <a:spcBef>
                <a:spcPts val="0"/>
              </a:spcBef>
              <a:spcAft>
                <a:spcPts val="0"/>
              </a:spcAft>
              <a:buClrTx/>
              <a:buSzTx/>
              <a:buFontTx/>
              <a:buNone/>
              <a:tabLst/>
              <a:defRPr/>
            </a:pPr>
            <a:r>
              <a:rPr lang="fr-FR" dirty="0"/>
              <a:t>- D’identifier les situations fréquentes entrainant des demandes abusives</a:t>
            </a:r>
            <a:r>
              <a:rPr lang="fr-FR" baseline="0" dirty="0"/>
              <a:t> </a:t>
            </a:r>
            <a:r>
              <a:rPr lang="fr-FR" dirty="0"/>
              <a:t>pour dire non</a:t>
            </a:r>
          </a:p>
          <a:p>
            <a:r>
              <a:rPr lang="fr-FR" dirty="0"/>
              <a:t>- D’identifier les causes pouvant amener les internes à être en difficulté</a:t>
            </a:r>
          </a:p>
          <a:p>
            <a:r>
              <a:rPr lang="fr-FR" dirty="0"/>
              <a:t>- D’identifier le ressenti des internes face au refus</a:t>
            </a:r>
          </a:p>
          <a:p>
            <a:r>
              <a:rPr lang="fr-FR" dirty="0"/>
              <a:t>- Faire réfléchir les internes sur les avantages et les inconvénients du</a:t>
            </a:r>
            <a:r>
              <a:rPr lang="fr-FR" baseline="0" dirty="0"/>
              <a:t> non</a:t>
            </a:r>
            <a:endParaRPr lang="fr-FR" dirty="0"/>
          </a:p>
          <a:p>
            <a:r>
              <a:rPr lang="fr-FR" dirty="0"/>
              <a:t>- Savoir si la formation théorique et pratique a été suffisante</a:t>
            </a:r>
          </a:p>
          <a:p>
            <a:r>
              <a:rPr lang="fr-FR" dirty="0"/>
              <a:t> Trouver des solutions adaptées pour dire « non » sereinement</a:t>
            </a:r>
          </a:p>
        </p:txBody>
      </p:sp>
      <p:sp>
        <p:nvSpPr>
          <p:cNvPr id="4" name="Espace réservé du numéro de diapositive 3"/>
          <p:cNvSpPr>
            <a:spLocks noGrp="1"/>
          </p:cNvSpPr>
          <p:nvPr>
            <p:ph type="sldNum" sz="quarter" idx="10"/>
          </p:nvPr>
        </p:nvSpPr>
        <p:spPr/>
        <p:txBody>
          <a:bodyPr/>
          <a:lstStyle/>
          <a:p>
            <a:fld id="{E388FCC0-542B-4AC5-A292-B591CD1243DB}" type="slidenum">
              <a:rPr lang="fr-FR" smtClean="0"/>
              <a:pPr/>
              <a:t>6</a:t>
            </a:fld>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E388FCC0-542B-4AC5-A292-B591CD1243DB}" type="slidenum">
              <a:rPr lang="fr-FR" smtClean="0"/>
              <a:pPr/>
              <a:t>7</a:t>
            </a:fld>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a:t>Il s’agit d’une étude qualitative </a:t>
            </a:r>
            <a:r>
              <a:rPr lang="fr-FR" dirty="0" err="1"/>
              <a:t>monocentrique</a:t>
            </a:r>
            <a:r>
              <a:rPr lang="fr-FR" baseline="0" dirty="0"/>
              <a:t> </a:t>
            </a:r>
            <a:r>
              <a:rPr lang="fr-FR" dirty="0"/>
              <a:t>où j’ai interrogé 19 internes de Médecine</a:t>
            </a:r>
            <a:r>
              <a:rPr lang="fr-FR" baseline="0" dirty="0"/>
              <a:t> </a:t>
            </a:r>
            <a:r>
              <a:rPr lang="fr-FR" dirty="0"/>
              <a:t>générale de la faculté de Paris VII lors d’un entretien individuel semi-dirigée du</a:t>
            </a:r>
            <a:r>
              <a:rPr lang="fr-FR" baseline="0" dirty="0"/>
              <a:t> </a:t>
            </a:r>
            <a:r>
              <a:rPr lang="fr-FR" dirty="0"/>
              <a:t>21 septembre 2015 au 15 janvier 2016.</a:t>
            </a:r>
          </a:p>
        </p:txBody>
      </p:sp>
      <p:sp>
        <p:nvSpPr>
          <p:cNvPr id="4" name="Espace réservé du numéro de diapositive 3"/>
          <p:cNvSpPr>
            <a:spLocks noGrp="1"/>
          </p:cNvSpPr>
          <p:nvPr>
            <p:ph type="sldNum" sz="quarter" idx="10"/>
          </p:nvPr>
        </p:nvSpPr>
        <p:spPr/>
        <p:txBody>
          <a:bodyPr/>
          <a:lstStyle/>
          <a:p>
            <a:fld id="{E388FCC0-542B-4AC5-A292-B591CD1243DB}" type="slidenum">
              <a:rPr lang="fr-FR" smtClean="0"/>
              <a:pPr/>
              <a:t>8</a:t>
            </a:fld>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E388FCC0-542B-4AC5-A292-B591CD1243DB}" type="slidenum">
              <a:rPr lang="fr-FR" smtClean="0"/>
              <a:pPr/>
              <a:t>9</a:t>
            </a:fld>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a:t>- Les demandes les plus refusées sont :</a:t>
            </a:r>
            <a:r>
              <a:rPr lang="fr-FR" baseline="0" dirty="0"/>
              <a:t> </a:t>
            </a:r>
            <a:r>
              <a:rPr lang="fr-FR" dirty="0"/>
              <a:t>Les arrêts de travail non justifié, la durée de ceux-ci ainsi que les</a:t>
            </a:r>
            <a:r>
              <a:rPr lang="fr-FR" baseline="0" dirty="0"/>
              <a:t> </a:t>
            </a:r>
            <a:r>
              <a:rPr lang="fr-FR" dirty="0"/>
              <a:t>arrêts de travail antidaté,</a:t>
            </a:r>
            <a:r>
              <a:rPr lang="fr-FR" baseline="0" dirty="0"/>
              <a:t> </a:t>
            </a:r>
            <a:r>
              <a:rPr lang="fr-FR" dirty="0"/>
              <a:t>Les médicaments type antibiotiques, psychotropes et antalgiques,</a:t>
            </a:r>
            <a:r>
              <a:rPr lang="fr-FR" baseline="0" dirty="0"/>
              <a:t> </a:t>
            </a:r>
            <a:r>
              <a:rPr lang="fr-FR" dirty="0"/>
              <a:t>Les examens complémentaires type scanner, IRM avec les</a:t>
            </a:r>
            <a:r>
              <a:rPr lang="fr-FR" baseline="0" dirty="0"/>
              <a:t> bilans biologiques</a:t>
            </a:r>
            <a:endParaRPr lang="fr-FR" dirty="0"/>
          </a:p>
          <a:p>
            <a:r>
              <a:rPr lang="fr-FR" dirty="0"/>
              <a:t>Les certificats médicaux avec les demandes de sauvegarde de</a:t>
            </a:r>
            <a:r>
              <a:rPr lang="fr-FR" baseline="0" dirty="0"/>
              <a:t> </a:t>
            </a:r>
            <a:r>
              <a:rPr lang="fr-FR" dirty="0"/>
              <a:t>justice</a:t>
            </a:r>
            <a:r>
              <a:rPr lang="fr-FR" baseline="0" dirty="0"/>
              <a:t> et </a:t>
            </a:r>
            <a:r>
              <a:rPr lang="fr-FR" dirty="0"/>
              <a:t>Les bons de transport.</a:t>
            </a:r>
          </a:p>
          <a:p>
            <a:endParaRPr lang="fr-FR" dirty="0"/>
          </a:p>
          <a:p>
            <a:r>
              <a:rPr lang="fr-FR" dirty="0"/>
              <a:t>- La plupart des internes refusent car ils estiment que ce n’est pas justifié</a:t>
            </a:r>
          </a:p>
          <a:p>
            <a:endParaRPr lang="fr-FR" dirty="0"/>
          </a:p>
          <a:p>
            <a:r>
              <a:rPr lang="fr-FR" dirty="0"/>
              <a:t>- Les internes refusent car ils pensent agir dans l’intérêt du patient,</a:t>
            </a:r>
            <a:r>
              <a:rPr lang="fr-FR" baseline="0" dirty="0"/>
              <a:t> </a:t>
            </a:r>
            <a:r>
              <a:rPr lang="fr-FR" dirty="0"/>
              <a:t>économique pour économiser les couts</a:t>
            </a:r>
            <a:r>
              <a:rPr lang="fr-FR" baseline="0" dirty="0"/>
              <a:t> de la sécurité sociale</a:t>
            </a:r>
            <a:r>
              <a:rPr lang="fr-FR" dirty="0"/>
              <a:t>, de la collectivité  ou la santé publique</a:t>
            </a:r>
            <a:r>
              <a:rPr lang="fr-FR" baseline="0" dirty="0"/>
              <a:t> </a:t>
            </a:r>
            <a:r>
              <a:rPr lang="fr-FR" dirty="0"/>
              <a:t>en évitant par exemple de donner des ATB à tout</a:t>
            </a:r>
            <a:r>
              <a:rPr lang="fr-FR" baseline="0" dirty="0"/>
              <a:t> le monde et éviter les résistance </a:t>
            </a:r>
            <a:r>
              <a:rPr lang="fr-FR" dirty="0"/>
              <a:t>et du médecin.</a:t>
            </a:r>
          </a:p>
        </p:txBody>
      </p:sp>
      <p:sp>
        <p:nvSpPr>
          <p:cNvPr id="4" name="Espace réservé du numéro de diapositive 3"/>
          <p:cNvSpPr>
            <a:spLocks noGrp="1"/>
          </p:cNvSpPr>
          <p:nvPr>
            <p:ph type="sldNum" sz="quarter" idx="10"/>
          </p:nvPr>
        </p:nvSpPr>
        <p:spPr/>
        <p:txBody>
          <a:bodyPr/>
          <a:lstStyle/>
          <a:p>
            <a:fld id="{E388FCC0-542B-4AC5-A292-B591CD1243DB}" type="slidenum">
              <a:rPr lang="fr-FR" smtClean="0"/>
              <a:pPr/>
              <a:t>10</a:t>
            </a:fld>
            <a:endParaRPr lang="fr-F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r>
              <a:rPr lang="fr-FR" sz="1200" kern="1200" dirty="0">
                <a:solidFill>
                  <a:schemeClr val="tx1"/>
                </a:solidFill>
                <a:latin typeface="+mn-lt"/>
                <a:ea typeface="+mn-ea"/>
                <a:cs typeface="+mn-cs"/>
              </a:rPr>
              <a:t>Les difficultés rencontrées lors d’un refus sont : l’incompréhension du patient, l’apparition d’un conflit entre le médecin et son patient, la nécessité d’expliquer et de se justifier sur sa décision et son choix.</a:t>
            </a:r>
          </a:p>
          <a:p>
            <a:pPr lvl="0"/>
            <a:r>
              <a:rPr lang="fr-FR" sz="1200" kern="1200" dirty="0">
                <a:solidFill>
                  <a:schemeClr val="tx1"/>
                </a:solidFill>
                <a:latin typeface="+mn-lt"/>
                <a:ea typeface="+mn-ea"/>
                <a:cs typeface="+mn-cs"/>
              </a:rPr>
              <a:t>Les situations les plus difficiles sont :  les arrêts de travail, la présence d’empathie pour son patient, le manque d’expérience de l’interne pour communiquer face à son patient.</a:t>
            </a:r>
          </a:p>
          <a:p>
            <a:endParaRPr lang="fr-FR" dirty="0"/>
          </a:p>
        </p:txBody>
      </p:sp>
      <p:sp>
        <p:nvSpPr>
          <p:cNvPr id="4" name="Espace réservé du numéro de diapositive 3"/>
          <p:cNvSpPr>
            <a:spLocks noGrp="1"/>
          </p:cNvSpPr>
          <p:nvPr>
            <p:ph type="sldNum" sz="quarter" idx="10"/>
          </p:nvPr>
        </p:nvSpPr>
        <p:spPr/>
        <p:txBody>
          <a:bodyPr/>
          <a:lstStyle/>
          <a:p>
            <a:fld id="{E388FCC0-542B-4AC5-A292-B591CD1243DB}" type="slidenum">
              <a:rPr lang="fr-FR" smtClean="0"/>
              <a:pPr/>
              <a:t>11</a:t>
            </a:fld>
            <a:endParaRPr lang="fr-F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r>
              <a:rPr lang="fr-FR" sz="1200" kern="1200" dirty="0">
                <a:solidFill>
                  <a:schemeClr val="tx1"/>
                </a:solidFill>
                <a:latin typeface="+mn-lt"/>
                <a:ea typeface="+mn-ea"/>
                <a:cs typeface="+mn-cs"/>
              </a:rPr>
              <a:t>Le refus est compliqué chez : les patients angoissés et difficiles, les personnes âgées, les enfants et le type de métier du patient</a:t>
            </a:r>
            <a:r>
              <a:rPr lang="fr-FR" sz="1200" kern="1200" baseline="0" dirty="0">
                <a:solidFill>
                  <a:schemeClr val="tx1"/>
                </a:solidFill>
                <a:latin typeface="+mn-lt"/>
                <a:ea typeface="+mn-ea"/>
                <a:cs typeface="+mn-cs"/>
              </a:rPr>
              <a:t> avec une pénibilité lourde</a:t>
            </a:r>
            <a:endParaRPr lang="fr-FR" sz="1200" kern="1200" dirty="0">
              <a:solidFill>
                <a:schemeClr val="tx1"/>
              </a:solidFill>
              <a:latin typeface="+mn-lt"/>
              <a:ea typeface="+mn-ea"/>
              <a:cs typeface="+mn-cs"/>
            </a:endParaRPr>
          </a:p>
          <a:p>
            <a:pPr lvl="0"/>
            <a:r>
              <a:rPr lang="fr-FR" sz="1200" kern="1200" dirty="0">
                <a:solidFill>
                  <a:schemeClr val="tx1"/>
                </a:solidFill>
                <a:latin typeface="+mn-lt"/>
                <a:ea typeface="+mn-ea"/>
                <a:cs typeface="+mn-cs"/>
              </a:rPr>
              <a:t>Tous les internes sont déjà entrés en conflit au moins une fois avec un patient.</a:t>
            </a:r>
          </a:p>
          <a:p>
            <a:pPr lvl="0"/>
            <a:r>
              <a:rPr lang="fr-FR" sz="1200" kern="1200" dirty="0">
                <a:solidFill>
                  <a:schemeClr val="tx1"/>
                </a:solidFill>
                <a:latin typeface="+mn-lt"/>
                <a:ea typeface="+mn-ea"/>
                <a:cs typeface="+mn-cs"/>
              </a:rPr>
              <a:t>Ils ont pu changer d’avis : après avoir compris le raisonnement du patient, devant un patient difficile, par manque d’expérience.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Un patient difficile est un patient trop dépendant, trop râleur, trop hypochondriaque, et/ ou non observant. Son comportement dépasse les limites que le médecin peut tolérer.</a:t>
            </a:r>
          </a:p>
          <a:p>
            <a:pPr lvl="0"/>
            <a:endParaRPr lang="fr-FR" sz="1200" kern="1200" dirty="0">
              <a:solidFill>
                <a:schemeClr val="tx1"/>
              </a:solidFill>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E388FCC0-542B-4AC5-A292-B591CD1243DB}" type="slidenum">
              <a:rPr lang="fr-FR" smtClean="0"/>
              <a:pPr/>
              <a:t>12</a:t>
            </a:fld>
            <a:endParaRPr lang="fr-F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r>
              <a:rPr lang="fr-FR" sz="1200" kern="1200" dirty="0">
                <a:solidFill>
                  <a:schemeClr val="tx1"/>
                </a:solidFill>
                <a:latin typeface="+mn-lt"/>
                <a:ea typeface="+mn-ea"/>
                <a:cs typeface="+mn-cs"/>
              </a:rPr>
              <a:t>Le ressenti des internes face au refus est complexe et certains peuvent ressentir de la gêne, de la culpabilité, ainsi que du stress avec la peur de décevoir</a:t>
            </a:r>
          </a:p>
          <a:p>
            <a:pPr lvl="0"/>
            <a:r>
              <a:rPr lang="fr-FR" sz="1200" kern="1200" dirty="0">
                <a:solidFill>
                  <a:schemeClr val="tx1"/>
                </a:solidFill>
                <a:latin typeface="+mn-lt"/>
                <a:ea typeface="+mn-ea"/>
                <a:cs typeface="+mn-cs"/>
              </a:rPr>
              <a:t>Les avantages à dire « non » sont :  s’affirmer en tant que médecin, mettre des limites dans la relation médecin-malade, promouvoir l’éducation du patient et renforcer le oui</a:t>
            </a:r>
          </a:p>
          <a:p>
            <a:pPr lvl="0"/>
            <a:r>
              <a:rPr lang="fr-FR" sz="1200" kern="1200" dirty="0">
                <a:solidFill>
                  <a:schemeClr val="tx1"/>
                </a:solidFill>
                <a:latin typeface="+mn-lt"/>
                <a:ea typeface="+mn-ea"/>
                <a:cs typeface="+mn-cs"/>
              </a:rPr>
              <a:t>Les inconvénients à dire « non » sont : l’apparition d’un conflit et d’un désaccord, l’augmentation du temps de consultation, la rupture avec le patient.</a:t>
            </a:r>
          </a:p>
          <a:p>
            <a:pPr lvl="0"/>
            <a:r>
              <a:rPr lang="fr-FR" sz="1200" kern="1200" dirty="0">
                <a:solidFill>
                  <a:schemeClr val="tx1"/>
                </a:solidFill>
                <a:latin typeface="+mn-lt"/>
                <a:ea typeface="+mn-ea"/>
                <a:cs typeface="+mn-cs"/>
              </a:rPr>
              <a:t>La plupart des internes pratiquent la méthode explicative pour faire accepter le refus</a:t>
            </a:r>
          </a:p>
          <a:p>
            <a:endParaRPr lang="fr-FR" dirty="0"/>
          </a:p>
        </p:txBody>
      </p:sp>
      <p:sp>
        <p:nvSpPr>
          <p:cNvPr id="4" name="Espace réservé du numéro de diapositive 3"/>
          <p:cNvSpPr>
            <a:spLocks noGrp="1"/>
          </p:cNvSpPr>
          <p:nvPr>
            <p:ph type="sldNum" sz="quarter" idx="10"/>
          </p:nvPr>
        </p:nvSpPr>
        <p:spPr/>
        <p:txBody>
          <a:bodyPr/>
          <a:lstStyle/>
          <a:p>
            <a:fld id="{E388FCC0-542B-4AC5-A292-B591CD1243DB}" type="slidenum">
              <a:rPr lang="fr-FR" smtClean="0"/>
              <a:pPr/>
              <a:t>13</a:t>
            </a:fld>
            <a:endParaRPr lang="fr-F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r>
              <a:rPr lang="fr-FR" sz="1200" kern="1200" dirty="0">
                <a:solidFill>
                  <a:schemeClr val="tx1"/>
                </a:solidFill>
                <a:latin typeface="+mn-lt"/>
                <a:ea typeface="+mn-ea"/>
                <a:cs typeface="+mn-cs"/>
              </a:rPr>
              <a:t>Après le refus, certains internes estiment que la relation est renforcée tandis que les autres pensent que la relation est rompue</a:t>
            </a:r>
          </a:p>
          <a:p>
            <a:pPr lvl="0"/>
            <a:r>
              <a:rPr lang="fr-FR" sz="1200" kern="1200" dirty="0">
                <a:solidFill>
                  <a:schemeClr val="tx1"/>
                </a:solidFill>
                <a:latin typeface="+mn-lt"/>
                <a:ea typeface="+mn-ea"/>
                <a:cs typeface="+mn-cs"/>
              </a:rPr>
              <a:t>La formation théorique a été perçue comme insuffisante par la majorité des internes.</a:t>
            </a:r>
          </a:p>
          <a:p>
            <a:pPr lvl="0"/>
            <a:r>
              <a:rPr lang="fr-FR" sz="1200" kern="1200" dirty="0">
                <a:solidFill>
                  <a:schemeClr val="tx1"/>
                </a:solidFill>
                <a:latin typeface="+mn-lt"/>
                <a:ea typeface="+mn-ea"/>
                <a:cs typeface="+mn-cs"/>
              </a:rPr>
              <a:t>Pour améliorer cette formation, ils proposent des : jeux de rôles, des cours théoriques durant l’externat, ainsi que des cours de philosophie et psychologie.</a:t>
            </a:r>
          </a:p>
          <a:p>
            <a:endParaRPr lang="fr-FR" dirty="0"/>
          </a:p>
        </p:txBody>
      </p:sp>
      <p:sp>
        <p:nvSpPr>
          <p:cNvPr id="4" name="Espace réservé du numéro de diapositive 3"/>
          <p:cNvSpPr>
            <a:spLocks noGrp="1"/>
          </p:cNvSpPr>
          <p:nvPr>
            <p:ph type="sldNum" sz="quarter" idx="10"/>
          </p:nvPr>
        </p:nvSpPr>
        <p:spPr/>
        <p:txBody>
          <a:bodyPr/>
          <a:lstStyle/>
          <a:p>
            <a:fld id="{E388FCC0-542B-4AC5-A292-B591CD1243DB}" type="slidenum">
              <a:rPr lang="fr-FR" smtClean="0"/>
              <a:pPr/>
              <a:t>14</a:t>
            </a:fld>
            <a:endParaRPr lang="fr-F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E388FCC0-542B-4AC5-A292-B591CD1243DB}" type="slidenum">
              <a:rPr lang="fr-FR" smtClean="0"/>
              <a:pPr/>
              <a:t>15</a:t>
            </a:fld>
            <a:endParaRPr lang="fr-F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r>
              <a:rPr lang="fr-FR" sz="1200" kern="1200" dirty="0">
                <a:solidFill>
                  <a:schemeClr val="tx1"/>
                </a:solidFill>
                <a:latin typeface="+mn-lt"/>
                <a:ea typeface="+mn-ea"/>
                <a:cs typeface="+mn-cs"/>
              </a:rPr>
              <a:t>Les limites de mon étude sont dû au biais de recueil : l’étude faisait appel aux souvenirs des internes pour se remémorer des faits et présence</a:t>
            </a:r>
            <a:r>
              <a:rPr lang="fr-FR" sz="1200" kern="1200" baseline="0" dirty="0">
                <a:solidFill>
                  <a:schemeClr val="tx1"/>
                </a:solidFill>
                <a:latin typeface="+mn-lt"/>
                <a:ea typeface="+mn-ea"/>
                <a:cs typeface="+mn-cs"/>
              </a:rPr>
              <a:t> d’un </a:t>
            </a:r>
            <a:r>
              <a:rPr lang="fr-FR" sz="1200" kern="1200" dirty="0">
                <a:solidFill>
                  <a:schemeClr val="tx1"/>
                </a:solidFill>
                <a:latin typeface="+mn-lt"/>
                <a:ea typeface="+mn-ea"/>
                <a:cs typeface="+mn-cs"/>
              </a:rPr>
              <a:t>oubli possible sur certains évènements marquants de mon sujet de recherche</a:t>
            </a:r>
          </a:p>
          <a:p>
            <a:pPr lvl="0"/>
            <a:r>
              <a:rPr lang="fr-FR" sz="1200" kern="1200" dirty="0">
                <a:solidFill>
                  <a:schemeClr val="tx1"/>
                </a:solidFill>
                <a:latin typeface="+mn-lt"/>
                <a:ea typeface="+mn-ea"/>
                <a:cs typeface="+mn-cs"/>
              </a:rPr>
              <a:t>Biais de l’entretien semi-dirigé :  un entretien en focus groups </a:t>
            </a:r>
            <a:r>
              <a:rPr lang="fr-FR" sz="1200" kern="1200" dirty="0" err="1">
                <a:solidFill>
                  <a:schemeClr val="tx1"/>
                </a:solidFill>
                <a:latin typeface="+mn-lt"/>
                <a:ea typeface="+mn-ea"/>
                <a:cs typeface="+mn-cs"/>
              </a:rPr>
              <a:t>cad</a:t>
            </a:r>
            <a:r>
              <a:rPr lang="fr-FR" sz="1200" kern="1200" dirty="0">
                <a:solidFill>
                  <a:schemeClr val="tx1"/>
                </a:solidFill>
                <a:latin typeface="+mn-lt"/>
                <a:ea typeface="+mn-ea"/>
                <a:cs typeface="+mn-cs"/>
              </a:rPr>
              <a:t> entretien</a:t>
            </a:r>
            <a:r>
              <a:rPr lang="fr-FR" sz="1200" kern="1200" baseline="0" dirty="0">
                <a:solidFill>
                  <a:schemeClr val="tx1"/>
                </a:solidFill>
                <a:latin typeface="+mn-lt"/>
                <a:ea typeface="+mn-ea"/>
                <a:cs typeface="+mn-cs"/>
              </a:rPr>
              <a:t> </a:t>
            </a:r>
            <a:r>
              <a:rPr lang="fr-FR" sz="1200" kern="1200" dirty="0">
                <a:solidFill>
                  <a:schemeClr val="tx1"/>
                </a:solidFill>
                <a:latin typeface="+mn-lt"/>
                <a:ea typeface="+mn-ea"/>
                <a:cs typeface="+mn-cs"/>
              </a:rPr>
              <a:t>en petit groupe de 6 à 12 personnes peut paraitre adaptée.</a:t>
            </a:r>
            <a:r>
              <a:rPr lang="fr-FR" sz="1200" kern="1200" baseline="0" dirty="0">
                <a:solidFill>
                  <a:schemeClr val="tx1"/>
                </a:solidFill>
                <a:latin typeface="+mn-lt"/>
                <a:ea typeface="+mn-ea"/>
                <a:cs typeface="+mn-cs"/>
              </a:rPr>
              <a:t> Cela permet de récolter différents points de vus simultanément </a:t>
            </a:r>
            <a:r>
              <a:rPr lang="fr-FR" sz="1200" kern="1200" dirty="0">
                <a:solidFill>
                  <a:schemeClr val="tx1"/>
                </a:solidFill>
                <a:latin typeface="+mn-lt"/>
                <a:ea typeface="+mn-ea"/>
                <a:cs typeface="+mn-cs"/>
              </a:rPr>
              <a:t>mais est difficilement envisageable en pratique. Car difficulté d’organisation</a:t>
            </a:r>
            <a:r>
              <a:rPr lang="fr-FR" sz="1200" kern="1200" baseline="0" dirty="0">
                <a:solidFill>
                  <a:schemeClr val="tx1"/>
                </a:solidFill>
                <a:latin typeface="+mn-lt"/>
                <a:ea typeface="+mn-ea"/>
                <a:cs typeface="+mn-cs"/>
              </a:rPr>
              <a:t> et emploi du temps de chacun</a:t>
            </a:r>
            <a:r>
              <a:rPr lang="fr-FR" sz="1200" kern="1200" dirty="0">
                <a:solidFill>
                  <a:schemeClr val="tx1"/>
                </a:solidFill>
                <a:latin typeface="+mn-lt"/>
                <a:ea typeface="+mn-ea"/>
                <a:cs typeface="+mn-cs"/>
              </a:rPr>
              <a:t> donc un entretien individuel a été privilégié.</a:t>
            </a:r>
          </a:p>
          <a:p>
            <a:pPr lvl="0"/>
            <a:r>
              <a:rPr lang="fr-FR" sz="1200" kern="1200" dirty="0">
                <a:solidFill>
                  <a:schemeClr val="tx1"/>
                </a:solidFill>
                <a:latin typeface="+mn-lt"/>
                <a:ea typeface="+mn-ea"/>
                <a:cs typeface="+mn-cs"/>
              </a:rPr>
              <a:t>Biais du modérateur : inexpérience lors des entretiens initiaux par rapport aux entretiens de fin de thèse </a:t>
            </a:r>
          </a:p>
          <a:p>
            <a:pPr lvl="0"/>
            <a:r>
              <a:rPr lang="fr-FR" sz="1200" kern="1200" dirty="0">
                <a:solidFill>
                  <a:schemeClr val="tx1"/>
                </a:solidFill>
                <a:effectLst/>
                <a:latin typeface="+mn-lt"/>
                <a:ea typeface="+mn-ea"/>
                <a:cs typeface="+mn-cs"/>
              </a:rPr>
              <a:t>Biais de rédaction : pas d’entretien test au préalable pour s’ajuster sur des questions ayant pu être mal comprise, retranscription par une personne unique pour retransmettre tous les propos recueillis des entretiens sur l'ordinateur.</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latin typeface="+mn-lt"/>
                <a:ea typeface="+mn-ea"/>
                <a:cs typeface="+mn-cs"/>
              </a:rPr>
              <a:t>La force de mon étude est le fait qu’elle soit une étude qualitative donc parfaitement adaptée pour étudier le ressenti et le vécu des personnes. Les études quantitatives étudie des chiffres, des taux et font de la quantification.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latin typeface="+mn-lt"/>
                <a:ea typeface="+mn-ea"/>
                <a:cs typeface="+mn-cs"/>
              </a:rPr>
              <a:t>Le choix des internes se trouvant dans une même faculté, et qui sont disponibles plus facilement que les médecins généralistes. Ils sont encore en cours d'étude donc plus à même de se rappeler le ressenti dans le faire de dire non à son patient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kern="1200" dirty="0">
              <a:solidFill>
                <a:schemeClr val="tx1"/>
              </a:solidFill>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E388FCC0-542B-4AC5-A292-B591CD1243DB}" type="slidenum">
              <a:rPr lang="fr-FR" smtClean="0"/>
              <a:pPr/>
              <a:t>16</a:t>
            </a:fld>
            <a:endParaRPr lang="fr-F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92500" lnSpcReduction="10000"/>
          </a:bodyPr>
          <a:lstStyle/>
          <a:p>
            <a:pPr lvl="0"/>
            <a:r>
              <a:rPr lang="fr-FR" sz="1200" kern="1200" dirty="0">
                <a:solidFill>
                  <a:schemeClr val="tx1"/>
                </a:solidFill>
                <a:latin typeface="+mn-lt"/>
                <a:ea typeface="+mn-ea"/>
                <a:cs typeface="+mn-cs"/>
              </a:rPr>
              <a:t>La communication est un outil majeur pour éviter l’incompréhension des patients et entrainer le conflit entre le patient et le médecin.</a:t>
            </a:r>
          </a:p>
          <a:p>
            <a:r>
              <a:rPr lang="fr-FR" sz="1200" kern="1200" dirty="0">
                <a:solidFill>
                  <a:schemeClr val="tx1"/>
                </a:solidFill>
                <a:latin typeface="+mn-lt"/>
                <a:ea typeface="+mn-ea"/>
                <a:cs typeface="+mn-cs"/>
              </a:rPr>
              <a:t> </a:t>
            </a:r>
          </a:p>
          <a:p>
            <a:pPr lvl="0"/>
            <a:r>
              <a:rPr lang="fr-FR" sz="1200" kern="1200" dirty="0">
                <a:solidFill>
                  <a:schemeClr val="tx1"/>
                </a:solidFill>
                <a:latin typeface="+mn-lt"/>
                <a:ea typeface="+mn-ea"/>
                <a:cs typeface="+mn-cs"/>
              </a:rPr>
              <a:t>Il existe différents moyens utilisés pour dire « non » comme : </a:t>
            </a:r>
          </a:p>
          <a:p>
            <a:pPr lvl="0"/>
            <a:r>
              <a:rPr lang="fr-FR" sz="1200" kern="1200" dirty="0">
                <a:solidFill>
                  <a:schemeClr val="tx1"/>
                </a:solidFill>
                <a:latin typeface="+mn-lt"/>
                <a:ea typeface="+mn-ea"/>
                <a:cs typeface="+mn-cs"/>
              </a:rPr>
              <a:t>Les différents types de comportement selon Galam avec le comportement agressif où le médecin ne prend pas en compte les arguments du patient, le comportement passif où il s’agit d’un laisser faire du médecin qui ne sait pas dire non et le comportement assertif où il existe une communication adaptée pour faire accepter les choses de façon calme et sereine.</a:t>
            </a:r>
          </a:p>
          <a:p>
            <a:pPr lvl="0"/>
            <a:r>
              <a:rPr lang="fr-FR" sz="1200" kern="1200" dirty="0">
                <a:solidFill>
                  <a:schemeClr val="tx1"/>
                </a:solidFill>
                <a:latin typeface="+mn-lt"/>
                <a:ea typeface="+mn-ea"/>
                <a:cs typeface="+mn-cs"/>
              </a:rPr>
              <a:t>Le disque rayé progressif de </a:t>
            </a:r>
            <a:r>
              <a:rPr lang="fr-FR" sz="1200" kern="1200" dirty="0" err="1">
                <a:solidFill>
                  <a:schemeClr val="tx1"/>
                </a:solidFill>
                <a:latin typeface="+mn-lt"/>
                <a:ea typeface="+mn-ea"/>
                <a:cs typeface="+mn-cs"/>
              </a:rPr>
              <a:t>Dupagne</a:t>
            </a:r>
            <a:r>
              <a:rPr lang="fr-FR" sz="1200" kern="1200" dirty="0">
                <a:solidFill>
                  <a:schemeClr val="tx1"/>
                </a:solidFill>
                <a:latin typeface="+mn-lt"/>
                <a:ea typeface="+mn-ea"/>
                <a:cs typeface="+mn-cs"/>
              </a:rPr>
              <a:t>. Celui-ci consiste à répéter sous différentes formes « j’ai bien compris MAIS ce n’est pas possible ». La première phrase est empathique et montre que l’on a compris le problème avec la deuxième phrase qui exprime le refus.</a:t>
            </a:r>
          </a:p>
          <a:p>
            <a:pPr lvl="0"/>
            <a:r>
              <a:rPr lang="fr-FR" sz="1200" kern="1200" dirty="0">
                <a:solidFill>
                  <a:schemeClr val="tx1"/>
                </a:solidFill>
                <a:latin typeface="+mn-lt"/>
                <a:ea typeface="+mn-ea"/>
                <a:cs typeface="+mn-cs"/>
              </a:rPr>
              <a:t>La méthode JEEPP : J pour JE comme la première personne du singulier, E pour EMPATHIE et prendre en compte la personne en face, E comme EMOTION en montrant que la personne nous a touché, P comme PRECIS pour exprimer clairement ce que l’on pense de la situation et P comme PERSISTANCE en répétant la première phrase comme un disque rayé.</a:t>
            </a:r>
          </a:p>
          <a:p>
            <a:pPr lvl="0"/>
            <a:r>
              <a:rPr lang="fr-FR" sz="1200" kern="1200" dirty="0">
                <a:solidFill>
                  <a:schemeClr val="tx1"/>
                </a:solidFill>
                <a:latin typeface="+mn-lt"/>
                <a:ea typeface="+mn-ea"/>
                <a:cs typeface="+mn-cs"/>
              </a:rPr>
              <a:t>La supervision individuelle équivalente à la méthode JEEPP et se résume avec l’acronyme NURS : Name pour nommer, </a:t>
            </a:r>
            <a:r>
              <a:rPr lang="fr-FR" sz="1200" kern="1200" dirty="0" err="1">
                <a:solidFill>
                  <a:schemeClr val="tx1"/>
                </a:solidFill>
                <a:latin typeface="+mn-lt"/>
                <a:ea typeface="+mn-ea"/>
                <a:cs typeface="+mn-cs"/>
              </a:rPr>
              <a:t>Understand</a:t>
            </a:r>
            <a:r>
              <a:rPr lang="fr-FR" sz="1200" kern="1200" dirty="0">
                <a:solidFill>
                  <a:schemeClr val="tx1"/>
                </a:solidFill>
                <a:latin typeface="+mn-lt"/>
                <a:ea typeface="+mn-ea"/>
                <a:cs typeface="+mn-cs"/>
              </a:rPr>
              <a:t> pour montrer qu’on a compris la demande, Respect pour respecter sa demande et Support pour soutenir nos propos </a:t>
            </a:r>
          </a:p>
          <a:p>
            <a:pPr lvl="0"/>
            <a:r>
              <a:rPr lang="fr-FR" sz="1200" kern="1200" dirty="0">
                <a:solidFill>
                  <a:schemeClr val="tx1"/>
                </a:solidFill>
                <a:latin typeface="+mn-lt"/>
                <a:ea typeface="+mn-ea"/>
                <a:cs typeface="+mn-cs"/>
              </a:rPr>
              <a:t>L’approche négociée pour proposer des alternatives convenant aux 2 parties</a:t>
            </a:r>
          </a:p>
          <a:p>
            <a:r>
              <a:rPr lang="fr-FR" sz="1200" kern="1200" dirty="0">
                <a:solidFill>
                  <a:schemeClr val="tx1"/>
                </a:solidFill>
                <a:latin typeface="+mn-lt"/>
                <a:ea typeface="+mn-ea"/>
                <a:cs typeface="+mn-cs"/>
              </a:rPr>
              <a:t> </a:t>
            </a:r>
          </a:p>
          <a:p>
            <a:pPr lvl="0"/>
            <a:r>
              <a:rPr lang="fr-FR" sz="1200" kern="1200" dirty="0">
                <a:solidFill>
                  <a:schemeClr val="tx1"/>
                </a:solidFill>
                <a:latin typeface="+mn-lt"/>
                <a:ea typeface="+mn-ea"/>
                <a:cs typeface="+mn-cs"/>
              </a:rPr>
              <a:t>Thèse du Dr </a:t>
            </a:r>
            <a:r>
              <a:rPr lang="fr-FR" sz="1200" kern="1200" dirty="0" err="1">
                <a:solidFill>
                  <a:schemeClr val="tx1"/>
                </a:solidFill>
                <a:latin typeface="+mn-lt"/>
                <a:ea typeface="+mn-ea"/>
                <a:cs typeface="+mn-cs"/>
              </a:rPr>
              <a:t>Juillard</a:t>
            </a:r>
            <a:r>
              <a:rPr lang="fr-FR" sz="1200" kern="1200" dirty="0">
                <a:solidFill>
                  <a:schemeClr val="tx1"/>
                </a:solidFill>
                <a:latin typeface="+mn-lt"/>
                <a:ea typeface="+mn-ea"/>
                <a:cs typeface="+mn-cs"/>
              </a:rPr>
              <a:t> : Il s’agit d’une étude qualitative et quantitative similaire à la mienne réalisée en 2015, ayant pour thème « Savoir dire non à bon escient : vécu des internes en médecine générale de Paris V ». Cette thèse a été soutenue une fois que ma faculté avait validé mon projet</a:t>
            </a:r>
            <a:r>
              <a:rPr lang="fr-FR" sz="1200" kern="1200" baseline="0" dirty="0">
                <a:solidFill>
                  <a:schemeClr val="tx1"/>
                </a:solidFill>
                <a:latin typeface="+mn-lt"/>
                <a:ea typeface="+mn-ea"/>
                <a:cs typeface="+mn-cs"/>
              </a:rPr>
              <a:t> de thèse et que celle-ci était déjà bien avancée.</a:t>
            </a:r>
            <a:r>
              <a:rPr lang="fr-FR" sz="1200" kern="1200" dirty="0">
                <a:solidFill>
                  <a:schemeClr val="tx1"/>
                </a:solidFill>
                <a:latin typeface="+mn-lt"/>
                <a:ea typeface="+mn-ea"/>
                <a:cs typeface="+mn-cs"/>
              </a:rPr>
              <a:t> Les résultats sont concordants et consolide ma</a:t>
            </a:r>
            <a:r>
              <a:rPr lang="fr-FR" sz="1200" kern="1200" baseline="0" dirty="0">
                <a:solidFill>
                  <a:schemeClr val="tx1"/>
                </a:solidFill>
                <a:latin typeface="+mn-lt"/>
                <a:ea typeface="+mn-ea"/>
                <a:cs typeface="+mn-cs"/>
              </a:rPr>
              <a:t> </a:t>
            </a:r>
            <a:r>
              <a:rPr lang="fr-FR" sz="1200" kern="1200" dirty="0">
                <a:solidFill>
                  <a:schemeClr val="tx1"/>
                </a:solidFill>
                <a:latin typeface="+mn-lt"/>
                <a:ea typeface="+mn-ea"/>
                <a:cs typeface="+mn-cs"/>
              </a:rPr>
              <a:t>conclusions que le</a:t>
            </a:r>
            <a:r>
              <a:rPr lang="fr-FR" sz="1200" kern="1200" baseline="0" dirty="0">
                <a:solidFill>
                  <a:schemeClr val="tx1"/>
                </a:solidFill>
                <a:latin typeface="+mn-lt"/>
                <a:ea typeface="+mn-ea"/>
                <a:cs typeface="+mn-cs"/>
              </a:rPr>
              <a:t> fait qu’ il est difficile de </a:t>
            </a:r>
            <a:r>
              <a:rPr lang="fr-FR" sz="1200" kern="1200" dirty="0">
                <a:solidFill>
                  <a:schemeClr val="tx1"/>
                </a:solidFill>
                <a:latin typeface="+mn-lt"/>
                <a:ea typeface="+mn-ea"/>
                <a:cs typeface="+mn-cs"/>
              </a:rPr>
              <a:t>dire « non » en tant qu’interne.</a:t>
            </a:r>
          </a:p>
        </p:txBody>
      </p:sp>
      <p:sp>
        <p:nvSpPr>
          <p:cNvPr id="4" name="Espace réservé du numéro de diapositive 3"/>
          <p:cNvSpPr>
            <a:spLocks noGrp="1"/>
          </p:cNvSpPr>
          <p:nvPr>
            <p:ph type="sldNum" sz="quarter" idx="10"/>
          </p:nvPr>
        </p:nvSpPr>
        <p:spPr/>
        <p:txBody>
          <a:bodyPr/>
          <a:lstStyle/>
          <a:p>
            <a:fld id="{E388FCC0-542B-4AC5-A292-B591CD1243DB}" type="slidenum">
              <a:rPr lang="fr-FR" smtClean="0"/>
              <a:pPr/>
              <a:t>17</a:t>
            </a:fld>
            <a:endParaRPr lang="fr-F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E388FCC0-542B-4AC5-A292-B591CD1243DB}" type="slidenum">
              <a:rPr lang="fr-FR" smtClean="0"/>
              <a:pPr/>
              <a:t>18</a:t>
            </a:fld>
            <a:endParaRPr lang="fr-F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r>
              <a:rPr lang="fr-FR" sz="1200" kern="1200" dirty="0">
                <a:solidFill>
                  <a:schemeClr val="tx1"/>
                </a:solidFill>
                <a:latin typeface="+mn-lt"/>
                <a:ea typeface="+mn-ea"/>
                <a:cs typeface="+mn-cs"/>
              </a:rPr>
              <a:t>Le ressenti des internes face au refus est complexe et peuvent ressentir de la gêne et de la culpabilité. Mais parvenir à dire « non » est bénéfique pour se sentir en paix avec soi-même, permettre un accomplissement professionnel et ainsi éviter à terme un épuisement professionnel.</a:t>
            </a:r>
          </a:p>
          <a:p>
            <a:r>
              <a:rPr lang="fr-FR" sz="1200" kern="1200" dirty="0">
                <a:solidFill>
                  <a:schemeClr val="tx1"/>
                </a:solidFill>
                <a:latin typeface="+mn-lt"/>
                <a:ea typeface="+mn-ea"/>
                <a:cs typeface="+mn-cs"/>
              </a:rPr>
              <a:t>Il paraitrait judicieux une formation communication au cours des études médicales dès le deuxième cycle soit durant l’externat et renforcer les groupes de parole type groupes de Pairs® ou Balint.</a:t>
            </a:r>
          </a:p>
          <a:p>
            <a:r>
              <a:rPr lang="fr-FR" sz="1200" kern="1200" dirty="0">
                <a:solidFill>
                  <a:schemeClr val="tx1"/>
                </a:solidFill>
                <a:latin typeface="+mn-lt"/>
                <a:ea typeface="+mn-ea"/>
                <a:cs typeface="+mn-cs"/>
              </a:rPr>
              <a:t> </a:t>
            </a:r>
          </a:p>
          <a:p>
            <a:endParaRPr lang="fr-FR" dirty="0"/>
          </a:p>
        </p:txBody>
      </p:sp>
      <p:sp>
        <p:nvSpPr>
          <p:cNvPr id="4" name="Espace réservé du numéro de diapositive 3"/>
          <p:cNvSpPr>
            <a:spLocks noGrp="1"/>
          </p:cNvSpPr>
          <p:nvPr>
            <p:ph type="sldNum" sz="quarter" idx="10"/>
          </p:nvPr>
        </p:nvSpPr>
        <p:spPr/>
        <p:txBody>
          <a:bodyPr/>
          <a:lstStyle/>
          <a:p>
            <a:fld id="{E388FCC0-542B-4AC5-A292-B591CD1243DB}" type="slidenum">
              <a:rPr lang="fr-FR" smtClean="0"/>
              <a:pPr/>
              <a:t>19</a:t>
            </a:fld>
            <a:endParaRPr lang="fr-F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latin typeface="+mn-lt"/>
                <a:ea typeface="+mn-ea"/>
                <a:cs typeface="+mn-cs"/>
              </a:rPr>
              <a:t>Au final, le « non » permet de se préserver un espace vital autant sur le plan professionnel que personnel</a:t>
            </a:r>
          </a:p>
          <a:p>
            <a:endParaRPr lang="fr-FR" dirty="0"/>
          </a:p>
          <a:p>
            <a:r>
              <a:rPr lang="fr-FR" dirty="0"/>
              <a:t>Merci de votre attention</a:t>
            </a:r>
          </a:p>
        </p:txBody>
      </p:sp>
      <p:sp>
        <p:nvSpPr>
          <p:cNvPr id="4" name="Espace réservé du numéro de diapositive 3"/>
          <p:cNvSpPr>
            <a:spLocks noGrp="1"/>
          </p:cNvSpPr>
          <p:nvPr>
            <p:ph type="sldNum" sz="quarter" idx="10"/>
          </p:nvPr>
        </p:nvSpPr>
        <p:spPr/>
        <p:txBody>
          <a:bodyPr/>
          <a:lstStyle/>
          <a:p>
            <a:fld id="{E388FCC0-542B-4AC5-A292-B591CD1243DB}" type="slidenum">
              <a:rPr lang="fr-FR" smtClean="0"/>
              <a:pPr/>
              <a:t>20</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4530"/>
            <a:ext cx="9144000" cy="2387600"/>
          </a:xfrm>
        </p:spPr>
        <p:txBody>
          <a:bodyPr anchor="b">
            <a:normAutofit/>
          </a:bodyPr>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2400">
                <a:solidFill>
                  <a:schemeClr val="tx1">
                    <a:lumMod val="75000"/>
                    <a:lumOff val="2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a:t>Modifier le style des sous-titres du masque</a:t>
            </a:r>
            <a:endParaRPr lang="en-US" dirty="0"/>
          </a:p>
        </p:txBody>
      </p:sp>
      <p:sp>
        <p:nvSpPr>
          <p:cNvPr id="4" name="Date Placeholder 3"/>
          <p:cNvSpPr>
            <a:spLocks noGrp="1"/>
          </p:cNvSpPr>
          <p:nvPr>
            <p:ph type="dt" sz="half" idx="10"/>
          </p:nvPr>
        </p:nvSpPr>
        <p:spPr/>
        <p:txBody>
          <a:bodyPr/>
          <a:lstStyle/>
          <a:p>
            <a:fld id="{6B55EAE4-5725-4A94-8CA3-A5E49219656D}" type="datetime1">
              <a:rPr lang="fr-FR" smtClean="0"/>
              <a:pPr/>
              <a:t>12/06/2016</a:t>
            </a:fld>
            <a:endParaRPr lang="fr-FR"/>
          </a:p>
        </p:txBody>
      </p:sp>
      <p:sp>
        <p:nvSpPr>
          <p:cNvPr id="5" name="Footer Placeholder 4"/>
          <p:cNvSpPr>
            <a:spLocks noGrp="1"/>
          </p:cNvSpPr>
          <p:nvPr>
            <p:ph type="ftr" sz="quarter" idx="11"/>
          </p:nvPr>
        </p:nvSpPr>
        <p:spPr/>
        <p:txBody>
          <a:bodyPr/>
          <a:lstStyle/>
          <a:p>
            <a:r>
              <a:rPr lang="fr-FR"/>
              <a:t>Thèse Margaux Manciet - 15/06/2016</a:t>
            </a:r>
          </a:p>
        </p:txBody>
      </p:sp>
      <p:sp>
        <p:nvSpPr>
          <p:cNvPr id="6" name="Slide Number Placeholder 5"/>
          <p:cNvSpPr>
            <a:spLocks noGrp="1"/>
          </p:cNvSpPr>
          <p:nvPr>
            <p:ph type="sldNum" sz="quarter" idx="12"/>
          </p:nvPr>
        </p:nvSpPr>
        <p:spPr/>
        <p:txBody>
          <a:bodyPr/>
          <a:lstStyle/>
          <a:p>
            <a:fld id="{FDC35D90-D421-48E7-8F61-6E2649086172}" type="slidenum">
              <a:rPr lang="fr-FR" smtClean="0"/>
              <a:pPr/>
              <a:t>‹N°›</a:t>
            </a:fld>
            <a:endParaRPr lang="fr-FR"/>
          </a:p>
        </p:txBody>
      </p:sp>
    </p:spTree>
    <p:extLst>
      <p:ext uri="{BB962C8B-B14F-4D97-AF65-F5344CB8AC3E}">
        <p14:creationId xmlns:p14="http://schemas.microsoft.com/office/powerpoint/2010/main" val="8516084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1E10311-8C1C-4238-ADEC-DABCDFB0521C}" type="datetime1">
              <a:rPr lang="fr-FR" smtClean="0"/>
              <a:pPr/>
              <a:t>12/06/2016</a:t>
            </a:fld>
            <a:endParaRPr lang="fr-FR"/>
          </a:p>
        </p:txBody>
      </p:sp>
      <p:sp>
        <p:nvSpPr>
          <p:cNvPr id="5" name="Footer Placeholder 4"/>
          <p:cNvSpPr>
            <a:spLocks noGrp="1"/>
          </p:cNvSpPr>
          <p:nvPr>
            <p:ph type="ftr" sz="quarter" idx="11"/>
          </p:nvPr>
        </p:nvSpPr>
        <p:spPr/>
        <p:txBody>
          <a:bodyPr/>
          <a:lstStyle/>
          <a:p>
            <a:r>
              <a:rPr lang="fr-FR"/>
              <a:t>Thèse Margaux Manciet - 15/06/2016</a:t>
            </a:r>
          </a:p>
        </p:txBody>
      </p:sp>
      <p:sp>
        <p:nvSpPr>
          <p:cNvPr id="6" name="Slide Number Placeholder 5"/>
          <p:cNvSpPr>
            <a:spLocks noGrp="1"/>
          </p:cNvSpPr>
          <p:nvPr>
            <p:ph type="sldNum" sz="quarter" idx="12"/>
          </p:nvPr>
        </p:nvSpPr>
        <p:spPr/>
        <p:txBody>
          <a:bodyPr/>
          <a:lstStyle/>
          <a:p>
            <a:fld id="{FDC35D90-D421-48E7-8F61-6E2649086172}" type="slidenum">
              <a:rPr lang="fr-FR" smtClean="0"/>
              <a:pPr/>
              <a:t>‹N°›</a:t>
            </a:fld>
            <a:endParaRPr lang="fr-FR"/>
          </a:p>
        </p:txBody>
      </p:sp>
    </p:spTree>
    <p:extLst>
      <p:ext uri="{BB962C8B-B14F-4D97-AF65-F5344CB8AC3E}">
        <p14:creationId xmlns:p14="http://schemas.microsoft.com/office/powerpoint/2010/main" val="6707682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831850" y="1712423"/>
            <a:ext cx="10515600" cy="2851208"/>
          </a:xfrm>
        </p:spPr>
        <p:txBody>
          <a:bodyPr anchor="b">
            <a:normAutofit/>
          </a:bodyPr>
          <a:lstStyle>
            <a:lvl1pPr>
              <a:defRPr sz="6000" b="0"/>
            </a:lvl1pPr>
          </a:lstStyle>
          <a:p>
            <a:r>
              <a:rPr lang="fr-FR"/>
              <a:t>Modifiez le style du titre</a:t>
            </a:r>
            <a:endParaRPr lang="en-US" dirty="0"/>
          </a:p>
        </p:txBody>
      </p:sp>
      <p:sp>
        <p:nvSpPr>
          <p:cNvPr id="3" name="Text Placeholder 2"/>
          <p:cNvSpPr>
            <a:spLocks noGrp="1"/>
          </p:cNvSpPr>
          <p:nvPr>
            <p:ph type="body" idx="1"/>
          </p:nvPr>
        </p:nvSpPr>
        <p:spPr>
          <a:xfrm>
            <a:off x="831850" y="4552633"/>
            <a:ext cx="10515600" cy="1500187"/>
          </a:xfrm>
        </p:spPr>
        <p:txBody>
          <a:bodyPr anchor="t">
            <a:normAutofit/>
          </a:bodyPr>
          <a:lstStyle>
            <a:lvl1pPr marL="0" indent="0">
              <a:buNone/>
              <a:defRPr sz="24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DEB005DE-92B9-4C85-9DDD-2663E3FD9E40}" type="datetime1">
              <a:rPr lang="fr-FR" smtClean="0"/>
              <a:pPr/>
              <a:t>12/06/2016</a:t>
            </a:fld>
            <a:endParaRPr lang="fr-FR"/>
          </a:p>
        </p:txBody>
      </p:sp>
      <p:sp>
        <p:nvSpPr>
          <p:cNvPr id="5" name="Footer Placeholder 4"/>
          <p:cNvSpPr>
            <a:spLocks noGrp="1"/>
          </p:cNvSpPr>
          <p:nvPr>
            <p:ph type="ftr" sz="quarter" idx="11"/>
          </p:nvPr>
        </p:nvSpPr>
        <p:spPr/>
        <p:txBody>
          <a:bodyPr/>
          <a:lstStyle/>
          <a:p>
            <a:r>
              <a:rPr lang="fr-FR"/>
              <a:t>Thèse Margaux Manciet - 15/06/2016</a:t>
            </a:r>
          </a:p>
        </p:txBody>
      </p:sp>
      <p:sp>
        <p:nvSpPr>
          <p:cNvPr id="6" name="Slide Number Placeholder 5"/>
          <p:cNvSpPr>
            <a:spLocks noGrp="1"/>
          </p:cNvSpPr>
          <p:nvPr>
            <p:ph type="sldNum" sz="quarter" idx="12"/>
          </p:nvPr>
        </p:nvSpPr>
        <p:spPr/>
        <p:txBody>
          <a:bodyPr/>
          <a:lstStyle/>
          <a:p>
            <a:fld id="{FDC35D90-D421-48E7-8F61-6E2649086172}" type="slidenum">
              <a:rPr lang="fr-FR" smtClean="0"/>
              <a:pPr/>
              <a:t>‹N°›</a:t>
            </a:fld>
            <a:endParaRPr lang="fr-FR"/>
          </a:p>
        </p:txBody>
      </p:sp>
    </p:spTree>
    <p:extLst>
      <p:ext uri="{BB962C8B-B14F-4D97-AF65-F5344CB8AC3E}">
        <p14:creationId xmlns:p14="http://schemas.microsoft.com/office/powerpoint/2010/main" val="18068111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845127" y="1828800"/>
            <a:ext cx="5181600" cy="4351337"/>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72200" y="1828800"/>
            <a:ext cx="5181600" cy="4351337"/>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FB8E18F3-07C7-414A-9F8F-67016E396920}" type="datetime1">
              <a:rPr lang="fr-FR" smtClean="0"/>
              <a:pPr/>
              <a:t>12/06/2016</a:t>
            </a:fld>
            <a:endParaRPr lang="fr-FR"/>
          </a:p>
        </p:txBody>
      </p:sp>
      <p:sp>
        <p:nvSpPr>
          <p:cNvPr id="6" name="Footer Placeholder 5"/>
          <p:cNvSpPr>
            <a:spLocks noGrp="1"/>
          </p:cNvSpPr>
          <p:nvPr>
            <p:ph type="ftr" sz="quarter" idx="11"/>
          </p:nvPr>
        </p:nvSpPr>
        <p:spPr/>
        <p:txBody>
          <a:bodyPr/>
          <a:lstStyle/>
          <a:p>
            <a:r>
              <a:rPr lang="fr-FR"/>
              <a:t>Thèse Margaux Manciet - 15/06/2016</a:t>
            </a:r>
          </a:p>
        </p:txBody>
      </p:sp>
      <p:sp>
        <p:nvSpPr>
          <p:cNvPr id="7" name="Slide Number Placeholder 6"/>
          <p:cNvSpPr>
            <a:spLocks noGrp="1"/>
          </p:cNvSpPr>
          <p:nvPr>
            <p:ph type="sldNum" sz="quarter" idx="12"/>
          </p:nvPr>
        </p:nvSpPr>
        <p:spPr/>
        <p:txBody>
          <a:bodyPr/>
          <a:lstStyle/>
          <a:p>
            <a:fld id="{FDC35D90-D421-48E7-8F61-6E2649086172}" type="slidenum">
              <a:rPr lang="fr-FR" smtClean="0"/>
              <a:pPr/>
              <a:t>‹N°›</a:t>
            </a:fld>
            <a:endParaRPr lang="fr-FR"/>
          </a:p>
        </p:txBody>
      </p:sp>
    </p:spTree>
    <p:extLst>
      <p:ext uri="{BB962C8B-B14F-4D97-AF65-F5344CB8AC3E}">
        <p14:creationId xmlns:p14="http://schemas.microsoft.com/office/powerpoint/2010/main" val="3170632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a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45127" y="1681850"/>
            <a:ext cx="5156200" cy="825699"/>
          </a:xfrm>
        </p:spPr>
        <p:txBody>
          <a:bodyPr anchor="b">
            <a:normAutofit/>
          </a:bodyP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845127" y="2507550"/>
            <a:ext cx="5156200" cy="3680525"/>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172200" y="1681851"/>
            <a:ext cx="5181601" cy="825698"/>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6172200" y="2507550"/>
            <a:ext cx="5181601" cy="3680525"/>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Date Placeholder 6"/>
          <p:cNvSpPr>
            <a:spLocks noGrp="1"/>
          </p:cNvSpPr>
          <p:nvPr>
            <p:ph type="dt" sz="half" idx="10"/>
          </p:nvPr>
        </p:nvSpPr>
        <p:spPr/>
        <p:txBody>
          <a:bodyPr/>
          <a:lstStyle/>
          <a:p>
            <a:fld id="{FF234486-EAAA-4935-BFF5-24BD743BD79C}" type="datetime1">
              <a:rPr lang="fr-FR" smtClean="0"/>
              <a:pPr/>
              <a:t>12/06/2016</a:t>
            </a:fld>
            <a:endParaRPr lang="fr-FR"/>
          </a:p>
        </p:txBody>
      </p:sp>
      <p:sp>
        <p:nvSpPr>
          <p:cNvPr id="8" name="Footer Placeholder 7"/>
          <p:cNvSpPr>
            <a:spLocks noGrp="1"/>
          </p:cNvSpPr>
          <p:nvPr>
            <p:ph type="ftr" sz="quarter" idx="11"/>
          </p:nvPr>
        </p:nvSpPr>
        <p:spPr/>
        <p:txBody>
          <a:bodyPr/>
          <a:lstStyle/>
          <a:p>
            <a:r>
              <a:rPr lang="fr-FR"/>
              <a:t>Thèse Margaux Manciet - 15/06/2016</a:t>
            </a:r>
          </a:p>
        </p:txBody>
      </p:sp>
      <p:sp>
        <p:nvSpPr>
          <p:cNvPr id="9" name="Slide Number Placeholder 8"/>
          <p:cNvSpPr>
            <a:spLocks noGrp="1"/>
          </p:cNvSpPr>
          <p:nvPr>
            <p:ph type="sldNum" sz="quarter" idx="12"/>
          </p:nvPr>
        </p:nvSpPr>
        <p:spPr/>
        <p:txBody>
          <a:bodyPr/>
          <a:lstStyle/>
          <a:p>
            <a:fld id="{FDC35D90-D421-48E7-8F61-6E2649086172}" type="slidenum">
              <a:rPr lang="fr-FR" smtClean="0"/>
              <a:pPr/>
              <a:t>‹N°›</a:t>
            </a:fld>
            <a:endParaRPr lang="fr-FR"/>
          </a:p>
        </p:txBody>
      </p:sp>
      <p:sp>
        <p:nvSpPr>
          <p:cNvPr id="10" name="Title 9"/>
          <p:cNvSpPr>
            <a:spLocks noGrp="1"/>
          </p:cNvSpPr>
          <p:nvPr>
            <p:ph type="title"/>
          </p:nvPr>
        </p:nvSpPr>
        <p:spPr/>
        <p:txBody>
          <a:bodyPr/>
          <a:lstStyle/>
          <a:p>
            <a:r>
              <a:rPr lang="fr-FR"/>
              <a:t>Modifiez le style du titre</a:t>
            </a:r>
            <a:endParaRPr lang="en-US" dirty="0"/>
          </a:p>
        </p:txBody>
      </p:sp>
    </p:spTree>
    <p:extLst>
      <p:ext uri="{BB962C8B-B14F-4D97-AF65-F5344CB8AC3E}">
        <p14:creationId xmlns:p14="http://schemas.microsoft.com/office/powerpoint/2010/main" val="19759391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8EAC9605-3CEF-4370-86E3-05654C82791A}" type="datetime1">
              <a:rPr lang="fr-FR" smtClean="0"/>
              <a:pPr/>
              <a:t>12/06/2016</a:t>
            </a:fld>
            <a:endParaRPr lang="fr-FR"/>
          </a:p>
        </p:txBody>
      </p:sp>
      <p:sp>
        <p:nvSpPr>
          <p:cNvPr id="4" name="Footer Placeholder 3"/>
          <p:cNvSpPr>
            <a:spLocks noGrp="1"/>
          </p:cNvSpPr>
          <p:nvPr>
            <p:ph type="ftr" sz="quarter" idx="11"/>
          </p:nvPr>
        </p:nvSpPr>
        <p:spPr/>
        <p:txBody>
          <a:bodyPr/>
          <a:lstStyle/>
          <a:p>
            <a:r>
              <a:rPr lang="fr-FR"/>
              <a:t>Thèse Margaux Manciet - 15/06/2016</a:t>
            </a:r>
          </a:p>
        </p:txBody>
      </p:sp>
      <p:sp>
        <p:nvSpPr>
          <p:cNvPr id="5" name="Slide Number Placeholder 4"/>
          <p:cNvSpPr>
            <a:spLocks noGrp="1"/>
          </p:cNvSpPr>
          <p:nvPr>
            <p:ph type="sldNum" sz="quarter" idx="12"/>
          </p:nvPr>
        </p:nvSpPr>
        <p:spPr/>
        <p:txBody>
          <a:bodyPr/>
          <a:lstStyle/>
          <a:p>
            <a:fld id="{FDC35D90-D421-48E7-8F61-6E2649086172}" type="slidenum">
              <a:rPr lang="fr-FR" smtClean="0"/>
              <a:pPr/>
              <a:t>‹N°›</a:t>
            </a:fld>
            <a:endParaRPr lang="fr-FR"/>
          </a:p>
        </p:txBody>
      </p:sp>
      <p:sp>
        <p:nvSpPr>
          <p:cNvPr id="6" name="Title 5"/>
          <p:cNvSpPr>
            <a:spLocks noGrp="1"/>
          </p:cNvSpPr>
          <p:nvPr>
            <p:ph type="title"/>
          </p:nvPr>
        </p:nvSpPr>
        <p:spPr/>
        <p:txBody>
          <a:bodyPr/>
          <a:lstStyle/>
          <a:p>
            <a:r>
              <a:rPr lang="fr-FR"/>
              <a:t>Modifiez le style du titre</a:t>
            </a:r>
            <a:endParaRPr lang="en-US"/>
          </a:p>
        </p:txBody>
      </p:sp>
    </p:spTree>
    <p:extLst>
      <p:ext uri="{BB962C8B-B14F-4D97-AF65-F5344CB8AC3E}">
        <p14:creationId xmlns:p14="http://schemas.microsoft.com/office/powerpoint/2010/main" val="24576333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D52AF6-790F-43F9-BBC9-ADF7B34B1382}" type="datetime1">
              <a:rPr lang="fr-FR" smtClean="0"/>
              <a:pPr/>
              <a:t>12/06/2016</a:t>
            </a:fld>
            <a:endParaRPr lang="fr-FR"/>
          </a:p>
        </p:txBody>
      </p:sp>
      <p:sp>
        <p:nvSpPr>
          <p:cNvPr id="3" name="Footer Placeholder 2"/>
          <p:cNvSpPr>
            <a:spLocks noGrp="1"/>
          </p:cNvSpPr>
          <p:nvPr>
            <p:ph type="ftr" sz="quarter" idx="11"/>
          </p:nvPr>
        </p:nvSpPr>
        <p:spPr/>
        <p:txBody>
          <a:bodyPr/>
          <a:lstStyle/>
          <a:p>
            <a:r>
              <a:rPr lang="fr-FR"/>
              <a:t>Thèse Margaux Manciet - 15/06/2016</a:t>
            </a:r>
          </a:p>
        </p:txBody>
      </p:sp>
      <p:sp>
        <p:nvSpPr>
          <p:cNvPr id="4" name="Slide Number Placeholder 3"/>
          <p:cNvSpPr>
            <a:spLocks noGrp="1"/>
          </p:cNvSpPr>
          <p:nvPr>
            <p:ph type="sldNum" sz="quarter" idx="12"/>
          </p:nvPr>
        </p:nvSpPr>
        <p:spPr/>
        <p:txBody>
          <a:bodyPr/>
          <a:lstStyle/>
          <a:p>
            <a:fld id="{FDC35D90-D421-48E7-8F61-6E2649086172}" type="slidenum">
              <a:rPr lang="fr-FR" smtClean="0"/>
              <a:pPr/>
              <a:t>‹N°›</a:t>
            </a:fld>
            <a:endParaRPr lang="fr-FR"/>
          </a:p>
        </p:txBody>
      </p:sp>
    </p:spTree>
    <p:extLst>
      <p:ext uri="{BB962C8B-B14F-4D97-AF65-F5344CB8AC3E}">
        <p14:creationId xmlns:p14="http://schemas.microsoft.com/office/powerpoint/2010/main" val="34308586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197"/>
          </a:xfrm>
        </p:spPr>
        <p:txBody>
          <a:bodyPr anchor="b">
            <a:normAutofit/>
          </a:bodyPr>
          <a:lstStyle>
            <a:lvl1pPr>
              <a:defRPr sz="3200" b="0"/>
            </a:lvl1pPr>
          </a:lstStyle>
          <a:p>
            <a:r>
              <a:rPr lang="fr-FR"/>
              <a:t>Modifiez le style du titre</a:t>
            </a:r>
            <a:endParaRPr lang="en-US" dirty="0"/>
          </a:p>
        </p:txBody>
      </p:sp>
      <p:sp>
        <p:nvSpPr>
          <p:cNvPr id="3" name="Content Placeholder 2"/>
          <p:cNvSpPr>
            <a:spLocks noGrp="1"/>
          </p:cNvSpPr>
          <p:nvPr>
            <p:ph idx="1"/>
          </p:nvPr>
        </p:nvSpPr>
        <p:spPr>
          <a:xfrm>
            <a:off x="5181600" y="990600"/>
            <a:ext cx="6172200" cy="4876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841248" y="2057399"/>
            <a:ext cx="3931920" cy="3810001"/>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0A89894D-89A6-44C1-A3C3-B3302AC1D85E}" type="datetime1">
              <a:rPr lang="fr-FR" smtClean="0"/>
              <a:pPr/>
              <a:t>12/06/2016</a:t>
            </a:fld>
            <a:endParaRPr lang="fr-FR"/>
          </a:p>
        </p:txBody>
      </p:sp>
      <p:sp>
        <p:nvSpPr>
          <p:cNvPr id="6" name="Footer Placeholder 5"/>
          <p:cNvSpPr>
            <a:spLocks noGrp="1"/>
          </p:cNvSpPr>
          <p:nvPr>
            <p:ph type="ftr" sz="quarter" idx="11"/>
          </p:nvPr>
        </p:nvSpPr>
        <p:spPr/>
        <p:txBody>
          <a:bodyPr/>
          <a:lstStyle/>
          <a:p>
            <a:r>
              <a:rPr lang="fr-FR"/>
              <a:t>Thèse Margaux Manciet - 15/06/2016</a:t>
            </a:r>
          </a:p>
        </p:txBody>
      </p:sp>
      <p:sp>
        <p:nvSpPr>
          <p:cNvPr id="7" name="Slide Number Placeholder 6"/>
          <p:cNvSpPr>
            <a:spLocks noGrp="1"/>
          </p:cNvSpPr>
          <p:nvPr>
            <p:ph type="sldNum" sz="quarter" idx="12"/>
          </p:nvPr>
        </p:nvSpPr>
        <p:spPr/>
        <p:txBody>
          <a:bodyPr/>
          <a:lstStyle/>
          <a:p>
            <a:fld id="{FDC35D90-D421-48E7-8F61-6E2649086172}" type="slidenum">
              <a:rPr lang="fr-FR" smtClean="0"/>
              <a:pPr/>
              <a:t>‹N°›</a:t>
            </a:fld>
            <a:endParaRPr lang="fr-FR"/>
          </a:p>
        </p:txBody>
      </p:sp>
    </p:spTree>
    <p:extLst>
      <p:ext uri="{BB962C8B-B14F-4D97-AF65-F5344CB8AC3E}">
        <p14:creationId xmlns:p14="http://schemas.microsoft.com/office/powerpoint/2010/main" val="24051837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200"/>
          </a:xfrm>
        </p:spPr>
        <p:txBody>
          <a:bodyPr anchor="b">
            <a:normAutofit/>
          </a:bodyPr>
          <a:lstStyle>
            <a:lvl1pPr>
              <a:defRPr sz="3200" b="0"/>
            </a:lvl1pPr>
          </a:lstStyle>
          <a:p>
            <a:r>
              <a:rPr lang="fr-FR"/>
              <a:t>Modifiez le style du titre</a:t>
            </a:r>
            <a:endParaRPr lang="en-US" dirty="0"/>
          </a:p>
        </p:txBody>
      </p:sp>
      <p:sp>
        <p:nvSpPr>
          <p:cNvPr id="3" name="Picture Placeholder 2"/>
          <p:cNvSpPr>
            <a:spLocks noGrp="1"/>
          </p:cNvSpPr>
          <p:nvPr>
            <p:ph type="pic" idx="1"/>
          </p:nvPr>
        </p:nvSpPr>
        <p:spPr>
          <a:xfrm>
            <a:off x="5181600" y="990600"/>
            <a:ext cx="6172200" cy="4876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841248" y="2057400"/>
            <a:ext cx="3931920" cy="3810000"/>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30875C9D-76E3-4BFA-B86C-1B9CE8449376}" type="datetime1">
              <a:rPr lang="fr-FR" smtClean="0"/>
              <a:pPr/>
              <a:t>12/06/2016</a:t>
            </a:fld>
            <a:endParaRPr lang="fr-FR"/>
          </a:p>
        </p:txBody>
      </p:sp>
      <p:sp>
        <p:nvSpPr>
          <p:cNvPr id="6" name="Footer Placeholder 5"/>
          <p:cNvSpPr>
            <a:spLocks noGrp="1"/>
          </p:cNvSpPr>
          <p:nvPr>
            <p:ph type="ftr" sz="quarter" idx="11"/>
          </p:nvPr>
        </p:nvSpPr>
        <p:spPr/>
        <p:txBody>
          <a:bodyPr/>
          <a:lstStyle/>
          <a:p>
            <a:r>
              <a:rPr lang="fr-FR"/>
              <a:t>Thèse Margaux Manciet - 15/06/2016</a:t>
            </a:r>
          </a:p>
        </p:txBody>
      </p:sp>
      <p:sp>
        <p:nvSpPr>
          <p:cNvPr id="7" name="Slide Number Placeholder 6"/>
          <p:cNvSpPr>
            <a:spLocks noGrp="1"/>
          </p:cNvSpPr>
          <p:nvPr>
            <p:ph type="sldNum" sz="quarter" idx="12"/>
          </p:nvPr>
        </p:nvSpPr>
        <p:spPr/>
        <p:txBody>
          <a:bodyPr/>
          <a:lstStyle/>
          <a:p>
            <a:fld id="{FDC35D90-D421-48E7-8F61-6E2649086172}" type="slidenum">
              <a:rPr lang="fr-FR" smtClean="0"/>
              <a:pPr/>
              <a:t>‹N°›</a:t>
            </a:fld>
            <a:endParaRPr lang="fr-FR"/>
          </a:p>
        </p:txBody>
      </p:sp>
    </p:spTree>
    <p:extLst>
      <p:ext uri="{BB962C8B-B14F-4D97-AF65-F5344CB8AC3E}">
        <p14:creationId xmlns:p14="http://schemas.microsoft.com/office/powerpoint/2010/main" val="3714683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9D9A0C3-0559-42DB-9637-42111AE3CBCB}" type="datetime1">
              <a:rPr lang="fr-FR" smtClean="0"/>
              <a:pPr/>
              <a:t>12/06/2016</a:t>
            </a:fld>
            <a:endParaRPr lang="fr-FR"/>
          </a:p>
        </p:txBody>
      </p:sp>
      <p:sp>
        <p:nvSpPr>
          <p:cNvPr id="5" name="Footer Placeholder 4"/>
          <p:cNvSpPr>
            <a:spLocks noGrp="1"/>
          </p:cNvSpPr>
          <p:nvPr>
            <p:ph type="ftr" sz="quarter" idx="11"/>
          </p:nvPr>
        </p:nvSpPr>
        <p:spPr/>
        <p:txBody>
          <a:bodyPr/>
          <a:lstStyle/>
          <a:p>
            <a:r>
              <a:rPr lang="fr-FR"/>
              <a:t>Thèse Margaux Manciet - 15/06/2016</a:t>
            </a:r>
          </a:p>
        </p:txBody>
      </p:sp>
      <p:sp>
        <p:nvSpPr>
          <p:cNvPr id="6" name="Slide Number Placeholder 5"/>
          <p:cNvSpPr>
            <a:spLocks noGrp="1"/>
          </p:cNvSpPr>
          <p:nvPr>
            <p:ph type="sldNum" sz="quarter" idx="12"/>
          </p:nvPr>
        </p:nvSpPr>
        <p:spPr/>
        <p:txBody>
          <a:bodyPr/>
          <a:lstStyle/>
          <a:p>
            <a:fld id="{FDC35D90-D421-48E7-8F61-6E2649086172}" type="slidenum">
              <a:rPr lang="fr-FR" smtClean="0"/>
              <a:pPr/>
              <a:t>‹N°›</a:t>
            </a:fld>
            <a:endParaRPr lang="fr-FR"/>
          </a:p>
        </p:txBody>
      </p:sp>
    </p:spTree>
    <p:extLst>
      <p:ext uri="{BB962C8B-B14F-4D97-AF65-F5344CB8AC3E}">
        <p14:creationId xmlns:p14="http://schemas.microsoft.com/office/powerpoint/2010/main" val="17519220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0362"/>
            <a:ext cx="2628900" cy="5811838"/>
          </a:xfrm>
        </p:spPr>
        <p:txBody>
          <a:bodyPr vert="eaVert"/>
          <a:lstStyle/>
          <a:p>
            <a:r>
              <a:rPr lang="fr-FR"/>
              <a:t>Modifiez le style du titre</a:t>
            </a:r>
            <a:endParaRPr lang="en-US"/>
          </a:p>
        </p:txBody>
      </p:sp>
      <p:sp>
        <p:nvSpPr>
          <p:cNvPr id="3" name="Vertical Text Placeholder 2"/>
          <p:cNvSpPr>
            <a:spLocks noGrp="1"/>
          </p:cNvSpPr>
          <p:nvPr>
            <p:ph type="body" orient="vert" idx="1"/>
          </p:nvPr>
        </p:nvSpPr>
        <p:spPr>
          <a:xfrm>
            <a:off x="838200" y="360362"/>
            <a:ext cx="7734300" cy="5811837"/>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B643968E-5400-4B83-949C-F97F694576C6}" type="datetime1">
              <a:rPr lang="fr-FR" smtClean="0"/>
              <a:pPr/>
              <a:t>12/06/2016</a:t>
            </a:fld>
            <a:endParaRPr lang="fr-FR"/>
          </a:p>
        </p:txBody>
      </p:sp>
      <p:sp>
        <p:nvSpPr>
          <p:cNvPr id="5" name="Footer Placeholder 4"/>
          <p:cNvSpPr>
            <a:spLocks noGrp="1"/>
          </p:cNvSpPr>
          <p:nvPr>
            <p:ph type="ftr" sz="quarter" idx="11"/>
          </p:nvPr>
        </p:nvSpPr>
        <p:spPr/>
        <p:txBody>
          <a:bodyPr/>
          <a:lstStyle/>
          <a:p>
            <a:r>
              <a:rPr lang="fr-FR"/>
              <a:t>Thèse Margaux Manciet - 15/06/2016</a:t>
            </a:r>
          </a:p>
        </p:txBody>
      </p:sp>
      <p:sp>
        <p:nvSpPr>
          <p:cNvPr id="6" name="Slide Number Placeholder 5"/>
          <p:cNvSpPr>
            <a:spLocks noGrp="1"/>
          </p:cNvSpPr>
          <p:nvPr>
            <p:ph type="sldNum" sz="quarter" idx="12"/>
          </p:nvPr>
        </p:nvSpPr>
        <p:spPr/>
        <p:txBody>
          <a:bodyPr/>
          <a:lstStyle/>
          <a:p>
            <a:fld id="{FDC35D90-D421-48E7-8F61-6E2649086172}" type="slidenum">
              <a:rPr lang="fr-FR" smtClean="0"/>
              <a:pPr/>
              <a:t>‹N°›</a:t>
            </a:fld>
            <a:endParaRPr lang="fr-FR"/>
          </a:p>
        </p:txBody>
      </p:sp>
    </p:spTree>
    <p:extLst>
      <p:ext uri="{BB962C8B-B14F-4D97-AF65-F5344CB8AC3E}">
        <p14:creationId xmlns:p14="http://schemas.microsoft.com/office/powerpoint/2010/main" val="20435074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23" name="Rectangle 22"/>
          <p:cNvSpPr/>
          <p:nvPr/>
        </p:nvSpPr>
        <p:spPr>
          <a:xfrm flipV="1">
            <a:off x="7213577" y="3810001"/>
            <a:ext cx="4978425"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7213601" y="3897010"/>
            <a:ext cx="49784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7213601" y="4115167"/>
            <a:ext cx="49784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7213600" y="4164403"/>
            <a:ext cx="262128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7213600" y="4199572"/>
            <a:ext cx="262128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ectangle à coins arrondis 29"/>
          <p:cNvSpPr/>
          <p:nvPr/>
        </p:nvSpPr>
        <p:spPr bwMode="white">
          <a:xfrm>
            <a:off x="7213600" y="3962400"/>
            <a:ext cx="408432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ectangle à coins arrondis 30"/>
          <p:cNvSpPr/>
          <p:nvPr/>
        </p:nvSpPr>
        <p:spPr bwMode="white">
          <a:xfrm>
            <a:off x="9835343" y="4060983"/>
            <a:ext cx="21336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12192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 y="3675528"/>
            <a:ext cx="12192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8552068" y="3643090"/>
            <a:ext cx="3639933"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12192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re 7"/>
          <p:cNvSpPr>
            <a:spLocks noGrp="1"/>
          </p:cNvSpPr>
          <p:nvPr>
            <p:ph type="ctrTitle"/>
          </p:nvPr>
        </p:nvSpPr>
        <p:spPr>
          <a:xfrm>
            <a:off x="609600" y="2401888"/>
            <a:ext cx="11277600" cy="1470025"/>
          </a:xfrm>
        </p:spPr>
        <p:txBody>
          <a:bodyPr anchor="b"/>
          <a:lstStyle>
            <a:lvl1pPr>
              <a:defRPr sz="4400">
                <a:solidFill>
                  <a:schemeClr val="bg1"/>
                </a:solidFill>
              </a:defRPr>
            </a:lvl1pPr>
          </a:lstStyle>
          <a:p>
            <a:r>
              <a:rPr kumimoji="0" lang="fr-FR"/>
              <a:t>Cliquez pour modifier le style du titre</a:t>
            </a:r>
            <a:endParaRPr kumimoji="0" lang="en-US"/>
          </a:p>
        </p:txBody>
      </p:sp>
      <p:sp>
        <p:nvSpPr>
          <p:cNvPr id="9" name="Sous-titre 8"/>
          <p:cNvSpPr>
            <a:spLocks noGrp="1"/>
          </p:cNvSpPr>
          <p:nvPr>
            <p:ph type="subTitle" idx="1"/>
          </p:nvPr>
        </p:nvSpPr>
        <p:spPr>
          <a:xfrm>
            <a:off x="609600" y="3899938"/>
            <a:ext cx="6604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a:t>Cliquez pour modifier le style des sous-titres du masque</a:t>
            </a:r>
            <a:endParaRPr kumimoji="0" lang="en-US"/>
          </a:p>
        </p:txBody>
      </p:sp>
      <p:sp>
        <p:nvSpPr>
          <p:cNvPr id="28" name="Espace réservé de la date 27"/>
          <p:cNvSpPr>
            <a:spLocks noGrp="1"/>
          </p:cNvSpPr>
          <p:nvPr>
            <p:ph type="dt" sz="half" idx="10"/>
          </p:nvPr>
        </p:nvSpPr>
        <p:spPr>
          <a:xfrm>
            <a:off x="8940800" y="4206240"/>
            <a:ext cx="1280160" cy="457200"/>
          </a:xfrm>
          <a:prstGeom prst="rect">
            <a:avLst/>
          </a:prstGeom>
        </p:spPr>
        <p:txBody>
          <a:bodyPr/>
          <a:lstStyle/>
          <a:p>
            <a:fld id="{0085A01C-4805-4BCF-B3BA-CB2C0A6B05BB}" type="datetime1">
              <a:rPr lang="fr-FR" smtClean="0"/>
              <a:pPr/>
              <a:t>12/06/2016</a:t>
            </a:fld>
            <a:endParaRPr lang="fr-FR"/>
          </a:p>
        </p:txBody>
      </p:sp>
      <p:sp>
        <p:nvSpPr>
          <p:cNvPr id="17" name="Espace réservé du pied de page 16"/>
          <p:cNvSpPr>
            <a:spLocks noGrp="1"/>
          </p:cNvSpPr>
          <p:nvPr>
            <p:ph type="ftr" sz="quarter" idx="11"/>
          </p:nvPr>
        </p:nvSpPr>
        <p:spPr>
          <a:xfrm>
            <a:off x="7213600" y="4205288"/>
            <a:ext cx="1727200" cy="457200"/>
          </a:xfrm>
        </p:spPr>
        <p:txBody>
          <a:bodyPr/>
          <a:lstStyle/>
          <a:p>
            <a:r>
              <a:rPr lang="fr-FR"/>
              <a:t>Thèse Margaux Manciet - 15/06/2016</a:t>
            </a:r>
          </a:p>
        </p:txBody>
      </p:sp>
      <p:sp>
        <p:nvSpPr>
          <p:cNvPr id="29" name="Espace réservé du numéro de diapositive 28"/>
          <p:cNvSpPr>
            <a:spLocks noGrp="1"/>
          </p:cNvSpPr>
          <p:nvPr>
            <p:ph type="sldNum" sz="quarter" idx="12"/>
          </p:nvPr>
        </p:nvSpPr>
        <p:spPr>
          <a:xfrm>
            <a:off x="11093451" y="1136"/>
            <a:ext cx="996949" cy="365760"/>
          </a:xfrm>
        </p:spPr>
        <p:txBody>
          <a:bodyPr/>
          <a:lstStyle>
            <a:lvl1pPr algn="r">
              <a:defRPr sz="1800">
                <a:solidFill>
                  <a:schemeClr val="bg1"/>
                </a:solidFill>
              </a:defRPr>
            </a:lvl1pPr>
          </a:lstStyle>
          <a:p>
            <a:fld id="{FDC35D90-D421-48E7-8F61-6E2649086172}" type="slidenum">
              <a:rPr lang="fr-FR" smtClean="0"/>
              <a:pPr/>
              <a:t>‹N°›</a:t>
            </a:fld>
            <a:endParaRPr lang="fr-F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609600" y="624376"/>
            <a:ext cx="10972800" cy="1066800"/>
          </a:xfrm>
        </p:spPr>
        <p:txBody>
          <a:bodyPr/>
          <a:lstStyle/>
          <a:p>
            <a:r>
              <a:rPr kumimoji="0" lang="fr-FR"/>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5" name="Espace réservé du pied de page 4"/>
          <p:cNvSpPr>
            <a:spLocks noGrp="1"/>
          </p:cNvSpPr>
          <p:nvPr>
            <p:ph type="ftr" sz="quarter" idx="11"/>
          </p:nvPr>
        </p:nvSpPr>
        <p:spPr>
          <a:xfrm>
            <a:off x="0" y="6537986"/>
            <a:ext cx="12192000" cy="279069"/>
          </a:xfrm>
        </p:spPr>
        <p:txBody>
          <a:bodyPr/>
          <a:lstStyle>
            <a:lvl1pPr>
              <a:defRPr sz="1200"/>
            </a:lvl1pPr>
          </a:lstStyle>
          <a:p>
            <a:r>
              <a:rPr lang="fr-FR"/>
              <a:t>Thèse Margaux Manciet - 15/06/2016</a:t>
            </a:r>
            <a:endParaRPr lang="fr-FR" dirty="0"/>
          </a:p>
        </p:txBody>
      </p:sp>
      <p:sp>
        <p:nvSpPr>
          <p:cNvPr id="6" name="Espace réservé du numéro de diapositive 5"/>
          <p:cNvSpPr>
            <a:spLocks noGrp="1"/>
          </p:cNvSpPr>
          <p:nvPr>
            <p:ph type="sldNum" sz="quarter" idx="12"/>
          </p:nvPr>
        </p:nvSpPr>
        <p:spPr/>
        <p:txBody>
          <a:bodyPr/>
          <a:lstStyle/>
          <a:p>
            <a:fld id="{FDC35D90-D421-48E7-8F61-6E2649086172}" type="slidenum">
              <a:rPr lang="fr-FR" smtClean="0"/>
              <a:pPr/>
              <a:t>‹N°›</a:t>
            </a:fld>
            <a:endParaRPr lang="fr-FR"/>
          </a:p>
        </p:txBody>
      </p:sp>
      <p:pic>
        <p:nvPicPr>
          <p:cNvPr id="7" name="Image 4"/>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rot="5400000">
            <a:off x="363224" y="223636"/>
            <a:ext cx="852823" cy="1306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963084" y="1981201"/>
            <a:ext cx="103632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fr-FR"/>
              <a:t>Cliquez pour modifier le style du titre</a:t>
            </a:r>
            <a:endParaRPr kumimoji="0" lang="en-US"/>
          </a:p>
        </p:txBody>
      </p:sp>
      <p:sp>
        <p:nvSpPr>
          <p:cNvPr id="3" name="Espace réservé du texte 2"/>
          <p:cNvSpPr>
            <a:spLocks noGrp="1"/>
          </p:cNvSpPr>
          <p:nvPr>
            <p:ph type="body" idx="1"/>
          </p:nvPr>
        </p:nvSpPr>
        <p:spPr>
          <a:xfrm>
            <a:off x="963084" y="3367088"/>
            <a:ext cx="103632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a:t>Cliquez pour modifier les styles du texte du masque</a:t>
            </a:r>
          </a:p>
        </p:txBody>
      </p:sp>
      <p:sp>
        <p:nvSpPr>
          <p:cNvPr id="4" name="Espace réservé de la date 3"/>
          <p:cNvSpPr>
            <a:spLocks noGrp="1"/>
          </p:cNvSpPr>
          <p:nvPr>
            <p:ph type="dt" sz="half" idx="10"/>
          </p:nvPr>
        </p:nvSpPr>
        <p:spPr>
          <a:xfrm>
            <a:off x="7983763" y="6055505"/>
            <a:ext cx="1276352" cy="457200"/>
          </a:xfrm>
          <a:prstGeom prst="rect">
            <a:avLst/>
          </a:prstGeom>
        </p:spPr>
        <p:txBody>
          <a:bodyPr/>
          <a:lstStyle/>
          <a:p>
            <a:fld id="{7D7CCE4D-61C5-4D7F-B4A4-2C3EA9A3AFDC}" type="datetime1">
              <a:rPr lang="fr-FR" smtClean="0"/>
              <a:pPr/>
              <a:t>12/06/2016</a:t>
            </a:fld>
            <a:endParaRPr lang="fr-FR"/>
          </a:p>
        </p:txBody>
      </p:sp>
      <p:sp>
        <p:nvSpPr>
          <p:cNvPr id="5" name="Espace réservé du pied de page 4"/>
          <p:cNvSpPr>
            <a:spLocks noGrp="1"/>
          </p:cNvSpPr>
          <p:nvPr>
            <p:ph type="ftr" sz="quarter" idx="11"/>
          </p:nvPr>
        </p:nvSpPr>
        <p:spPr/>
        <p:txBody>
          <a:bodyPr/>
          <a:lstStyle/>
          <a:p>
            <a:r>
              <a:rPr lang="fr-FR"/>
              <a:t>Thèse Margaux Manciet - 15/06/2016</a:t>
            </a:r>
          </a:p>
        </p:txBody>
      </p:sp>
      <p:sp>
        <p:nvSpPr>
          <p:cNvPr id="6" name="Espace réservé du numéro de diapositive 5"/>
          <p:cNvSpPr>
            <a:spLocks noGrp="1"/>
          </p:cNvSpPr>
          <p:nvPr>
            <p:ph type="sldNum" sz="quarter" idx="12"/>
          </p:nvPr>
        </p:nvSpPr>
        <p:spPr/>
        <p:txBody>
          <a:bodyPr/>
          <a:lstStyle/>
          <a:p>
            <a:fld id="{FDC35D90-D421-48E7-8F61-6E2649086172}" type="slidenum">
              <a:rPr lang="fr-FR" smtClean="0"/>
              <a:pPr/>
              <a:t>‹N°›</a:t>
            </a:fld>
            <a:endParaRPr lang="fr-F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Cliquez pour modifier le style du titre</a:t>
            </a:r>
            <a:endParaRPr kumimoji="0" lang="en-US"/>
          </a:p>
        </p:txBody>
      </p:sp>
      <p:sp>
        <p:nvSpPr>
          <p:cNvPr id="3" name="Espace réservé du contenu 2"/>
          <p:cNvSpPr>
            <a:spLocks noGrp="1"/>
          </p:cNvSpPr>
          <p:nvPr>
            <p:ph sz="half" idx="1"/>
          </p:nvPr>
        </p:nvSpPr>
        <p:spPr>
          <a:xfrm>
            <a:off x="609600" y="2249425"/>
            <a:ext cx="53848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u contenu 3"/>
          <p:cNvSpPr>
            <a:spLocks noGrp="1"/>
          </p:cNvSpPr>
          <p:nvPr>
            <p:ph sz="half" idx="2"/>
          </p:nvPr>
        </p:nvSpPr>
        <p:spPr>
          <a:xfrm>
            <a:off x="6197600" y="2249425"/>
            <a:ext cx="53848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5" name="Espace réservé de la date 4"/>
          <p:cNvSpPr>
            <a:spLocks noGrp="1"/>
          </p:cNvSpPr>
          <p:nvPr>
            <p:ph type="dt" sz="half" idx="10"/>
          </p:nvPr>
        </p:nvSpPr>
        <p:spPr>
          <a:xfrm>
            <a:off x="7983763" y="6055505"/>
            <a:ext cx="1276352" cy="457200"/>
          </a:xfrm>
          <a:prstGeom prst="rect">
            <a:avLst/>
          </a:prstGeom>
        </p:spPr>
        <p:txBody>
          <a:bodyPr/>
          <a:lstStyle/>
          <a:p>
            <a:fld id="{DC67D2C4-53C6-42C6-B69C-915871AB5FE3}" type="datetime1">
              <a:rPr lang="fr-FR" smtClean="0"/>
              <a:pPr/>
              <a:t>12/06/2016</a:t>
            </a:fld>
            <a:endParaRPr lang="fr-FR"/>
          </a:p>
        </p:txBody>
      </p:sp>
      <p:sp>
        <p:nvSpPr>
          <p:cNvPr id="6" name="Espace réservé du pied de page 5"/>
          <p:cNvSpPr>
            <a:spLocks noGrp="1"/>
          </p:cNvSpPr>
          <p:nvPr>
            <p:ph type="ftr" sz="quarter" idx="11"/>
          </p:nvPr>
        </p:nvSpPr>
        <p:spPr/>
        <p:txBody>
          <a:bodyPr/>
          <a:lstStyle/>
          <a:p>
            <a:r>
              <a:rPr lang="fr-FR"/>
              <a:t>Thèse Margaux Manciet - 15/06/2016</a:t>
            </a:r>
          </a:p>
        </p:txBody>
      </p:sp>
      <p:sp>
        <p:nvSpPr>
          <p:cNvPr id="7" name="Espace réservé du numéro de diapositive 6"/>
          <p:cNvSpPr>
            <a:spLocks noGrp="1"/>
          </p:cNvSpPr>
          <p:nvPr>
            <p:ph type="sldNum" sz="quarter" idx="12"/>
          </p:nvPr>
        </p:nvSpPr>
        <p:spPr/>
        <p:txBody>
          <a:bodyPr/>
          <a:lstStyle/>
          <a:p>
            <a:fld id="{FDC35D90-D421-48E7-8F61-6E2649086172}" type="slidenum">
              <a:rPr lang="fr-FR" smtClean="0"/>
              <a:pPr/>
              <a:t>‹N°›</a:t>
            </a:fld>
            <a:endParaRPr lang="fr-F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508000" y="624376"/>
            <a:ext cx="11176000" cy="1069848"/>
          </a:xfrm>
        </p:spPr>
        <p:txBody>
          <a:bodyPr anchor="ctr"/>
          <a:lstStyle>
            <a:lvl1pPr>
              <a:defRPr sz="4000" b="0" i="0" cap="none" baseline="0"/>
            </a:lvl1pPr>
          </a:lstStyle>
          <a:p>
            <a:r>
              <a:rPr kumimoji="0" lang="fr-FR"/>
              <a:t>Cliquez pour modifier le style du titre</a:t>
            </a:r>
            <a:endParaRPr kumimoji="0" lang="en-US"/>
          </a:p>
        </p:txBody>
      </p:sp>
      <p:sp>
        <p:nvSpPr>
          <p:cNvPr id="3" name="Espace réservé du texte 2"/>
          <p:cNvSpPr>
            <a:spLocks noGrp="1"/>
          </p:cNvSpPr>
          <p:nvPr>
            <p:ph type="body" idx="1"/>
          </p:nvPr>
        </p:nvSpPr>
        <p:spPr>
          <a:xfrm>
            <a:off x="508000" y="2244970"/>
            <a:ext cx="5388864"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a:t>Cliquez pour modifier les styles du texte du masque</a:t>
            </a:r>
          </a:p>
        </p:txBody>
      </p:sp>
      <p:sp>
        <p:nvSpPr>
          <p:cNvPr id="4" name="Espace réservé du texte 3"/>
          <p:cNvSpPr>
            <a:spLocks noGrp="1"/>
          </p:cNvSpPr>
          <p:nvPr>
            <p:ph type="body" sz="half" idx="3"/>
          </p:nvPr>
        </p:nvSpPr>
        <p:spPr>
          <a:xfrm>
            <a:off x="6294968" y="2244970"/>
            <a:ext cx="5389033"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a:t>Cliquez pour modifier les styles du texte du masque</a:t>
            </a:r>
          </a:p>
        </p:txBody>
      </p:sp>
      <p:sp>
        <p:nvSpPr>
          <p:cNvPr id="5" name="Espace réservé du contenu 4"/>
          <p:cNvSpPr>
            <a:spLocks noGrp="1"/>
          </p:cNvSpPr>
          <p:nvPr>
            <p:ph sz="quarter" idx="2"/>
          </p:nvPr>
        </p:nvSpPr>
        <p:spPr>
          <a:xfrm>
            <a:off x="508000" y="2708519"/>
            <a:ext cx="5388864"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6" name="Espace réservé du contenu 5"/>
          <p:cNvSpPr>
            <a:spLocks noGrp="1"/>
          </p:cNvSpPr>
          <p:nvPr>
            <p:ph sz="quarter" idx="4"/>
          </p:nvPr>
        </p:nvSpPr>
        <p:spPr>
          <a:xfrm>
            <a:off x="6291073" y="2708519"/>
            <a:ext cx="5389033"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26" name="Espace réservé de la date 25"/>
          <p:cNvSpPr>
            <a:spLocks noGrp="1"/>
          </p:cNvSpPr>
          <p:nvPr>
            <p:ph type="dt" sz="half" idx="10"/>
          </p:nvPr>
        </p:nvSpPr>
        <p:spPr>
          <a:xfrm>
            <a:off x="7983763" y="6055505"/>
            <a:ext cx="1276352" cy="457200"/>
          </a:xfrm>
          <a:prstGeom prst="rect">
            <a:avLst/>
          </a:prstGeom>
        </p:spPr>
        <p:txBody>
          <a:bodyPr rtlCol="0"/>
          <a:lstStyle/>
          <a:p>
            <a:fld id="{03D1F347-6CF5-4C40-99B1-C03B32FD63C4}" type="datetime1">
              <a:rPr lang="fr-FR" smtClean="0"/>
              <a:pPr/>
              <a:t>12/06/2016</a:t>
            </a:fld>
            <a:endParaRPr lang="fr-FR"/>
          </a:p>
        </p:txBody>
      </p:sp>
      <p:sp>
        <p:nvSpPr>
          <p:cNvPr id="27" name="Espace réservé du numéro de diapositive 26"/>
          <p:cNvSpPr>
            <a:spLocks noGrp="1"/>
          </p:cNvSpPr>
          <p:nvPr>
            <p:ph type="sldNum" sz="quarter" idx="11"/>
          </p:nvPr>
        </p:nvSpPr>
        <p:spPr/>
        <p:txBody>
          <a:bodyPr rtlCol="0"/>
          <a:lstStyle/>
          <a:p>
            <a:fld id="{FDC35D90-D421-48E7-8F61-6E2649086172}" type="slidenum">
              <a:rPr lang="fr-FR" smtClean="0"/>
              <a:pPr/>
              <a:t>‹N°›</a:t>
            </a:fld>
            <a:endParaRPr lang="fr-FR"/>
          </a:p>
        </p:txBody>
      </p:sp>
      <p:sp>
        <p:nvSpPr>
          <p:cNvPr id="11" name="Espace réservé du pied de page 4"/>
          <p:cNvSpPr>
            <a:spLocks noGrp="1"/>
          </p:cNvSpPr>
          <p:nvPr>
            <p:ph type="ftr" sz="quarter" idx="12"/>
          </p:nvPr>
        </p:nvSpPr>
        <p:spPr>
          <a:xfrm>
            <a:off x="0" y="6537986"/>
            <a:ext cx="12192000" cy="279069"/>
          </a:xfrm>
        </p:spPr>
        <p:txBody>
          <a:bodyPr/>
          <a:lstStyle>
            <a:lvl1pPr>
              <a:defRPr sz="1200"/>
            </a:lvl1pPr>
          </a:lstStyle>
          <a:p>
            <a:r>
              <a:rPr lang="fr-FR"/>
              <a:t>Thèse Margaux Manciet - 15/06/2016</a:t>
            </a:r>
            <a:endParaRPr lang="fr-FR" dirty="0"/>
          </a:p>
        </p:txBody>
      </p:sp>
      <p:pic>
        <p:nvPicPr>
          <p:cNvPr id="14" name="Image 4"/>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rot="5400000">
            <a:off x="363224" y="223636"/>
            <a:ext cx="852823" cy="1306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609600" y="1143000"/>
            <a:ext cx="10972800" cy="1069848"/>
          </a:xfrm>
        </p:spPr>
        <p:txBody>
          <a:bodyPr anchor="ctr"/>
          <a:lstStyle>
            <a:lvl1pPr>
              <a:defRPr sz="4000">
                <a:solidFill>
                  <a:schemeClr val="tx2"/>
                </a:solidFill>
              </a:defRPr>
            </a:lvl1pPr>
          </a:lstStyle>
          <a:p>
            <a:r>
              <a:rPr kumimoji="0" lang="fr-FR"/>
              <a:t>Cliquez pour modifier le style du titre</a:t>
            </a:r>
            <a:endParaRPr kumimoji="0" lang="en-US"/>
          </a:p>
        </p:txBody>
      </p:sp>
      <p:sp>
        <p:nvSpPr>
          <p:cNvPr id="5" name="Espace réservé du numéro de diapositive 4"/>
          <p:cNvSpPr>
            <a:spLocks noGrp="1"/>
          </p:cNvSpPr>
          <p:nvPr>
            <p:ph type="sldNum" sz="quarter" idx="12"/>
          </p:nvPr>
        </p:nvSpPr>
        <p:spPr>
          <a:xfrm>
            <a:off x="10899648" y="2272"/>
            <a:ext cx="1016000" cy="365760"/>
          </a:xfrm>
        </p:spPr>
        <p:txBody>
          <a:bodyPr/>
          <a:lstStyle/>
          <a:p>
            <a:fld id="{FDC35D90-D421-48E7-8F61-6E2649086172}" type="slidenum">
              <a:rPr lang="fr-FR" smtClean="0"/>
              <a:pPr/>
              <a:t>‹N°›</a:t>
            </a:fld>
            <a:endParaRPr lang="fr-F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a:xfrm>
            <a:off x="7983763" y="6055505"/>
            <a:ext cx="1276352" cy="457200"/>
          </a:xfrm>
          <a:prstGeom prst="rect">
            <a:avLst/>
          </a:prstGeom>
        </p:spPr>
        <p:txBody>
          <a:bodyPr/>
          <a:lstStyle/>
          <a:p>
            <a:fld id="{3D048BC1-D193-42A5-B877-93D9F595C044}" type="datetime1">
              <a:rPr lang="fr-FR" smtClean="0"/>
              <a:pPr/>
              <a:t>12/06/2016</a:t>
            </a:fld>
            <a:endParaRPr lang="fr-FR"/>
          </a:p>
        </p:txBody>
      </p:sp>
      <p:sp>
        <p:nvSpPr>
          <p:cNvPr id="3" name="Espace réservé du pied de page 2"/>
          <p:cNvSpPr>
            <a:spLocks noGrp="1"/>
          </p:cNvSpPr>
          <p:nvPr>
            <p:ph type="ftr" sz="quarter" idx="11"/>
          </p:nvPr>
        </p:nvSpPr>
        <p:spPr/>
        <p:txBody>
          <a:bodyPr/>
          <a:lstStyle/>
          <a:p>
            <a:r>
              <a:rPr lang="fr-FR"/>
              <a:t>Thèse Margaux Manciet - 15/06/2016</a:t>
            </a:r>
          </a:p>
        </p:txBody>
      </p:sp>
      <p:sp>
        <p:nvSpPr>
          <p:cNvPr id="4" name="Espace réservé du numéro de diapositive 3"/>
          <p:cNvSpPr>
            <a:spLocks noGrp="1"/>
          </p:cNvSpPr>
          <p:nvPr>
            <p:ph type="sldNum" sz="quarter" idx="12"/>
          </p:nvPr>
        </p:nvSpPr>
        <p:spPr/>
        <p:txBody>
          <a:bodyPr/>
          <a:lstStyle/>
          <a:p>
            <a:fld id="{FDC35D90-D421-48E7-8F61-6E2649086172}" type="slidenum">
              <a:rPr lang="fr-FR" smtClean="0"/>
              <a:pPr/>
              <a:t>‹N°›</a:t>
            </a:fld>
            <a:endParaRPr lang="fr-F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7137995" y="1101970"/>
            <a:ext cx="4511040" cy="877824"/>
          </a:xfrm>
        </p:spPr>
        <p:txBody>
          <a:bodyPr anchor="b"/>
          <a:lstStyle>
            <a:lvl1pPr algn="l">
              <a:buNone/>
              <a:defRPr sz="1800" b="1"/>
            </a:lvl1pPr>
          </a:lstStyle>
          <a:p>
            <a:r>
              <a:rPr kumimoji="0" lang="fr-FR"/>
              <a:t>Cliquez pour modifier le style du titre</a:t>
            </a:r>
            <a:endParaRPr kumimoji="0" lang="en-US"/>
          </a:p>
        </p:txBody>
      </p:sp>
      <p:sp>
        <p:nvSpPr>
          <p:cNvPr id="3" name="Espace réservé du texte 2"/>
          <p:cNvSpPr>
            <a:spLocks noGrp="1"/>
          </p:cNvSpPr>
          <p:nvPr>
            <p:ph type="body" idx="2"/>
          </p:nvPr>
        </p:nvSpPr>
        <p:spPr>
          <a:xfrm>
            <a:off x="7137995" y="2010727"/>
            <a:ext cx="451104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fr-FR"/>
              <a:t>Cliquez pour modifier les styles du texte du masque</a:t>
            </a:r>
          </a:p>
        </p:txBody>
      </p:sp>
      <p:sp>
        <p:nvSpPr>
          <p:cNvPr id="4" name="Espace réservé du contenu 3"/>
          <p:cNvSpPr>
            <a:spLocks noGrp="1"/>
          </p:cNvSpPr>
          <p:nvPr>
            <p:ph sz="half" idx="1"/>
          </p:nvPr>
        </p:nvSpPr>
        <p:spPr>
          <a:xfrm>
            <a:off x="203200" y="776287"/>
            <a:ext cx="6803136"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5" name="Espace réservé de la date 4"/>
          <p:cNvSpPr>
            <a:spLocks noGrp="1"/>
          </p:cNvSpPr>
          <p:nvPr>
            <p:ph type="dt" sz="half" idx="10"/>
          </p:nvPr>
        </p:nvSpPr>
        <p:spPr>
          <a:xfrm>
            <a:off x="7983763" y="6055505"/>
            <a:ext cx="1276352" cy="457200"/>
          </a:xfrm>
          <a:prstGeom prst="rect">
            <a:avLst/>
          </a:prstGeom>
        </p:spPr>
        <p:txBody>
          <a:bodyPr/>
          <a:lstStyle/>
          <a:p>
            <a:fld id="{ED4B9916-9137-4716-9030-9D3F4DEEDEEE}" type="datetime1">
              <a:rPr lang="fr-FR" smtClean="0"/>
              <a:pPr/>
              <a:t>12/06/2016</a:t>
            </a:fld>
            <a:endParaRPr lang="fr-FR"/>
          </a:p>
        </p:txBody>
      </p:sp>
      <p:sp>
        <p:nvSpPr>
          <p:cNvPr id="6" name="Espace réservé du pied de page 5"/>
          <p:cNvSpPr>
            <a:spLocks noGrp="1"/>
          </p:cNvSpPr>
          <p:nvPr>
            <p:ph type="ftr" sz="quarter" idx="11"/>
          </p:nvPr>
        </p:nvSpPr>
        <p:spPr/>
        <p:txBody>
          <a:bodyPr/>
          <a:lstStyle/>
          <a:p>
            <a:r>
              <a:rPr lang="fr-FR"/>
              <a:t>Thèse Margaux Manciet - 15/06/2016</a:t>
            </a:r>
          </a:p>
        </p:txBody>
      </p:sp>
      <p:sp>
        <p:nvSpPr>
          <p:cNvPr id="7" name="Espace réservé du numéro de diapositive 6"/>
          <p:cNvSpPr>
            <a:spLocks noGrp="1"/>
          </p:cNvSpPr>
          <p:nvPr>
            <p:ph type="sldNum" sz="quarter" idx="12"/>
          </p:nvPr>
        </p:nvSpPr>
        <p:spPr/>
        <p:txBody>
          <a:bodyPr/>
          <a:lstStyle/>
          <a:p>
            <a:fld id="{FDC35D90-D421-48E7-8F61-6E2649086172}" type="slidenum">
              <a:rPr lang="fr-FR" smtClean="0"/>
              <a:pPr/>
              <a:t>‹N°›</a:t>
            </a:fld>
            <a:endParaRPr lang="fr-F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7253913" y="1109161"/>
            <a:ext cx="782404" cy="4681637"/>
          </a:xfrm>
        </p:spPr>
        <p:txBody>
          <a:bodyPr vert="vert270" lIns="45720" tIns="0" rIns="45720" anchor="t"/>
          <a:lstStyle>
            <a:lvl1pPr algn="ctr">
              <a:buNone/>
              <a:defRPr sz="2000" b="1"/>
            </a:lvl1pPr>
          </a:lstStyle>
          <a:p>
            <a:r>
              <a:rPr kumimoji="0" lang="fr-FR"/>
              <a:t>Cliquez pour modifier le style du titre</a:t>
            </a:r>
            <a:endParaRPr kumimoji="0" lang="en-US"/>
          </a:p>
        </p:txBody>
      </p:sp>
      <p:sp>
        <p:nvSpPr>
          <p:cNvPr id="3" name="Espace réservé pour une image  2"/>
          <p:cNvSpPr>
            <a:spLocks noGrp="1"/>
          </p:cNvSpPr>
          <p:nvPr>
            <p:ph type="pic" idx="1"/>
          </p:nvPr>
        </p:nvSpPr>
        <p:spPr>
          <a:xfrm>
            <a:off x="538228" y="1143000"/>
            <a:ext cx="6096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fr-FR"/>
              <a:t>Cliquez sur l'icône pour ajouter une image</a:t>
            </a:r>
            <a:endParaRPr kumimoji="0" lang="en-US" dirty="0"/>
          </a:p>
        </p:txBody>
      </p:sp>
      <p:sp>
        <p:nvSpPr>
          <p:cNvPr id="4" name="Espace réservé du texte 3"/>
          <p:cNvSpPr>
            <a:spLocks noGrp="1"/>
          </p:cNvSpPr>
          <p:nvPr>
            <p:ph type="body" sz="half" idx="2"/>
          </p:nvPr>
        </p:nvSpPr>
        <p:spPr>
          <a:xfrm>
            <a:off x="8117924" y="3274309"/>
            <a:ext cx="34544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fr-FR"/>
              <a:t>Cliquez pour modifier les styles du texte du masque</a:t>
            </a:r>
          </a:p>
        </p:txBody>
      </p:sp>
      <p:sp>
        <p:nvSpPr>
          <p:cNvPr id="5" name="Espace réservé de la date 4"/>
          <p:cNvSpPr>
            <a:spLocks noGrp="1"/>
          </p:cNvSpPr>
          <p:nvPr>
            <p:ph type="dt" sz="half" idx="10"/>
          </p:nvPr>
        </p:nvSpPr>
        <p:spPr>
          <a:xfrm>
            <a:off x="7983763" y="6055505"/>
            <a:ext cx="1276352" cy="457200"/>
          </a:xfrm>
          <a:prstGeom prst="rect">
            <a:avLst/>
          </a:prstGeom>
        </p:spPr>
        <p:txBody>
          <a:bodyPr/>
          <a:lstStyle/>
          <a:p>
            <a:fld id="{275A8B81-87EC-4F67-B00F-03FBB7F10B72}" type="datetime1">
              <a:rPr lang="fr-FR" smtClean="0"/>
              <a:pPr/>
              <a:t>12/06/2016</a:t>
            </a:fld>
            <a:endParaRPr lang="fr-FR"/>
          </a:p>
        </p:txBody>
      </p:sp>
      <p:sp>
        <p:nvSpPr>
          <p:cNvPr id="6" name="Espace réservé du pied de page 5"/>
          <p:cNvSpPr>
            <a:spLocks noGrp="1"/>
          </p:cNvSpPr>
          <p:nvPr>
            <p:ph type="ftr" sz="quarter" idx="11"/>
          </p:nvPr>
        </p:nvSpPr>
        <p:spPr/>
        <p:txBody>
          <a:bodyPr/>
          <a:lstStyle/>
          <a:p>
            <a:r>
              <a:rPr lang="fr-FR"/>
              <a:t>Thèse Margaux Manciet - 15/06/2016</a:t>
            </a:r>
          </a:p>
        </p:txBody>
      </p:sp>
      <p:sp>
        <p:nvSpPr>
          <p:cNvPr id="7" name="Espace réservé du numéro de diapositive 6"/>
          <p:cNvSpPr>
            <a:spLocks noGrp="1"/>
          </p:cNvSpPr>
          <p:nvPr>
            <p:ph type="sldNum" sz="quarter" idx="12"/>
          </p:nvPr>
        </p:nvSpPr>
        <p:spPr/>
        <p:txBody>
          <a:bodyPr/>
          <a:lstStyle/>
          <a:p>
            <a:fld id="{FDC35D90-D421-48E7-8F61-6E2649086172}" type="slidenum">
              <a:rPr lang="fr-FR" smtClean="0"/>
              <a:pPr/>
              <a:t>‹N°›</a:t>
            </a:fld>
            <a:endParaRPr lang="fr-F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a:xfrm>
            <a:off x="7983763" y="6055505"/>
            <a:ext cx="1276352" cy="457200"/>
          </a:xfrm>
          <a:prstGeom prst="rect">
            <a:avLst/>
          </a:prstGeom>
        </p:spPr>
        <p:txBody>
          <a:bodyPr/>
          <a:lstStyle/>
          <a:p>
            <a:fld id="{5BD09D85-BC1A-4748-BDE0-312F6D3E9A0B}" type="datetime1">
              <a:rPr lang="fr-FR" smtClean="0"/>
              <a:pPr/>
              <a:t>12/06/2016</a:t>
            </a:fld>
            <a:endParaRPr lang="fr-FR"/>
          </a:p>
        </p:txBody>
      </p:sp>
      <p:sp>
        <p:nvSpPr>
          <p:cNvPr id="5" name="Espace réservé du pied de page 4"/>
          <p:cNvSpPr>
            <a:spLocks noGrp="1"/>
          </p:cNvSpPr>
          <p:nvPr>
            <p:ph type="ftr" sz="quarter" idx="11"/>
          </p:nvPr>
        </p:nvSpPr>
        <p:spPr/>
        <p:txBody>
          <a:bodyPr/>
          <a:lstStyle/>
          <a:p>
            <a:r>
              <a:rPr lang="fr-FR"/>
              <a:t>Thèse Margaux Manciet - 15/06/2016</a:t>
            </a:r>
          </a:p>
        </p:txBody>
      </p:sp>
      <p:sp>
        <p:nvSpPr>
          <p:cNvPr id="6" name="Espace réservé du numéro de diapositive 5"/>
          <p:cNvSpPr>
            <a:spLocks noGrp="1"/>
          </p:cNvSpPr>
          <p:nvPr>
            <p:ph type="sldNum" sz="quarter" idx="12"/>
          </p:nvPr>
        </p:nvSpPr>
        <p:spPr/>
        <p:txBody>
          <a:bodyPr/>
          <a:lstStyle/>
          <a:p>
            <a:fld id="{FDC35D90-D421-48E7-8F61-6E2649086172}" type="slidenum">
              <a:rPr lang="fr-FR" smtClean="0"/>
              <a:pPr/>
              <a:t>‹N°›</a:t>
            </a:fld>
            <a:endParaRPr lang="fr-F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9042400" y="1143000"/>
            <a:ext cx="2540000" cy="5486400"/>
          </a:xfrm>
        </p:spPr>
        <p:txBody>
          <a:bodyPr vert="eaVert"/>
          <a:lstStyle/>
          <a:p>
            <a:r>
              <a:rPr kumimoji="0" lang="fr-FR"/>
              <a:t>Cliquez pour modifier le style du titre</a:t>
            </a:r>
            <a:endParaRPr kumimoji="0" lang="en-US"/>
          </a:p>
        </p:txBody>
      </p:sp>
      <p:sp>
        <p:nvSpPr>
          <p:cNvPr id="3" name="Espace réservé du texte vertical 2"/>
          <p:cNvSpPr>
            <a:spLocks noGrp="1"/>
          </p:cNvSpPr>
          <p:nvPr>
            <p:ph type="body" orient="vert" idx="1"/>
          </p:nvPr>
        </p:nvSpPr>
        <p:spPr>
          <a:xfrm>
            <a:off x="609600" y="1143000"/>
            <a:ext cx="8331200" cy="5486400"/>
          </a:xfrm>
        </p:spPr>
        <p:txBody>
          <a:bodyPr vert="eaVer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a:xfrm>
            <a:off x="7983763" y="6055505"/>
            <a:ext cx="1276352" cy="457200"/>
          </a:xfrm>
          <a:prstGeom prst="rect">
            <a:avLst/>
          </a:prstGeom>
        </p:spPr>
        <p:txBody>
          <a:bodyPr/>
          <a:lstStyle/>
          <a:p>
            <a:fld id="{6BFC2C47-2703-4494-B0F3-8168B69A1DF9}" type="datetime1">
              <a:rPr lang="fr-FR" smtClean="0"/>
              <a:pPr/>
              <a:t>12/06/2016</a:t>
            </a:fld>
            <a:endParaRPr lang="fr-FR"/>
          </a:p>
        </p:txBody>
      </p:sp>
      <p:sp>
        <p:nvSpPr>
          <p:cNvPr id="5" name="Espace réservé du pied de page 4"/>
          <p:cNvSpPr>
            <a:spLocks noGrp="1"/>
          </p:cNvSpPr>
          <p:nvPr>
            <p:ph type="ftr" sz="quarter" idx="11"/>
          </p:nvPr>
        </p:nvSpPr>
        <p:spPr/>
        <p:txBody>
          <a:bodyPr/>
          <a:lstStyle/>
          <a:p>
            <a:r>
              <a:rPr lang="fr-FR"/>
              <a:t>Thèse Margaux Manciet - 15/06/2016</a:t>
            </a:r>
          </a:p>
        </p:txBody>
      </p:sp>
      <p:sp>
        <p:nvSpPr>
          <p:cNvPr id="6" name="Espace réservé du numéro de diapositive 5"/>
          <p:cNvSpPr>
            <a:spLocks noGrp="1"/>
          </p:cNvSpPr>
          <p:nvPr>
            <p:ph type="sldNum" sz="quarter" idx="12"/>
          </p:nvPr>
        </p:nvSpPr>
        <p:spPr/>
        <p:txBody>
          <a:bodyPr/>
          <a:lstStyle/>
          <a:p>
            <a:fld id="{FDC35D90-D421-48E7-8F61-6E2649086172}"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5127" y="365760"/>
            <a:ext cx="10515600" cy="1325562"/>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845127" y="1828800"/>
            <a:ext cx="10515600" cy="4351337"/>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fld id="{541FF719-2653-4FEF-A68B-08A716B06BD7}" type="datetime1">
              <a:rPr lang="fr-FR" smtClean="0"/>
              <a:pPr/>
              <a:t>12/06/2016</a:t>
            </a:fld>
            <a:endParaRPr lang="fr-F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100">
                <a:solidFill>
                  <a:schemeClr val="tx1">
                    <a:lumMod val="65000"/>
                    <a:lumOff val="35000"/>
                  </a:schemeClr>
                </a:solidFill>
              </a:defRPr>
            </a:lvl1pPr>
          </a:lstStyle>
          <a:p>
            <a:r>
              <a:rPr lang="fr-FR"/>
              <a:t>Thèse Margaux Manciet - 15/06/2016</a:t>
            </a:r>
          </a:p>
        </p:txBody>
      </p:sp>
      <p:sp>
        <p:nvSpPr>
          <p:cNvPr id="6" name="Slide Number Placeholder 5"/>
          <p:cNvSpPr>
            <a:spLocks noGrp="1"/>
          </p:cNvSpPr>
          <p:nvPr>
            <p:ph type="sldNum" sz="quarter" idx="4"/>
          </p:nvPr>
        </p:nvSpPr>
        <p:spPr>
          <a:xfrm>
            <a:off x="8617527" y="6356350"/>
            <a:ext cx="274320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FDC35D90-D421-48E7-8F61-6E2649086172}" type="slidenum">
              <a:rPr lang="fr-FR" smtClean="0"/>
              <a:pPr/>
              <a:t>‹N°›</a:t>
            </a:fld>
            <a:endParaRPr lang="fr-FR"/>
          </a:p>
        </p:txBody>
      </p:sp>
    </p:spTree>
    <p:extLst>
      <p:ext uri="{BB962C8B-B14F-4D97-AF65-F5344CB8AC3E}">
        <p14:creationId xmlns:p14="http://schemas.microsoft.com/office/powerpoint/2010/main" val="3469113500"/>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2"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2" pitchFamily="18"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2" pitchFamily="18"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9"/>
            <a:ext cx="12192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12192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1" y="308277"/>
            <a:ext cx="12192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7213577" y="360247"/>
            <a:ext cx="4978425"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7213601" y="440113"/>
            <a:ext cx="49784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ectangle à coins arrondis 32"/>
          <p:cNvSpPr/>
          <p:nvPr/>
        </p:nvSpPr>
        <p:spPr bwMode="white">
          <a:xfrm>
            <a:off x="7209785" y="497504"/>
            <a:ext cx="408432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ectangle à coins arrondis 33"/>
          <p:cNvSpPr/>
          <p:nvPr/>
        </p:nvSpPr>
        <p:spPr bwMode="white">
          <a:xfrm>
            <a:off x="9831528" y="588943"/>
            <a:ext cx="21336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12113288" y="-2001"/>
            <a:ext cx="76835"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12059308" y="-2001"/>
            <a:ext cx="3657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12033904" y="-2001"/>
            <a:ext cx="12192"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11967231" y="-2001"/>
            <a:ext cx="36576"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11887569" y="380"/>
            <a:ext cx="73152"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11831300" y="380"/>
            <a:ext cx="12192"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Espace réservé du titre 21"/>
          <p:cNvSpPr>
            <a:spLocks noGrp="1"/>
          </p:cNvSpPr>
          <p:nvPr>
            <p:ph type="title"/>
          </p:nvPr>
        </p:nvSpPr>
        <p:spPr>
          <a:xfrm>
            <a:off x="609600" y="1143000"/>
            <a:ext cx="10972800" cy="1066800"/>
          </a:xfrm>
          <a:prstGeom prst="rect">
            <a:avLst/>
          </a:prstGeom>
        </p:spPr>
        <p:txBody>
          <a:bodyPr vert="horz" anchor="ctr">
            <a:normAutofit/>
          </a:bodyPr>
          <a:lstStyle/>
          <a:p>
            <a:r>
              <a:rPr kumimoji="0" lang="fr-FR"/>
              <a:t>Cliquez pour modifier le style du titre</a:t>
            </a:r>
            <a:endParaRPr kumimoji="0" lang="en-US"/>
          </a:p>
        </p:txBody>
      </p:sp>
      <p:sp>
        <p:nvSpPr>
          <p:cNvPr id="13" name="Espace réservé du texte 12"/>
          <p:cNvSpPr>
            <a:spLocks noGrp="1"/>
          </p:cNvSpPr>
          <p:nvPr>
            <p:ph type="body" idx="1"/>
          </p:nvPr>
        </p:nvSpPr>
        <p:spPr>
          <a:xfrm>
            <a:off x="609600" y="2249424"/>
            <a:ext cx="10972800" cy="4325112"/>
          </a:xfrm>
          <a:prstGeom prst="rect">
            <a:avLst/>
          </a:prstGeom>
        </p:spPr>
        <p:txBody>
          <a:bodyPr vert="horz">
            <a:normAutofit/>
          </a:bodyPr>
          <a:lstStyle/>
          <a:p>
            <a:pPr lvl="0" eaLnBrk="1" latinLnBrk="0" hangingPunct="1"/>
            <a:r>
              <a:rPr kumimoji="0" lang="fr-FR"/>
              <a:t>Cliquez pour modifier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lang="en-US"/>
          </a:p>
        </p:txBody>
      </p:sp>
      <p:sp>
        <p:nvSpPr>
          <p:cNvPr id="3" name="Espace réservé du pied de page 2"/>
          <p:cNvSpPr>
            <a:spLocks noGrp="1"/>
          </p:cNvSpPr>
          <p:nvPr>
            <p:ph type="ftr" sz="quarter" idx="3"/>
          </p:nvPr>
        </p:nvSpPr>
        <p:spPr>
          <a:xfrm>
            <a:off x="0" y="6578930"/>
            <a:ext cx="12192000" cy="279069"/>
          </a:xfrm>
          <a:prstGeom prst="rect">
            <a:avLst/>
          </a:prstGeom>
        </p:spPr>
        <p:txBody>
          <a:bodyPr vert="horz"/>
          <a:lstStyle>
            <a:lvl1pPr algn="ctr" eaLnBrk="1" latinLnBrk="0" hangingPunct="1">
              <a:defRPr kumimoji="0" sz="1050">
                <a:solidFill>
                  <a:schemeClr val="accent2"/>
                </a:solidFill>
              </a:defRPr>
            </a:lvl1pPr>
          </a:lstStyle>
          <a:p>
            <a:r>
              <a:rPr lang="fr-FR" dirty="0"/>
              <a:t>Thèse Margaux </a:t>
            </a:r>
            <a:r>
              <a:rPr lang="fr-FR" dirty="0" err="1"/>
              <a:t>Manciet</a:t>
            </a:r>
            <a:r>
              <a:rPr lang="fr-FR" dirty="0"/>
              <a:t> - 15/06/2016</a:t>
            </a:r>
          </a:p>
        </p:txBody>
      </p:sp>
      <p:sp>
        <p:nvSpPr>
          <p:cNvPr id="23" name="Espace réservé du numéro de diapositive 22"/>
          <p:cNvSpPr>
            <a:spLocks noGrp="1"/>
          </p:cNvSpPr>
          <p:nvPr>
            <p:ph type="sldNum" sz="quarter" idx="4"/>
          </p:nvPr>
        </p:nvSpPr>
        <p:spPr>
          <a:xfrm>
            <a:off x="10840271" y="6331820"/>
            <a:ext cx="1016000" cy="365760"/>
          </a:xfrm>
          <a:prstGeom prst="rect">
            <a:avLst/>
          </a:prstGeom>
        </p:spPr>
        <p:txBody>
          <a:bodyPr vert="horz" anchor="b"/>
          <a:lstStyle>
            <a:lvl1pPr algn="r" eaLnBrk="1" latinLnBrk="0" hangingPunct="1">
              <a:defRPr kumimoji="0" sz="1800">
                <a:solidFill>
                  <a:schemeClr val="accent2"/>
                </a:solidFill>
              </a:defRPr>
            </a:lvl1pPr>
          </a:lstStyle>
          <a:p>
            <a:fld id="{FDC35D90-D421-48E7-8F61-6E2649086172}"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Lst>
  <p:hf hd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298715" y="444490"/>
            <a:ext cx="9411582" cy="2541431"/>
          </a:xfrm>
        </p:spPr>
        <p:txBody>
          <a:bodyPr>
            <a:normAutofit fontScale="90000"/>
          </a:bodyPr>
          <a:lstStyle/>
          <a:p>
            <a:pPr>
              <a:lnSpc>
                <a:spcPct val="100000"/>
              </a:lnSpc>
            </a:pPr>
            <a:br>
              <a:rPr lang="fr-FR" sz="4800" dirty="0">
                <a:latin typeface="+mn-lt"/>
              </a:rPr>
            </a:br>
            <a:br>
              <a:rPr lang="fr-FR" sz="4800" dirty="0">
                <a:latin typeface="+mn-lt"/>
              </a:rPr>
            </a:br>
            <a:br>
              <a:rPr lang="fr-FR" sz="4800" dirty="0">
                <a:latin typeface="+mn-lt"/>
              </a:rPr>
            </a:br>
            <a:br>
              <a:rPr lang="fr-FR" sz="4800" dirty="0">
                <a:latin typeface="+mn-lt"/>
              </a:rPr>
            </a:br>
            <a:br>
              <a:rPr lang="fr-FR" sz="4800" dirty="0">
                <a:latin typeface="+mn-lt"/>
              </a:rPr>
            </a:br>
            <a:br>
              <a:rPr lang="fr-FR" sz="4800" dirty="0">
                <a:latin typeface="+mn-lt"/>
              </a:rPr>
            </a:br>
            <a:r>
              <a:rPr lang="fr-FR" sz="4400" dirty="0">
                <a:latin typeface="+mn-lt"/>
              </a:rPr>
              <a:t>LES DIFFICULTÉS DES INTERNES À DIRE « NON » À LEURS PATIENTS</a:t>
            </a:r>
            <a:br>
              <a:rPr lang="fr-FR" sz="4800" dirty="0">
                <a:latin typeface="+mn-lt"/>
              </a:rPr>
            </a:br>
            <a:br>
              <a:rPr lang="fr-FR" sz="4800" dirty="0">
                <a:latin typeface="+mn-lt"/>
              </a:rPr>
            </a:br>
            <a:r>
              <a:rPr lang="fr-FR" sz="2700" dirty="0">
                <a:latin typeface="+mn-lt"/>
              </a:rPr>
              <a:t>ÉTUDE QUALITATIVE AUPRÈS DES INTERNES DE MÉDECINE GÉNÉRALE DE PARIS VII</a:t>
            </a:r>
          </a:p>
        </p:txBody>
      </p:sp>
      <p:sp>
        <p:nvSpPr>
          <p:cNvPr id="3" name="Sous-titre 2"/>
          <p:cNvSpPr>
            <a:spLocks noGrp="1"/>
          </p:cNvSpPr>
          <p:nvPr>
            <p:ph type="subTitle" idx="1"/>
          </p:nvPr>
        </p:nvSpPr>
        <p:spPr>
          <a:xfrm>
            <a:off x="465088" y="4663473"/>
            <a:ext cx="9144000" cy="1655762"/>
          </a:xfrm>
        </p:spPr>
        <p:txBody>
          <a:bodyPr>
            <a:noAutofit/>
          </a:bodyPr>
          <a:lstStyle/>
          <a:p>
            <a:pPr algn="l">
              <a:spcBef>
                <a:spcPct val="20000"/>
              </a:spcBef>
              <a:defRPr/>
            </a:pPr>
            <a:r>
              <a:rPr lang="fr-FR" sz="2000" dirty="0">
                <a:latin typeface="+mj-lt"/>
                <a:cs typeface="Arial" charset="0"/>
              </a:rPr>
              <a:t>Thèse pour le diplôme d’état de Docteur en médecine </a:t>
            </a:r>
          </a:p>
          <a:p>
            <a:pPr algn="l">
              <a:spcBef>
                <a:spcPct val="20000"/>
              </a:spcBef>
              <a:defRPr/>
            </a:pPr>
            <a:r>
              <a:rPr lang="fr-FR" sz="2000" dirty="0">
                <a:latin typeface="+mj-lt"/>
                <a:cs typeface="Arial" charset="0"/>
              </a:rPr>
              <a:t>présentée et soutenue le 15 Juin 2016 à Paris</a:t>
            </a:r>
          </a:p>
          <a:p>
            <a:pPr algn="l"/>
            <a:endParaRPr lang="fr-FR" sz="2000" dirty="0">
              <a:latin typeface="+mj-lt"/>
            </a:endParaRPr>
          </a:p>
          <a:p>
            <a:pPr algn="l"/>
            <a:r>
              <a:rPr lang="fr-FR" sz="2000" dirty="0">
                <a:latin typeface="+mj-lt"/>
              </a:rPr>
              <a:t>Margaux MANCIET</a:t>
            </a:r>
          </a:p>
          <a:p>
            <a:pPr algn="l"/>
            <a:r>
              <a:rPr lang="fr-FR" sz="2000" dirty="0">
                <a:latin typeface="+mj-lt"/>
              </a:rPr>
              <a:t>Directeur de Thèse : Pr. Jean LAFORTUNE</a:t>
            </a:r>
          </a:p>
        </p:txBody>
      </p:sp>
      <p:pic>
        <p:nvPicPr>
          <p:cNvPr id="4" name="Image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01951" y="4214213"/>
            <a:ext cx="1669143" cy="2556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78069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a:t>Plan</a:t>
            </a:r>
          </a:p>
        </p:txBody>
      </p:sp>
      <p:sp>
        <p:nvSpPr>
          <p:cNvPr id="3" name="Espace réservé du contenu 2"/>
          <p:cNvSpPr>
            <a:spLocks noGrp="1"/>
          </p:cNvSpPr>
          <p:nvPr>
            <p:ph idx="1"/>
          </p:nvPr>
        </p:nvSpPr>
        <p:spPr>
          <a:xfrm>
            <a:off x="1500425" y="1771745"/>
            <a:ext cx="9407857" cy="4325112"/>
          </a:xfrm>
        </p:spPr>
        <p:txBody>
          <a:bodyPr>
            <a:noAutofit/>
          </a:bodyPr>
          <a:lstStyle/>
          <a:p>
            <a:r>
              <a:rPr lang="fr-FR" dirty="0"/>
              <a:t>Introduction</a:t>
            </a:r>
          </a:p>
          <a:p>
            <a:endParaRPr lang="fr-FR" sz="2400" dirty="0">
              <a:solidFill>
                <a:schemeClr val="accent2"/>
              </a:solidFill>
            </a:endParaRPr>
          </a:p>
          <a:p>
            <a:r>
              <a:rPr lang="fr-FR" sz="2400" dirty="0">
                <a:solidFill>
                  <a:schemeClr val="accent2"/>
                </a:solidFill>
              </a:rPr>
              <a:t>Problématiques</a:t>
            </a:r>
          </a:p>
          <a:p>
            <a:endParaRPr lang="fr-FR" sz="2400" dirty="0"/>
          </a:p>
          <a:p>
            <a:r>
              <a:rPr lang="fr-FR" sz="2400" dirty="0">
                <a:solidFill>
                  <a:schemeClr val="accent2"/>
                </a:solidFill>
              </a:rPr>
              <a:t>Matériel et Méthode</a:t>
            </a:r>
          </a:p>
          <a:p>
            <a:endParaRPr lang="fr-FR" sz="2400" dirty="0">
              <a:solidFill>
                <a:schemeClr val="accent2"/>
              </a:solidFill>
            </a:endParaRPr>
          </a:p>
          <a:p>
            <a:r>
              <a:rPr lang="fr-FR" sz="2400" dirty="0">
                <a:solidFill>
                  <a:schemeClr val="accent2"/>
                </a:solidFill>
              </a:rPr>
              <a:t>Résultats</a:t>
            </a:r>
          </a:p>
          <a:p>
            <a:endParaRPr lang="fr-FR" sz="2400" dirty="0">
              <a:solidFill>
                <a:schemeClr val="accent2"/>
              </a:solidFill>
            </a:endParaRPr>
          </a:p>
          <a:p>
            <a:r>
              <a:rPr lang="fr-FR" sz="2400" dirty="0">
                <a:solidFill>
                  <a:schemeClr val="accent2"/>
                </a:solidFill>
              </a:rPr>
              <a:t>Discussion</a:t>
            </a:r>
          </a:p>
          <a:p>
            <a:endParaRPr lang="fr-FR" sz="2400" dirty="0">
              <a:solidFill>
                <a:schemeClr val="accent2"/>
              </a:solidFill>
            </a:endParaRPr>
          </a:p>
          <a:p>
            <a:r>
              <a:rPr lang="fr-FR" sz="2400" dirty="0">
                <a:solidFill>
                  <a:schemeClr val="accent2"/>
                </a:solidFill>
              </a:rPr>
              <a:t>Conclusion</a:t>
            </a:r>
            <a:endParaRPr lang="fr-FR" dirty="0">
              <a:solidFill>
                <a:schemeClr val="accent2"/>
              </a:solidFill>
            </a:endParaRPr>
          </a:p>
        </p:txBody>
      </p:sp>
      <p:sp>
        <p:nvSpPr>
          <p:cNvPr id="5" name="Espace réservé du pied de page 4"/>
          <p:cNvSpPr>
            <a:spLocks noGrp="1"/>
          </p:cNvSpPr>
          <p:nvPr>
            <p:ph type="ftr" sz="quarter" idx="11"/>
          </p:nvPr>
        </p:nvSpPr>
        <p:spPr/>
        <p:txBody>
          <a:bodyPr/>
          <a:lstStyle/>
          <a:p>
            <a:r>
              <a:rPr lang="fr-FR" dirty="0"/>
              <a:t>Thèse Margaux </a:t>
            </a:r>
            <a:r>
              <a:rPr lang="fr-FR" dirty="0" err="1"/>
              <a:t>Manciet</a:t>
            </a:r>
            <a:r>
              <a:rPr lang="fr-FR" dirty="0"/>
              <a:t> - 15/06/2016</a:t>
            </a:r>
          </a:p>
        </p:txBody>
      </p:sp>
      <p:sp>
        <p:nvSpPr>
          <p:cNvPr id="4" name="Espace réservé du numéro de diapositive 3"/>
          <p:cNvSpPr>
            <a:spLocks noGrp="1"/>
          </p:cNvSpPr>
          <p:nvPr>
            <p:ph type="sldNum" sz="quarter" idx="12"/>
          </p:nvPr>
        </p:nvSpPr>
        <p:spPr/>
        <p:txBody>
          <a:bodyPr/>
          <a:lstStyle/>
          <a:p>
            <a:fld id="{FDC35D90-D421-48E7-8F61-6E2649086172}" type="slidenum">
              <a:rPr lang="fr-FR" smtClean="0"/>
              <a:pPr/>
              <a:t>2</a:t>
            </a:fld>
            <a:endParaRPr lang="fr-F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a:t>Introduction</a:t>
            </a:r>
          </a:p>
        </p:txBody>
      </p:sp>
      <p:sp>
        <p:nvSpPr>
          <p:cNvPr id="3" name="Espace réservé du contenu 2"/>
          <p:cNvSpPr>
            <a:spLocks noGrp="1"/>
          </p:cNvSpPr>
          <p:nvPr>
            <p:ph idx="1"/>
          </p:nvPr>
        </p:nvSpPr>
        <p:spPr>
          <a:xfrm>
            <a:off x="609600" y="1812688"/>
            <a:ext cx="10972800" cy="4325112"/>
          </a:xfrm>
        </p:spPr>
        <p:txBody>
          <a:bodyPr/>
          <a:lstStyle/>
          <a:p>
            <a:r>
              <a:rPr lang="fr-FR" dirty="0"/>
              <a:t>Relation médecin-patient modifiée </a:t>
            </a:r>
            <a:r>
              <a:rPr lang="fr-FR" dirty="0">
                <a:sym typeface="Wingdings" panose="05000000000000000000" pitchFamily="2" charset="2"/>
              </a:rPr>
              <a:t> modèle autonome</a:t>
            </a:r>
          </a:p>
          <a:p>
            <a:endParaRPr lang="fr-FR" dirty="0"/>
          </a:p>
          <a:p>
            <a:r>
              <a:rPr lang="fr-FR" dirty="0"/>
              <a:t>Demande de prescriptions parfois injustifiées </a:t>
            </a:r>
          </a:p>
          <a:p>
            <a:endParaRPr lang="fr-FR" dirty="0"/>
          </a:p>
          <a:p>
            <a:r>
              <a:rPr lang="fr-FR" dirty="0"/>
              <a:t>Pression de prescription importante </a:t>
            </a:r>
          </a:p>
          <a:p>
            <a:endParaRPr lang="fr-FR" dirty="0"/>
          </a:p>
          <a:p>
            <a:r>
              <a:rPr lang="fr-FR" dirty="0"/>
              <a:t>Gestion des relations conflictuelles médecin-patient</a:t>
            </a:r>
          </a:p>
          <a:p>
            <a:endParaRPr lang="fr-FR" dirty="0"/>
          </a:p>
          <a:p>
            <a:r>
              <a:rPr lang="fr-FR" dirty="0"/>
              <a:t>Risque de l’épuisement professionnel</a:t>
            </a:r>
          </a:p>
          <a:p>
            <a:endParaRPr lang="fr-FR" dirty="0"/>
          </a:p>
          <a:p>
            <a:endParaRPr lang="fr-FR" dirty="0"/>
          </a:p>
        </p:txBody>
      </p:sp>
      <p:sp>
        <p:nvSpPr>
          <p:cNvPr id="5" name="Espace réservé du pied de page 4"/>
          <p:cNvSpPr>
            <a:spLocks noGrp="1"/>
          </p:cNvSpPr>
          <p:nvPr>
            <p:ph type="ftr" sz="quarter" idx="11"/>
          </p:nvPr>
        </p:nvSpPr>
        <p:spPr/>
        <p:txBody>
          <a:bodyPr/>
          <a:lstStyle/>
          <a:p>
            <a:r>
              <a:rPr lang="fr-FR"/>
              <a:t>Thèse Margaux Manciet - 15/06/2016</a:t>
            </a:r>
          </a:p>
        </p:txBody>
      </p:sp>
      <p:sp>
        <p:nvSpPr>
          <p:cNvPr id="4" name="Espace réservé du numéro de diapositive 3"/>
          <p:cNvSpPr>
            <a:spLocks noGrp="1"/>
          </p:cNvSpPr>
          <p:nvPr>
            <p:ph type="sldNum" sz="quarter" idx="12"/>
          </p:nvPr>
        </p:nvSpPr>
        <p:spPr/>
        <p:txBody>
          <a:bodyPr/>
          <a:lstStyle/>
          <a:p>
            <a:fld id="{FDC35D90-D421-48E7-8F61-6E2649086172}" type="slidenum">
              <a:rPr lang="fr-FR" smtClean="0"/>
              <a:pPr/>
              <a:t>3</a:t>
            </a:fld>
            <a:endParaRPr lang="fr-FR"/>
          </a:p>
        </p:txBody>
      </p:sp>
    </p:spTree>
    <p:extLst>
      <p:ext uri="{BB962C8B-B14F-4D97-AF65-F5344CB8AC3E}">
        <p14:creationId xmlns:p14="http://schemas.microsoft.com/office/powerpoint/2010/main" val="39303815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a:t>Plan</a:t>
            </a:r>
          </a:p>
        </p:txBody>
      </p:sp>
      <p:sp>
        <p:nvSpPr>
          <p:cNvPr id="3" name="Espace réservé du contenu 2"/>
          <p:cNvSpPr>
            <a:spLocks noGrp="1"/>
          </p:cNvSpPr>
          <p:nvPr>
            <p:ph idx="1"/>
          </p:nvPr>
        </p:nvSpPr>
        <p:spPr>
          <a:xfrm>
            <a:off x="1500425" y="1771745"/>
            <a:ext cx="9407857" cy="4325112"/>
          </a:xfrm>
        </p:spPr>
        <p:txBody>
          <a:bodyPr>
            <a:noAutofit/>
          </a:bodyPr>
          <a:lstStyle/>
          <a:p>
            <a:r>
              <a:rPr lang="fr-FR" sz="2400" dirty="0">
                <a:solidFill>
                  <a:schemeClr val="accent2"/>
                </a:solidFill>
              </a:rPr>
              <a:t>Introduction</a:t>
            </a:r>
          </a:p>
          <a:p>
            <a:endParaRPr lang="fr-FR" sz="2400" dirty="0">
              <a:solidFill>
                <a:schemeClr val="accent2"/>
              </a:solidFill>
            </a:endParaRPr>
          </a:p>
          <a:p>
            <a:r>
              <a:rPr lang="fr-FR" dirty="0"/>
              <a:t>Problématiques</a:t>
            </a:r>
          </a:p>
          <a:p>
            <a:endParaRPr lang="fr-FR" sz="2400" dirty="0"/>
          </a:p>
          <a:p>
            <a:r>
              <a:rPr lang="fr-FR" sz="2400" dirty="0">
                <a:solidFill>
                  <a:schemeClr val="accent2"/>
                </a:solidFill>
              </a:rPr>
              <a:t>Matériel et Méthode</a:t>
            </a:r>
          </a:p>
          <a:p>
            <a:endParaRPr lang="fr-FR" sz="2400" dirty="0">
              <a:solidFill>
                <a:schemeClr val="accent2"/>
              </a:solidFill>
            </a:endParaRPr>
          </a:p>
          <a:p>
            <a:r>
              <a:rPr lang="fr-FR" sz="2400" dirty="0">
                <a:solidFill>
                  <a:schemeClr val="accent2"/>
                </a:solidFill>
              </a:rPr>
              <a:t>Résultats</a:t>
            </a:r>
          </a:p>
          <a:p>
            <a:endParaRPr lang="fr-FR" sz="2400" dirty="0">
              <a:solidFill>
                <a:schemeClr val="accent2"/>
              </a:solidFill>
            </a:endParaRPr>
          </a:p>
          <a:p>
            <a:r>
              <a:rPr lang="fr-FR" sz="2400" dirty="0">
                <a:solidFill>
                  <a:schemeClr val="accent2"/>
                </a:solidFill>
              </a:rPr>
              <a:t>Discussion</a:t>
            </a:r>
          </a:p>
          <a:p>
            <a:endParaRPr lang="fr-FR" sz="2400" dirty="0">
              <a:solidFill>
                <a:schemeClr val="accent2"/>
              </a:solidFill>
            </a:endParaRPr>
          </a:p>
          <a:p>
            <a:r>
              <a:rPr lang="fr-FR" sz="2400" dirty="0">
                <a:solidFill>
                  <a:schemeClr val="accent2"/>
                </a:solidFill>
              </a:rPr>
              <a:t>Conclusion</a:t>
            </a:r>
            <a:endParaRPr lang="fr-FR" dirty="0">
              <a:solidFill>
                <a:schemeClr val="accent2"/>
              </a:solidFill>
            </a:endParaRPr>
          </a:p>
        </p:txBody>
      </p:sp>
      <p:sp>
        <p:nvSpPr>
          <p:cNvPr id="5" name="Espace réservé du pied de page 4"/>
          <p:cNvSpPr>
            <a:spLocks noGrp="1"/>
          </p:cNvSpPr>
          <p:nvPr>
            <p:ph type="ftr" sz="quarter" idx="11"/>
          </p:nvPr>
        </p:nvSpPr>
        <p:spPr/>
        <p:txBody>
          <a:bodyPr/>
          <a:lstStyle/>
          <a:p>
            <a:r>
              <a:rPr lang="fr-FR" dirty="0"/>
              <a:t>Thèse Margaux </a:t>
            </a:r>
            <a:r>
              <a:rPr lang="fr-FR" dirty="0" err="1"/>
              <a:t>Manciet</a:t>
            </a:r>
            <a:r>
              <a:rPr lang="fr-FR" dirty="0"/>
              <a:t> - 15/06/2016</a:t>
            </a:r>
          </a:p>
        </p:txBody>
      </p:sp>
      <p:sp>
        <p:nvSpPr>
          <p:cNvPr id="4" name="Espace réservé du numéro de diapositive 3"/>
          <p:cNvSpPr>
            <a:spLocks noGrp="1"/>
          </p:cNvSpPr>
          <p:nvPr>
            <p:ph type="sldNum" sz="quarter" idx="12"/>
          </p:nvPr>
        </p:nvSpPr>
        <p:spPr/>
        <p:txBody>
          <a:bodyPr/>
          <a:lstStyle/>
          <a:p>
            <a:fld id="{FDC35D90-D421-48E7-8F61-6E2649086172}" type="slidenum">
              <a:rPr lang="fr-FR" smtClean="0"/>
              <a:pPr/>
              <a:t>4</a:t>
            </a:fld>
            <a:endParaRPr lang="fr-F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a:t>Problématiques</a:t>
            </a:r>
          </a:p>
        </p:txBody>
      </p:sp>
      <p:sp>
        <p:nvSpPr>
          <p:cNvPr id="3" name="Espace réservé du contenu 2"/>
          <p:cNvSpPr>
            <a:spLocks noGrp="1"/>
          </p:cNvSpPr>
          <p:nvPr>
            <p:ph idx="1"/>
          </p:nvPr>
        </p:nvSpPr>
        <p:spPr>
          <a:xfrm>
            <a:off x="582304" y="1935517"/>
            <a:ext cx="10972800" cy="4325112"/>
          </a:xfrm>
        </p:spPr>
        <p:txBody>
          <a:bodyPr>
            <a:normAutofit/>
          </a:bodyPr>
          <a:lstStyle/>
          <a:p>
            <a:r>
              <a:rPr lang="fr-FR" sz="2400" dirty="0"/>
              <a:t>Question de recherche :</a:t>
            </a:r>
          </a:p>
          <a:p>
            <a:endParaRPr lang="fr-FR" sz="2400" dirty="0"/>
          </a:p>
          <a:p>
            <a:pPr algn="ctr">
              <a:buNone/>
            </a:pPr>
            <a:r>
              <a:rPr lang="fr-FR" sz="2400" dirty="0"/>
              <a:t> </a:t>
            </a:r>
            <a:r>
              <a:rPr lang="fr-FR" b="1" i="1" dirty="0"/>
              <a:t>Quelles sont les difficultés rencontrées lorsque les internes disent « non » à leurs patients?</a:t>
            </a:r>
            <a:endParaRPr lang="fr-FR" sz="2400" b="1" i="1" dirty="0"/>
          </a:p>
          <a:p>
            <a:pPr algn="ctr">
              <a:buNone/>
            </a:pPr>
            <a:endParaRPr lang="fr-FR" sz="2400" dirty="0"/>
          </a:p>
          <a:p>
            <a:r>
              <a:rPr lang="fr-FR" sz="2400" dirty="0"/>
              <a:t>Hypothèses de recherche :</a:t>
            </a:r>
          </a:p>
          <a:p>
            <a:endParaRPr lang="fr-FR" sz="2400" dirty="0"/>
          </a:p>
          <a:p>
            <a:pPr lvl="1"/>
            <a:r>
              <a:rPr lang="fr-FR" sz="2400" dirty="0"/>
              <a:t>Confrontation des internes à des demandes abusives</a:t>
            </a:r>
          </a:p>
          <a:p>
            <a:pPr lvl="1"/>
            <a:r>
              <a:rPr lang="fr-FR" sz="2400" dirty="0"/>
              <a:t>Difficulté à dire « non » au patient</a:t>
            </a:r>
          </a:p>
          <a:p>
            <a:pPr lvl="1"/>
            <a:r>
              <a:rPr lang="fr-FR" sz="2400" dirty="0"/>
              <a:t>Lacune de formation</a:t>
            </a:r>
          </a:p>
        </p:txBody>
      </p:sp>
      <p:sp>
        <p:nvSpPr>
          <p:cNvPr id="5" name="Espace réservé du pied de page 4"/>
          <p:cNvSpPr>
            <a:spLocks noGrp="1"/>
          </p:cNvSpPr>
          <p:nvPr>
            <p:ph type="ftr" sz="quarter" idx="11"/>
          </p:nvPr>
        </p:nvSpPr>
        <p:spPr/>
        <p:txBody>
          <a:bodyPr/>
          <a:lstStyle/>
          <a:p>
            <a:r>
              <a:rPr lang="fr-FR"/>
              <a:t>Thèse Margaux Manciet - 15/06/2016</a:t>
            </a:r>
          </a:p>
        </p:txBody>
      </p:sp>
      <p:sp>
        <p:nvSpPr>
          <p:cNvPr id="4" name="Espace réservé du numéro de diapositive 3"/>
          <p:cNvSpPr>
            <a:spLocks noGrp="1"/>
          </p:cNvSpPr>
          <p:nvPr>
            <p:ph type="sldNum" sz="quarter" idx="12"/>
          </p:nvPr>
        </p:nvSpPr>
        <p:spPr/>
        <p:txBody>
          <a:bodyPr/>
          <a:lstStyle/>
          <a:p>
            <a:fld id="{FDC35D90-D421-48E7-8F61-6E2649086172}" type="slidenum">
              <a:rPr lang="fr-FR" smtClean="0"/>
              <a:pPr/>
              <a:t>5</a:t>
            </a:fld>
            <a:endParaRPr lang="fr-FR"/>
          </a:p>
        </p:txBody>
      </p:sp>
    </p:spTree>
    <p:extLst>
      <p:ext uri="{BB962C8B-B14F-4D97-AF65-F5344CB8AC3E}">
        <p14:creationId xmlns:p14="http://schemas.microsoft.com/office/powerpoint/2010/main" val="25579212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a:t>Problématiques</a:t>
            </a:r>
          </a:p>
        </p:txBody>
      </p:sp>
      <p:sp>
        <p:nvSpPr>
          <p:cNvPr id="3" name="Espace réservé du contenu 2"/>
          <p:cNvSpPr>
            <a:spLocks noGrp="1"/>
          </p:cNvSpPr>
          <p:nvPr>
            <p:ph idx="1"/>
          </p:nvPr>
        </p:nvSpPr>
        <p:spPr>
          <a:xfrm>
            <a:off x="696036" y="1660210"/>
            <a:ext cx="10594026" cy="3576685"/>
          </a:xfrm>
        </p:spPr>
        <p:txBody>
          <a:bodyPr>
            <a:noAutofit/>
          </a:bodyPr>
          <a:lstStyle/>
          <a:p>
            <a:r>
              <a:rPr lang="fr-FR" sz="2400" dirty="0"/>
              <a:t>Objectifs de l’étude :</a:t>
            </a:r>
          </a:p>
          <a:p>
            <a:endParaRPr lang="fr-FR" sz="2400" dirty="0"/>
          </a:p>
          <a:p>
            <a:pPr lvl="1"/>
            <a:r>
              <a:rPr lang="fr-FR" sz="2400" dirty="0"/>
              <a:t>Identifier les demandes abusives, les causes de difficulté à dire </a:t>
            </a:r>
            <a:r>
              <a:rPr lang="fr-FR" sz="2800" dirty="0"/>
              <a:t>« non »</a:t>
            </a:r>
            <a:r>
              <a:rPr lang="fr-FR" sz="2400" dirty="0"/>
              <a:t> et le ressenti des internes face au refus</a:t>
            </a:r>
          </a:p>
          <a:p>
            <a:pPr lvl="1"/>
            <a:endParaRPr lang="fr-FR" sz="2200" dirty="0"/>
          </a:p>
          <a:p>
            <a:pPr lvl="1"/>
            <a:r>
              <a:rPr lang="fr-FR" sz="2400" dirty="0"/>
              <a:t>Faire réfléchir les internes sur les avantages et les inconvénients du « non »</a:t>
            </a:r>
          </a:p>
          <a:p>
            <a:pPr lvl="1"/>
            <a:endParaRPr lang="fr-FR" sz="2400" dirty="0"/>
          </a:p>
          <a:p>
            <a:pPr lvl="1"/>
            <a:r>
              <a:rPr lang="fr-FR" sz="2400" dirty="0"/>
              <a:t>Savoir si la formation peut s’améliorer</a:t>
            </a:r>
          </a:p>
          <a:p>
            <a:pPr lvl="1"/>
            <a:endParaRPr lang="fr-FR" sz="2400" dirty="0"/>
          </a:p>
          <a:p>
            <a:pPr lvl="1"/>
            <a:r>
              <a:rPr lang="fr-FR" sz="2400" dirty="0"/>
              <a:t>Trouver des solutions adaptées pour dire « non » sereinement</a:t>
            </a:r>
          </a:p>
        </p:txBody>
      </p:sp>
      <p:sp>
        <p:nvSpPr>
          <p:cNvPr id="5" name="Espace réservé du pied de page 4"/>
          <p:cNvSpPr>
            <a:spLocks noGrp="1"/>
          </p:cNvSpPr>
          <p:nvPr>
            <p:ph type="ftr" sz="quarter" idx="11"/>
          </p:nvPr>
        </p:nvSpPr>
        <p:spPr/>
        <p:txBody>
          <a:bodyPr/>
          <a:lstStyle/>
          <a:p>
            <a:r>
              <a:rPr lang="fr-FR"/>
              <a:t>Thèse Margaux Manciet - 15/06/2016</a:t>
            </a:r>
          </a:p>
        </p:txBody>
      </p:sp>
      <p:sp>
        <p:nvSpPr>
          <p:cNvPr id="4" name="Espace réservé du numéro de diapositive 3"/>
          <p:cNvSpPr>
            <a:spLocks noGrp="1"/>
          </p:cNvSpPr>
          <p:nvPr>
            <p:ph type="sldNum" sz="quarter" idx="12"/>
          </p:nvPr>
        </p:nvSpPr>
        <p:spPr/>
        <p:txBody>
          <a:bodyPr/>
          <a:lstStyle/>
          <a:p>
            <a:fld id="{FDC35D90-D421-48E7-8F61-6E2649086172}" type="slidenum">
              <a:rPr lang="fr-FR" smtClean="0"/>
              <a:pPr/>
              <a:t>6</a:t>
            </a:fld>
            <a:endParaRPr lang="fr-FR"/>
          </a:p>
        </p:txBody>
      </p:sp>
    </p:spTree>
    <p:extLst>
      <p:ext uri="{BB962C8B-B14F-4D97-AF65-F5344CB8AC3E}">
        <p14:creationId xmlns:p14="http://schemas.microsoft.com/office/powerpoint/2010/main" val="735189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a:t>Plan</a:t>
            </a:r>
          </a:p>
        </p:txBody>
      </p:sp>
      <p:sp>
        <p:nvSpPr>
          <p:cNvPr id="3" name="Espace réservé du contenu 2"/>
          <p:cNvSpPr>
            <a:spLocks noGrp="1"/>
          </p:cNvSpPr>
          <p:nvPr>
            <p:ph idx="1"/>
          </p:nvPr>
        </p:nvSpPr>
        <p:spPr>
          <a:xfrm>
            <a:off x="1500425" y="1771745"/>
            <a:ext cx="9407857" cy="4325112"/>
          </a:xfrm>
        </p:spPr>
        <p:txBody>
          <a:bodyPr>
            <a:noAutofit/>
          </a:bodyPr>
          <a:lstStyle/>
          <a:p>
            <a:r>
              <a:rPr lang="fr-FR" sz="2400" dirty="0">
                <a:solidFill>
                  <a:schemeClr val="accent2"/>
                </a:solidFill>
              </a:rPr>
              <a:t>Introduction</a:t>
            </a:r>
          </a:p>
          <a:p>
            <a:endParaRPr lang="fr-FR" sz="2400" dirty="0">
              <a:solidFill>
                <a:schemeClr val="accent2"/>
              </a:solidFill>
            </a:endParaRPr>
          </a:p>
          <a:p>
            <a:r>
              <a:rPr lang="fr-FR" sz="2400" dirty="0">
                <a:solidFill>
                  <a:schemeClr val="accent2"/>
                </a:solidFill>
              </a:rPr>
              <a:t>Problématiques</a:t>
            </a:r>
          </a:p>
          <a:p>
            <a:endParaRPr lang="fr-FR" sz="2400" dirty="0"/>
          </a:p>
          <a:p>
            <a:r>
              <a:rPr lang="fr-FR" dirty="0"/>
              <a:t>Matériel et Méthode</a:t>
            </a:r>
          </a:p>
          <a:p>
            <a:endParaRPr lang="fr-FR" sz="2400" dirty="0">
              <a:solidFill>
                <a:schemeClr val="accent2"/>
              </a:solidFill>
            </a:endParaRPr>
          </a:p>
          <a:p>
            <a:r>
              <a:rPr lang="fr-FR" sz="2400" dirty="0">
                <a:solidFill>
                  <a:schemeClr val="accent2"/>
                </a:solidFill>
              </a:rPr>
              <a:t>Résultats</a:t>
            </a:r>
          </a:p>
          <a:p>
            <a:endParaRPr lang="fr-FR" sz="2400" dirty="0">
              <a:solidFill>
                <a:schemeClr val="accent2"/>
              </a:solidFill>
            </a:endParaRPr>
          </a:p>
          <a:p>
            <a:r>
              <a:rPr lang="fr-FR" sz="2400" dirty="0">
                <a:solidFill>
                  <a:schemeClr val="accent2"/>
                </a:solidFill>
              </a:rPr>
              <a:t>Discussion</a:t>
            </a:r>
          </a:p>
          <a:p>
            <a:endParaRPr lang="fr-FR" sz="2400" dirty="0">
              <a:solidFill>
                <a:schemeClr val="accent2"/>
              </a:solidFill>
            </a:endParaRPr>
          </a:p>
          <a:p>
            <a:r>
              <a:rPr lang="fr-FR" sz="2400" dirty="0">
                <a:solidFill>
                  <a:schemeClr val="accent2"/>
                </a:solidFill>
              </a:rPr>
              <a:t>Conclusion</a:t>
            </a:r>
            <a:endParaRPr lang="fr-FR" dirty="0">
              <a:solidFill>
                <a:schemeClr val="accent2"/>
              </a:solidFill>
            </a:endParaRPr>
          </a:p>
        </p:txBody>
      </p:sp>
      <p:sp>
        <p:nvSpPr>
          <p:cNvPr id="5" name="Espace réservé du pied de page 4"/>
          <p:cNvSpPr>
            <a:spLocks noGrp="1"/>
          </p:cNvSpPr>
          <p:nvPr>
            <p:ph type="ftr" sz="quarter" idx="11"/>
          </p:nvPr>
        </p:nvSpPr>
        <p:spPr/>
        <p:txBody>
          <a:bodyPr/>
          <a:lstStyle/>
          <a:p>
            <a:r>
              <a:rPr lang="fr-FR" dirty="0"/>
              <a:t>Thèse Margaux </a:t>
            </a:r>
            <a:r>
              <a:rPr lang="fr-FR" dirty="0" err="1"/>
              <a:t>Manciet</a:t>
            </a:r>
            <a:r>
              <a:rPr lang="fr-FR" dirty="0"/>
              <a:t> - 15/06/2016</a:t>
            </a:r>
          </a:p>
        </p:txBody>
      </p:sp>
      <p:sp>
        <p:nvSpPr>
          <p:cNvPr id="4" name="Espace réservé du numéro de diapositive 3"/>
          <p:cNvSpPr>
            <a:spLocks noGrp="1"/>
          </p:cNvSpPr>
          <p:nvPr>
            <p:ph type="sldNum" sz="quarter" idx="12"/>
          </p:nvPr>
        </p:nvSpPr>
        <p:spPr/>
        <p:txBody>
          <a:bodyPr/>
          <a:lstStyle/>
          <a:p>
            <a:fld id="{FDC35D90-D421-48E7-8F61-6E2649086172}" type="slidenum">
              <a:rPr lang="fr-FR" smtClean="0"/>
              <a:pPr/>
              <a:t>7</a:t>
            </a:fld>
            <a:endParaRPr lang="fr-F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a:t>Matériel et Méthode</a:t>
            </a:r>
          </a:p>
        </p:txBody>
      </p:sp>
      <p:sp>
        <p:nvSpPr>
          <p:cNvPr id="3" name="Espace réservé du contenu 2"/>
          <p:cNvSpPr>
            <a:spLocks noGrp="1"/>
          </p:cNvSpPr>
          <p:nvPr>
            <p:ph idx="1"/>
          </p:nvPr>
        </p:nvSpPr>
        <p:spPr>
          <a:xfrm>
            <a:off x="582305" y="1867287"/>
            <a:ext cx="10972800" cy="4325112"/>
          </a:xfrm>
        </p:spPr>
        <p:txBody>
          <a:bodyPr/>
          <a:lstStyle/>
          <a:p>
            <a:endParaRPr lang="fr-FR" dirty="0"/>
          </a:p>
          <a:p>
            <a:r>
              <a:rPr lang="fr-FR" dirty="0"/>
              <a:t>Etude qualitative mono centrique</a:t>
            </a:r>
          </a:p>
          <a:p>
            <a:endParaRPr lang="fr-FR" dirty="0"/>
          </a:p>
          <a:p>
            <a:r>
              <a:rPr lang="fr-FR" dirty="0"/>
              <a:t>19 internes de Médecine générale de la faculté de Paris VII</a:t>
            </a:r>
          </a:p>
          <a:p>
            <a:endParaRPr lang="fr-FR" dirty="0"/>
          </a:p>
          <a:p>
            <a:r>
              <a:rPr lang="fr-FR" dirty="0"/>
              <a:t>Entretien individuel semi-dirigée du 21 septembre 2015 au 15 janvier 2016</a:t>
            </a:r>
          </a:p>
        </p:txBody>
      </p:sp>
      <p:sp>
        <p:nvSpPr>
          <p:cNvPr id="5" name="Espace réservé du pied de page 4"/>
          <p:cNvSpPr>
            <a:spLocks noGrp="1"/>
          </p:cNvSpPr>
          <p:nvPr>
            <p:ph type="ftr" sz="quarter" idx="11"/>
          </p:nvPr>
        </p:nvSpPr>
        <p:spPr/>
        <p:txBody>
          <a:bodyPr/>
          <a:lstStyle/>
          <a:p>
            <a:r>
              <a:rPr lang="fr-FR"/>
              <a:t>Thèse Margaux Manciet - 15/06/2016</a:t>
            </a:r>
          </a:p>
        </p:txBody>
      </p:sp>
      <p:sp>
        <p:nvSpPr>
          <p:cNvPr id="4" name="Espace réservé du numéro de diapositive 3"/>
          <p:cNvSpPr>
            <a:spLocks noGrp="1"/>
          </p:cNvSpPr>
          <p:nvPr>
            <p:ph type="sldNum" sz="quarter" idx="12"/>
          </p:nvPr>
        </p:nvSpPr>
        <p:spPr/>
        <p:txBody>
          <a:bodyPr/>
          <a:lstStyle/>
          <a:p>
            <a:fld id="{FDC35D90-D421-48E7-8F61-6E2649086172}" type="slidenum">
              <a:rPr lang="fr-FR" smtClean="0"/>
              <a:pPr/>
              <a:t>8</a:t>
            </a:fld>
            <a:endParaRPr lang="fr-FR"/>
          </a:p>
        </p:txBody>
      </p:sp>
    </p:spTree>
    <p:extLst>
      <p:ext uri="{BB962C8B-B14F-4D97-AF65-F5344CB8AC3E}">
        <p14:creationId xmlns:p14="http://schemas.microsoft.com/office/powerpoint/2010/main" val="35983362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a:t>Plan</a:t>
            </a:r>
          </a:p>
        </p:txBody>
      </p:sp>
      <p:sp>
        <p:nvSpPr>
          <p:cNvPr id="3" name="Espace réservé du contenu 2"/>
          <p:cNvSpPr>
            <a:spLocks noGrp="1"/>
          </p:cNvSpPr>
          <p:nvPr>
            <p:ph idx="1"/>
          </p:nvPr>
        </p:nvSpPr>
        <p:spPr>
          <a:xfrm>
            <a:off x="1500425" y="1771745"/>
            <a:ext cx="9407857" cy="4325112"/>
          </a:xfrm>
        </p:spPr>
        <p:txBody>
          <a:bodyPr>
            <a:noAutofit/>
          </a:bodyPr>
          <a:lstStyle/>
          <a:p>
            <a:r>
              <a:rPr lang="fr-FR" sz="2400" dirty="0">
                <a:solidFill>
                  <a:schemeClr val="accent2"/>
                </a:solidFill>
              </a:rPr>
              <a:t>Introduction</a:t>
            </a:r>
          </a:p>
          <a:p>
            <a:endParaRPr lang="fr-FR" sz="2400" dirty="0">
              <a:solidFill>
                <a:schemeClr val="accent2"/>
              </a:solidFill>
            </a:endParaRPr>
          </a:p>
          <a:p>
            <a:r>
              <a:rPr lang="fr-FR" sz="2400" dirty="0">
                <a:solidFill>
                  <a:schemeClr val="accent2"/>
                </a:solidFill>
              </a:rPr>
              <a:t>Problématiques</a:t>
            </a:r>
          </a:p>
          <a:p>
            <a:endParaRPr lang="fr-FR" sz="2400" dirty="0"/>
          </a:p>
          <a:p>
            <a:r>
              <a:rPr lang="fr-FR" sz="2400" dirty="0">
                <a:solidFill>
                  <a:schemeClr val="accent2"/>
                </a:solidFill>
              </a:rPr>
              <a:t>Matériel et Méthode</a:t>
            </a:r>
          </a:p>
          <a:p>
            <a:endParaRPr lang="fr-FR" sz="2400" dirty="0">
              <a:solidFill>
                <a:schemeClr val="accent2"/>
              </a:solidFill>
            </a:endParaRPr>
          </a:p>
          <a:p>
            <a:r>
              <a:rPr lang="fr-FR" dirty="0"/>
              <a:t>Résultats</a:t>
            </a:r>
          </a:p>
          <a:p>
            <a:endParaRPr lang="fr-FR" sz="2400" dirty="0">
              <a:solidFill>
                <a:schemeClr val="accent2"/>
              </a:solidFill>
            </a:endParaRPr>
          </a:p>
          <a:p>
            <a:r>
              <a:rPr lang="fr-FR" sz="2400" dirty="0">
                <a:solidFill>
                  <a:schemeClr val="accent2"/>
                </a:solidFill>
              </a:rPr>
              <a:t>Discussion</a:t>
            </a:r>
          </a:p>
          <a:p>
            <a:endParaRPr lang="fr-FR" sz="2400" dirty="0">
              <a:solidFill>
                <a:schemeClr val="accent2"/>
              </a:solidFill>
            </a:endParaRPr>
          </a:p>
          <a:p>
            <a:r>
              <a:rPr lang="fr-FR" sz="2400" dirty="0">
                <a:solidFill>
                  <a:schemeClr val="accent2"/>
                </a:solidFill>
              </a:rPr>
              <a:t>Conclusion</a:t>
            </a:r>
            <a:endParaRPr lang="fr-FR" dirty="0">
              <a:solidFill>
                <a:schemeClr val="accent2"/>
              </a:solidFill>
            </a:endParaRPr>
          </a:p>
        </p:txBody>
      </p:sp>
      <p:sp>
        <p:nvSpPr>
          <p:cNvPr id="5" name="Espace réservé du pied de page 4"/>
          <p:cNvSpPr>
            <a:spLocks noGrp="1"/>
          </p:cNvSpPr>
          <p:nvPr>
            <p:ph type="ftr" sz="quarter" idx="11"/>
          </p:nvPr>
        </p:nvSpPr>
        <p:spPr/>
        <p:txBody>
          <a:bodyPr/>
          <a:lstStyle/>
          <a:p>
            <a:r>
              <a:rPr lang="fr-FR" dirty="0"/>
              <a:t>Thèse Margaux </a:t>
            </a:r>
            <a:r>
              <a:rPr lang="fr-FR" dirty="0" err="1"/>
              <a:t>Manciet</a:t>
            </a:r>
            <a:r>
              <a:rPr lang="fr-FR" dirty="0"/>
              <a:t> - 15/06/2016</a:t>
            </a:r>
          </a:p>
        </p:txBody>
      </p:sp>
      <p:sp>
        <p:nvSpPr>
          <p:cNvPr id="4" name="Espace réservé du numéro de diapositive 3"/>
          <p:cNvSpPr>
            <a:spLocks noGrp="1"/>
          </p:cNvSpPr>
          <p:nvPr>
            <p:ph type="sldNum" sz="quarter" idx="12"/>
          </p:nvPr>
        </p:nvSpPr>
        <p:spPr/>
        <p:txBody>
          <a:bodyPr/>
          <a:lstStyle/>
          <a:p>
            <a:fld id="{FDC35D90-D421-48E7-8F61-6E2649086172}" type="slidenum">
              <a:rPr lang="fr-FR" smtClean="0"/>
              <a:pPr/>
              <a:t>9</a:t>
            </a:fld>
            <a:endParaRPr lang="fr-F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a:t>Résultats (1)</a:t>
            </a:r>
          </a:p>
        </p:txBody>
      </p:sp>
      <p:sp>
        <p:nvSpPr>
          <p:cNvPr id="3" name="Espace réservé du contenu 2"/>
          <p:cNvSpPr>
            <a:spLocks noGrp="1"/>
          </p:cNvSpPr>
          <p:nvPr>
            <p:ph idx="1"/>
          </p:nvPr>
        </p:nvSpPr>
        <p:spPr>
          <a:xfrm>
            <a:off x="955343" y="1648783"/>
            <a:ext cx="11502642" cy="4326074"/>
          </a:xfrm>
        </p:spPr>
        <p:txBody>
          <a:bodyPr>
            <a:noAutofit/>
          </a:bodyPr>
          <a:lstStyle/>
          <a:p>
            <a:r>
              <a:rPr lang="fr-FR" sz="2000" dirty="0"/>
              <a:t>Les demandes les plus refusées sont :</a:t>
            </a:r>
          </a:p>
          <a:p>
            <a:pPr lvl="1"/>
            <a:r>
              <a:rPr lang="fr-FR" sz="2000" dirty="0"/>
              <a:t>Les arrêts de travail,</a:t>
            </a:r>
          </a:p>
          <a:p>
            <a:pPr lvl="1"/>
            <a:r>
              <a:rPr lang="fr-FR" sz="2000" dirty="0"/>
              <a:t>Les médicaments,</a:t>
            </a:r>
          </a:p>
          <a:p>
            <a:pPr lvl="1"/>
            <a:r>
              <a:rPr lang="fr-FR" sz="2000" dirty="0"/>
              <a:t>Les examens complémentaires,</a:t>
            </a:r>
          </a:p>
          <a:p>
            <a:pPr lvl="1"/>
            <a:r>
              <a:rPr lang="fr-FR" sz="2000" dirty="0"/>
              <a:t>Les certificats médicaux,</a:t>
            </a:r>
          </a:p>
          <a:p>
            <a:pPr lvl="1"/>
            <a:r>
              <a:rPr lang="fr-FR" sz="2000" dirty="0"/>
              <a:t>Les bons de transport.</a:t>
            </a:r>
          </a:p>
          <a:p>
            <a:pPr lvl="1"/>
            <a:endParaRPr lang="fr-FR" sz="2000" dirty="0"/>
          </a:p>
          <a:p>
            <a:r>
              <a:rPr lang="fr-FR" sz="2000" dirty="0"/>
              <a:t>Refus car estimation d’une demande non justifiée</a:t>
            </a:r>
          </a:p>
          <a:p>
            <a:endParaRPr lang="fr-FR" sz="2000" dirty="0"/>
          </a:p>
          <a:p>
            <a:r>
              <a:rPr lang="fr-FR" sz="2000" dirty="0"/>
              <a:t>Ressenti d’agir dans l’intérêt : </a:t>
            </a:r>
          </a:p>
          <a:p>
            <a:pPr lvl="1"/>
            <a:r>
              <a:rPr lang="fr-FR" sz="2000" dirty="0"/>
              <a:t>Du patient,</a:t>
            </a:r>
          </a:p>
          <a:p>
            <a:pPr lvl="1"/>
            <a:r>
              <a:rPr lang="fr-FR" sz="2000" dirty="0"/>
              <a:t>Économique, </a:t>
            </a:r>
          </a:p>
          <a:p>
            <a:pPr lvl="1"/>
            <a:r>
              <a:rPr lang="fr-FR" sz="2000" dirty="0"/>
              <a:t>De la collectivité</a:t>
            </a:r>
          </a:p>
          <a:p>
            <a:pPr lvl="1"/>
            <a:r>
              <a:rPr lang="fr-FR" sz="2000" dirty="0"/>
              <a:t>Du médecin.</a:t>
            </a:r>
          </a:p>
        </p:txBody>
      </p:sp>
      <p:sp>
        <p:nvSpPr>
          <p:cNvPr id="5" name="Espace réservé du pied de page 4"/>
          <p:cNvSpPr>
            <a:spLocks noGrp="1"/>
          </p:cNvSpPr>
          <p:nvPr>
            <p:ph type="ftr" sz="quarter" idx="11"/>
          </p:nvPr>
        </p:nvSpPr>
        <p:spPr/>
        <p:txBody>
          <a:bodyPr/>
          <a:lstStyle/>
          <a:p>
            <a:r>
              <a:rPr lang="fr-FR"/>
              <a:t>Thèse Margaux Manciet - 15/06/2016</a:t>
            </a:r>
          </a:p>
        </p:txBody>
      </p:sp>
      <p:sp>
        <p:nvSpPr>
          <p:cNvPr id="4" name="Espace réservé du numéro de diapositive 3"/>
          <p:cNvSpPr>
            <a:spLocks noGrp="1"/>
          </p:cNvSpPr>
          <p:nvPr>
            <p:ph type="sldNum" sz="quarter" idx="12"/>
          </p:nvPr>
        </p:nvSpPr>
        <p:spPr/>
        <p:txBody>
          <a:bodyPr/>
          <a:lstStyle/>
          <a:p>
            <a:fld id="{FDC35D90-D421-48E7-8F61-6E2649086172}" type="slidenum">
              <a:rPr lang="fr-FR" smtClean="0"/>
              <a:pPr/>
              <a:t>10</a:t>
            </a:fld>
            <a:endParaRPr lang="fr-FR"/>
          </a:p>
        </p:txBody>
      </p:sp>
    </p:spTree>
    <p:extLst>
      <p:ext uri="{BB962C8B-B14F-4D97-AF65-F5344CB8AC3E}">
        <p14:creationId xmlns:p14="http://schemas.microsoft.com/office/powerpoint/2010/main" val="10691584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a:t>Résultats (2)</a:t>
            </a:r>
          </a:p>
        </p:txBody>
      </p:sp>
      <p:sp>
        <p:nvSpPr>
          <p:cNvPr id="3" name="Espace réservé du contenu 2"/>
          <p:cNvSpPr>
            <a:spLocks noGrp="1"/>
          </p:cNvSpPr>
          <p:nvPr>
            <p:ph idx="1"/>
          </p:nvPr>
        </p:nvSpPr>
        <p:spPr>
          <a:xfrm>
            <a:off x="1290447" y="1937345"/>
            <a:ext cx="10465118" cy="4920655"/>
          </a:xfrm>
        </p:spPr>
        <p:txBody>
          <a:bodyPr>
            <a:normAutofit/>
          </a:bodyPr>
          <a:lstStyle/>
          <a:p>
            <a:r>
              <a:rPr lang="fr-FR" sz="2400" dirty="0"/>
              <a:t>Difficultés rencontrées : </a:t>
            </a:r>
          </a:p>
          <a:p>
            <a:pPr lvl="1"/>
            <a:r>
              <a:rPr lang="fr-FR" dirty="0"/>
              <a:t>L’incompréhension du patient, </a:t>
            </a:r>
          </a:p>
          <a:p>
            <a:pPr lvl="1"/>
            <a:r>
              <a:rPr lang="fr-FR" dirty="0"/>
              <a:t>Le conflit entre le médecin et son patient, </a:t>
            </a:r>
          </a:p>
          <a:p>
            <a:pPr lvl="1"/>
            <a:r>
              <a:rPr lang="fr-FR" dirty="0"/>
              <a:t>La nécessité d’expliquer et de se justifier.</a:t>
            </a:r>
          </a:p>
          <a:p>
            <a:pPr lvl="1"/>
            <a:endParaRPr lang="fr-FR" dirty="0"/>
          </a:p>
          <a:p>
            <a:r>
              <a:rPr lang="fr-FR" sz="2400" dirty="0"/>
              <a:t>Situations difficiles fréquentes :</a:t>
            </a:r>
          </a:p>
          <a:p>
            <a:pPr lvl="1"/>
            <a:r>
              <a:rPr lang="fr-FR" dirty="0"/>
              <a:t>Arrêts de travail, </a:t>
            </a:r>
          </a:p>
          <a:p>
            <a:pPr lvl="1"/>
            <a:r>
              <a:rPr lang="fr-FR" dirty="0"/>
              <a:t>Présence d’empathie pour son patient, </a:t>
            </a:r>
          </a:p>
          <a:p>
            <a:pPr lvl="1"/>
            <a:r>
              <a:rPr lang="fr-FR" dirty="0"/>
              <a:t>Manque d’expérience de l’interne.</a:t>
            </a:r>
          </a:p>
        </p:txBody>
      </p:sp>
      <p:sp>
        <p:nvSpPr>
          <p:cNvPr id="5" name="Espace réservé du pied de page 4"/>
          <p:cNvSpPr>
            <a:spLocks noGrp="1"/>
          </p:cNvSpPr>
          <p:nvPr>
            <p:ph type="ftr" sz="quarter" idx="11"/>
          </p:nvPr>
        </p:nvSpPr>
        <p:spPr/>
        <p:txBody>
          <a:bodyPr/>
          <a:lstStyle/>
          <a:p>
            <a:r>
              <a:rPr lang="fr-FR"/>
              <a:t>Thèse Margaux Manciet - 15/06/2016</a:t>
            </a:r>
          </a:p>
        </p:txBody>
      </p:sp>
      <p:sp>
        <p:nvSpPr>
          <p:cNvPr id="4" name="Espace réservé du numéro de diapositive 3"/>
          <p:cNvSpPr>
            <a:spLocks noGrp="1"/>
          </p:cNvSpPr>
          <p:nvPr>
            <p:ph type="sldNum" sz="quarter" idx="12"/>
          </p:nvPr>
        </p:nvSpPr>
        <p:spPr/>
        <p:txBody>
          <a:bodyPr/>
          <a:lstStyle/>
          <a:p>
            <a:fld id="{FDC35D90-D421-48E7-8F61-6E2649086172}" type="slidenum">
              <a:rPr lang="fr-FR" smtClean="0"/>
              <a:pPr/>
              <a:t>11</a:t>
            </a:fld>
            <a:endParaRPr lang="fr-FR"/>
          </a:p>
        </p:txBody>
      </p:sp>
    </p:spTree>
    <p:extLst>
      <p:ext uri="{BB962C8B-B14F-4D97-AF65-F5344CB8AC3E}">
        <p14:creationId xmlns:p14="http://schemas.microsoft.com/office/powerpoint/2010/main" val="25490801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a:t>Résultats (3)</a:t>
            </a:r>
          </a:p>
        </p:txBody>
      </p:sp>
      <p:sp>
        <p:nvSpPr>
          <p:cNvPr id="3" name="Espace réservé du contenu 2"/>
          <p:cNvSpPr>
            <a:spLocks noGrp="1"/>
          </p:cNvSpPr>
          <p:nvPr>
            <p:ph idx="1"/>
          </p:nvPr>
        </p:nvSpPr>
        <p:spPr>
          <a:xfrm>
            <a:off x="1363088" y="1897039"/>
            <a:ext cx="10128327" cy="4449170"/>
          </a:xfrm>
        </p:spPr>
        <p:txBody>
          <a:bodyPr>
            <a:normAutofit fontScale="92500" lnSpcReduction="20000"/>
          </a:bodyPr>
          <a:lstStyle/>
          <a:p>
            <a:r>
              <a:rPr lang="fr-FR" sz="2600" dirty="0"/>
              <a:t>Refus compliqué chez :</a:t>
            </a:r>
          </a:p>
          <a:p>
            <a:pPr lvl="1"/>
            <a:r>
              <a:rPr lang="fr-FR" dirty="0"/>
              <a:t>Les patients angoissés et difficiles,</a:t>
            </a:r>
          </a:p>
          <a:p>
            <a:pPr lvl="1"/>
            <a:r>
              <a:rPr lang="fr-FR" dirty="0"/>
              <a:t>Les personnes âgées,</a:t>
            </a:r>
          </a:p>
          <a:p>
            <a:pPr lvl="1"/>
            <a:r>
              <a:rPr lang="fr-FR" dirty="0"/>
              <a:t>Les enfants,</a:t>
            </a:r>
          </a:p>
          <a:p>
            <a:pPr lvl="1"/>
            <a:r>
              <a:rPr lang="fr-FR" dirty="0"/>
              <a:t>Le type de métier du patient.</a:t>
            </a:r>
          </a:p>
          <a:p>
            <a:pPr lvl="1"/>
            <a:endParaRPr lang="fr-FR" dirty="0"/>
          </a:p>
          <a:p>
            <a:r>
              <a:rPr lang="fr-FR" sz="2600" dirty="0"/>
              <a:t>Situation de conflit rencontrée par tous</a:t>
            </a:r>
          </a:p>
          <a:p>
            <a:endParaRPr lang="fr-FR" sz="2600" dirty="0"/>
          </a:p>
          <a:p>
            <a:r>
              <a:rPr lang="fr-FR" sz="2600" dirty="0"/>
              <a:t>Changement d’avis :</a:t>
            </a:r>
          </a:p>
          <a:p>
            <a:pPr lvl="1"/>
            <a:r>
              <a:rPr lang="fr-FR" dirty="0"/>
              <a:t>Après avoir compris le raisonnement du patient,</a:t>
            </a:r>
          </a:p>
          <a:p>
            <a:pPr lvl="1"/>
            <a:r>
              <a:rPr lang="fr-FR" dirty="0"/>
              <a:t>Devant un patient difficile, </a:t>
            </a:r>
          </a:p>
          <a:p>
            <a:pPr lvl="1"/>
            <a:r>
              <a:rPr lang="fr-FR" dirty="0"/>
              <a:t>Par manque d’expérience.</a:t>
            </a:r>
          </a:p>
          <a:p>
            <a:endParaRPr lang="fr-FR" dirty="0"/>
          </a:p>
        </p:txBody>
      </p:sp>
      <p:sp>
        <p:nvSpPr>
          <p:cNvPr id="5" name="Espace réservé du pied de page 4"/>
          <p:cNvSpPr>
            <a:spLocks noGrp="1"/>
          </p:cNvSpPr>
          <p:nvPr>
            <p:ph type="ftr" sz="quarter" idx="11"/>
          </p:nvPr>
        </p:nvSpPr>
        <p:spPr/>
        <p:txBody>
          <a:bodyPr/>
          <a:lstStyle/>
          <a:p>
            <a:r>
              <a:rPr lang="fr-FR"/>
              <a:t>Thèse Margaux Manciet - 15/06/2016</a:t>
            </a:r>
          </a:p>
        </p:txBody>
      </p:sp>
      <p:sp>
        <p:nvSpPr>
          <p:cNvPr id="4" name="Espace réservé du numéro de diapositive 3"/>
          <p:cNvSpPr>
            <a:spLocks noGrp="1"/>
          </p:cNvSpPr>
          <p:nvPr>
            <p:ph type="sldNum" sz="quarter" idx="12"/>
          </p:nvPr>
        </p:nvSpPr>
        <p:spPr/>
        <p:txBody>
          <a:bodyPr/>
          <a:lstStyle/>
          <a:p>
            <a:fld id="{FDC35D90-D421-48E7-8F61-6E2649086172}" type="slidenum">
              <a:rPr lang="fr-FR" smtClean="0"/>
              <a:pPr/>
              <a:t>12</a:t>
            </a:fld>
            <a:endParaRPr lang="fr-FR"/>
          </a:p>
        </p:txBody>
      </p:sp>
    </p:spTree>
    <p:extLst>
      <p:ext uri="{BB962C8B-B14F-4D97-AF65-F5344CB8AC3E}">
        <p14:creationId xmlns:p14="http://schemas.microsoft.com/office/powerpoint/2010/main" val="32152648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a:t>Résultats (4)</a:t>
            </a:r>
          </a:p>
        </p:txBody>
      </p:sp>
      <p:sp>
        <p:nvSpPr>
          <p:cNvPr id="3" name="Espace réservé du contenu 2"/>
          <p:cNvSpPr>
            <a:spLocks noGrp="1"/>
          </p:cNvSpPr>
          <p:nvPr>
            <p:ph idx="1"/>
          </p:nvPr>
        </p:nvSpPr>
        <p:spPr>
          <a:xfrm>
            <a:off x="1280101" y="1787857"/>
            <a:ext cx="10007918" cy="4763068"/>
          </a:xfrm>
        </p:spPr>
        <p:txBody>
          <a:bodyPr>
            <a:normAutofit fontScale="92500" lnSpcReduction="20000"/>
          </a:bodyPr>
          <a:lstStyle/>
          <a:p>
            <a:r>
              <a:rPr lang="fr-FR" sz="2600" dirty="0"/>
              <a:t>Ressenti possible : gêne, culpabilité, stress avec peur de décevoir</a:t>
            </a:r>
          </a:p>
          <a:p>
            <a:endParaRPr lang="fr-FR" sz="2600" dirty="0"/>
          </a:p>
          <a:p>
            <a:r>
              <a:rPr lang="fr-FR" sz="2600" dirty="0"/>
              <a:t>Avantages à dire « non » : </a:t>
            </a:r>
          </a:p>
          <a:p>
            <a:pPr lvl="1"/>
            <a:r>
              <a:rPr lang="fr-FR" dirty="0"/>
              <a:t>S’affirmer en tant que médecin, </a:t>
            </a:r>
          </a:p>
          <a:p>
            <a:pPr lvl="1"/>
            <a:r>
              <a:rPr lang="fr-FR" dirty="0"/>
              <a:t>Mettre des limites dans la relation médecin-malade,</a:t>
            </a:r>
          </a:p>
          <a:p>
            <a:pPr lvl="1"/>
            <a:r>
              <a:rPr lang="fr-FR" dirty="0"/>
              <a:t>Promouvoir l’éducation du patient.</a:t>
            </a:r>
          </a:p>
          <a:p>
            <a:pPr lvl="1"/>
            <a:endParaRPr lang="fr-FR" dirty="0"/>
          </a:p>
          <a:p>
            <a:r>
              <a:rPr lang="fr-FR" sz="2600" dirty="0"/>
              <a:t>Inconvénients du « non » : </a:t>
            </a:r>
          </a:p>
          <a:p>
            <a:pPr lvl="1"/>
            <a:r>
              <a:rPr lang="fr-FR" dirty="0"/>
              <a:t>L’apparition d’un conflit et d’un désaccord,</a:t>
            </a:r>
          </a:p>
          <a:p>
            <a:pPr lvl="1"/>
            <a:r>
              <a:rPr lang="fr-FR" dirty="0"/>
              <a:t>L’augmentation du temps de consultation,</a:t>
            </a:r>
          </a:p>
          <a:p>
            <a:pPr lvl="1"/>
            <a:r>
              <a:rPr lang="fr-FR" dirty="0"/>
              <a:t>La rupture avec le patient.</a:t>
            </a:r>
          </a:p>
          <a:p>
            <a:pPr lvl="1"/>
            <a:endParaRPr lang="fr-FR" dirty="0"/>
          </a:p>
          <a:p>
            <a:r>
              <a:rPr lang="fr-FR" sz="2600" dirty="0"/>
              <a:t>Pratique majoritaire de la méthode explicative</a:t>
            </a:r>
          </a:p>
        </p:txBody>
      </p:sp>
      <p:sp>
        <p:nvSpPr>
          <p:cNvPr id="5" name="Espace réservé du pied de page 4"/>
          <p:cNvSpPr>
            <a:spLocks noGrp="1"/>
          </p:cNvSpPr>
          <p:nvPr>
            <p:ph type="ftr" sz="quarter" idx="11"/>
          </p:nvPr>
        </p:nvSpPr>
        <p:spPr/>
        <p:txBody>
          <a:bodyPr/>
          <a:lstStyle/>
          <a:p>
            <a:r>
              <a:rPr lang="fr-FR"/>
              <a:t>Thèse Margaux Manciet - 15/06/2016</a:t>
            </a:r>
          </a:p>
        </p:txBody>
      </p:sp>
      <p:sp>
        <p:nvSpPr>
          <p:cNvPr id="4" name="Espace réservé du numéro de diapositive 3"/>
          <p:cNvSpPr>
            <a:spLocks noGrp="1"/>
          </p:cNvSpPr>
          <p:nvPr>
            <p:ph type="sldNum" sz="quarter" idx="12"/>
          </p:nvPr>
        </p:nvSpPr>
        <p:spPr/>
        <p:txBody>
          <a:bodyPr/>
          <a:lstStyle/>
          <a:p>
            <a:fld id="{FDC35D90-D421-48E7-8F61-6E2649086172}" type="slidenum">
              <a:rPr lang="fr-FR" smtClean="0"/>
              <a:pPr/>
              <a:t>13</a:t>
            </a:fld>
            <a:endParaRPr lang="fr-FR"/>
          </a:p>
        </p:txBody>
      </p:sp>
    </p:spTree>
    <p:extLst>
      <p:ext uri="{BB962C8B-B14F-4D97-AF65-F5344CB8AC3E}">
        <p14:creationId xmlns:p14="http://schemas.microsoft.com/office/powerpoint/2010/main" val="34972370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a:t>Résultats (5)</a:t>
            </a:r>
          </a:p>
        </p:txBody>
      </p:sp>
      <p:sp>
        <p:nvSpPr>
          <p:cNvPr id="3" name="Espace réservé du contenu 2"/>
          <p:cNvSpPr>
            <a:spLocks noGrp="1"/>
          </p:cNvSpPr>
          <p:nvPr>
            <p:ph idx="1"/>
          </p:nvPr>
        </p:nvSpPr>
        <p:spPr>
          <a:xfrm>
            <a:off x="1451579" y="2111483"/>
            <a:ext cx="9603275" cy="3450613"/>
          </a:xfrm>
        </p:spPr>
        <p:txBody>
          <a:bodyPr/>
          <a:lstStyle/>
          <a:p>
            <a:r>
              <a:rPr lang="fr-FR" sz="2400" dirty="0"/>
              <a:t>Renforcement OU rupture ressenti de la relation patient / médecin</a:t>
            </a:r>
          </a:p>
          <a:p>
            <a:endParaRPr lang="fr-FR" sz="2400" dirty="0"/>
          </a:p>
          <a:p>
            <a:r>
              <a:rPr lang="fr-FR" sz="2400" dirty="0"/>
              <a:t>Formation théorique perçue comme insuffisante</a:t>
            </a:r>
          </a:p>
          <a:p>
            <a:endParaRPr lang="fr-FR" sz="2400" dirty="0"/>
          </a:p>
          <a:p>
            <a:r>
              <a:rPr lang="fr-FR" sz="2400" dirty="0"/>
              <a:t>Propositions d’amélioration :</a:t>
            </a:r>
          </a:p>
          <a:p>
            <a:pPr lvl="1"/>
            <a:r>
              <a:rPr lang="fr-FR" sz="2400" dirty="0"/>
              <a:t>Jeux de rôles,</a:t>
            </a:r>
          </a:p>
          <a:p>
            <a:pPr lvl="1"/>
            <a:r>
              <a:rPr lang="fr-FR" sz="2400" dirty="0"/>
              <a:t>Cours théoriques durant l’externat,</a:t>
            </a:r>
          </a:p>
          <a:p>
            <a:pPr lvl="1"/>
            <a:r>
              <a:rPr lang="fr-FR" sz="2400" dirty="0"/>
              <a:t>Cours de philosophie et psychologie.</a:t>
            </a:r>
          </a:p>
        </p:txBody>
      </p:sp>
      <p:sp>
        <p:nvSpPr>
          <p:cNvPr id="5" name="Espace réservé du pied de page 4"/>
          <p:cNvSpPr>
            <a:spLocks noGrp="1"/>
          </p:cNvSpPr>
          <p:nvPr>
            <p:ph type="ftr" sz="quarter" idx="11"/>
          </p:nvPr>
        </p:nvSpPr>
        <p:spPr/>
        <p:txBody>
          <a:bodyPr/>
          <a:lstStyle/>
          <a:p>
            <a:r>
              <a:rPr lang="fr-FR" dirty="0"/>
              <a:t>Thèse Margaux </a:t>
            </a:r>
            <a:r>
              <a:rPr lang="fr-FR" dirty="0" err="1"/>
              <a:t>Manciet</a:t>
            </a:r>
            <a:r>
              <a:rPr lang="fr-FR" dirty="0"/>
              <a:t> - 15/06/2016</a:t>
            </a:r>
          </a:p>
        </p:txBody>
      </p:sp>
      <p:sp>
        <p:nvSpPr>
          <p:cNvPr id="4" name="Espace réservé du numéro de diapositive 3"/>
          <p:cNvSpPr>
            <a:spLocks noGrp="1"/>
          </p:cNvSpPr>
          <p:nvPr>
            <p:ph type="sldNum" sz="quarter" idx="12"/>
          </p:nvPr>
        </p:nvSpPr>
        <p:spPr/>
        <p:txBody>
          <a:bodyPr/>
          <a:lstStyle/>
          <a:p>
            <a:fld id="{FDC35D90-D421-48E7-8F61-6E2649086172}" type="slidenum">
              <a:rPr lang="fr-FR" smtClean="0"/>
              <a:pPr/>
              <a:t>14</a:t>
            </a:fld>
            <a:endParaRPr lang="fr-FR"/>
          </a:p>
        </p:txBody>
      </p:sp>
    </p:spTree>
    <p:extLst>
      <p:ext uri="{BB962C8B-B14F-4D97-AF65-F5344CB8AC3E}">
        <p14:creationId xmlns:p14="http://schemas.microsoft.com/office/powerpoint/2010/main" val="22119998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a:t>Plan</a:t>
            </a:r>
          </a:p>
        </p:txBody>
      </p:sp>
      <p:sp>
        <p:nvSpPr>
          <p:cNvPr id="3" name="Espace réservé du contenu 2"/>
          <p:cNvSpPr>
            <a:spLocks noGrp="1"/>
          </p:cNvSpPr>
          <p:nvPr>
            <p:ph idx="1"/>
          </p:nvPr>
        </p:nvSpPr>
        <p:spPr>
          <a:xfrm>
            <a:off x="1500425" y="1771745"/>
            <a:ext cx="9407857" cy="4325112"/>
          </a:xfrm>
        </p:spPr>
        <p:txBody>
          <a:bodyPr>
            <a:noAutofit/>
          </a:bodyPr>
          <a:lstStyle/>
          <a:p>
            <a:r>
              <a:rPr lang="fr-FR" sz="2400" dirty="0">
                <a:solidFill>
                  <a:schemeClr val="accent2"/>
                </a:solidFill>
              </a:rPr>
              <a:t>Introduction</a:t>
            </a:r>
          </a:p>
          <a:p>
            <a:endParaRPr lang="fr-FR" sz="2400" dirty="0">
              <a:solidFill>
                <a:schemeClr val="accent2"/>
              </a:solidFill>
            </a:endParaRPr>
          </a:p>
          <a:p>
            <a:r>
              <a:rPr lang="fr-FR" sz="2400" dirty="0">
                <a:solidFill>
                  <a:schemeClr val="accent2"/>
                </a:solidFill>
              </a:rPr>
              <a:t>Problématiques</a:t>
            </a:r>
          </a:p>
          <a:p>
            <a:endParaRPr lang="fr-FR" sz="2400" dirty="0"/>
          </a:p>
          <a:p>
            <a:r>
              <a:rPr lang="fr-FR" sz="2400" dirty="0">
                <a:solidFill>
                  <a:schemeClr val="accent2"/>
                </a:solidFill>
              </a:rPr>
              <a:t>Matériel et Méthode</a:t>
            </a:r>
          </a:p>
          <a:p>
            <a:endParaRPr lang="fr-FR" sz="2400" dirty="0">
              <a:solidFill>
                <a:schemeClr val="accent2"/>
              </a:solidFill>
            </a:endParaRPr>
          </a:p>
          <a:p>
            <a:r>
              <a:rPr lang="fr-FR" sz="2400" dirty="0">
                <a:solidFill>
                  <a:schemeClr val="accent2"/>
                </a:solidFill>
              </a:rPr>
              <a:t>Résultats</a:t>
            </a:r>
          </a:p>
          <a:p>
            <a:endParaRPr lang="fr-FR" sz="2400" dirty="0">
              <a:solidFill>
                <a:schemeClr val="accent2"/>
              </a:solidFill>
            </a:endParaRPr>
          </a:p>
          <a:p>
            <a:r>
              <a:rPr lang="fr-FR" dirty="0"/>
              <a:t>Discussion</a:t>
            </a:r>
          </a:p>
          <a:p>
            <a:endParaRPr lang="fr-FR" sz="2400" dirty="0">
              <a:solidFill>
                <a:schemeClr val="accent2"/>
              </a:solidFill>
            </a:endParaRPr>
          </a:p>
          <a:p>
            <a:r>
              <a:rPr lang="fr-FR" sz="2400" dirty="0">
                <a:solidFill>
                  <a:schemeClr val="accent2"/>
                </a:solidFill>
              </a:rPr>
              <a:t>Conclusion</a:t>
            </a:r>
            <a:endParaRPr lang="fr-FR" dirty="0">
              <a:solidFill>
                <a:schemeClr val="accent2"/>
              </a:solidFill>
            </a:endParaRPr>
          </a:p>
        </p:txBody>
      </p:sp>
      <p:sp>
        <p:nvSpPr>
          <p:cNvPr id="5" name="Espace réservé du pied de page 4"/>
          <p:cNvSpPr>
            <a:spLocks noGrp="1"/>
          </p:cNvSpPr>
          <p:nvPr>
            <p:ph type="ftr" sz="quarter" idx="11"/>
          </p:nvPr>
        </p:nvSpPr>
        <p:spPr/>
        <p:txBody>
          <a:bodyPr/>
          <a:lstStyle/>
          <a:p>
            <a:r>
              <a:rPr lang="fr-FR" dirty="0"/>
              <a:t>Thèse Margaux </a:t>
            </a:r>
            <a:r>
              <a:rPr lang="fr-FR" dirty="0" err="1"/>
              <a:t>Manciet</a:t>
            </a:r>
            <a:r>
              <a:rPr lang="fr-FR" dirty="0"/>
              <a:t> - 15/06/2016</a:t>
            </a:r>
          </a:p>
        </p:txBody>
      </p:sp>
      <p:sp>
        <p:nvSpPr>
          <p:cNvPr id="4" name="Espace réservé du numéro de diapositive 3"/>
          <p:cNvSpPr>
            <a:spLocks noGrp="1"/>
          </p:cNvSpPr>
          <p:nvPr>
            <p:ph type="sldNum" sz="quarter" idx="12"/>
          </p:nvPr>
        </p:nvSpPr>
        <p:spPr/>
        <p:txBody>
          <a:bodyPr/>
          <a:lstStyle/>
          <a:p>
            <a:fld id="{FDC35D90-D421-48E7-8F61-6E2649086172}" type="slidenum">
              <a:rPr lang="fr-FR" smtClean="0"/>
              <a:pPr/>
              <a:t>15</a:t>
            </a:fld>
            <a:endParaRPr lang="fr-F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a:t>Discussion</a:t>
            </a:r>
          </a:p>
        </p:txBody>
      </p:sp>
      <p:sp>
        <p:nvSpPr>
          <p:cNvPr id="3" name="Espace réservé du texte 2"/>
          <p:cNvSpPr>
            <a:spLocks noGrp="1"/>
          </p:cNvSpPr>
          <p:nvPr>
            <p:ph type="body" idx="1"/>
          </p:nvPr>
        </p:nvSpPr>
        <p:spPr/>
        <p:txBody>
          <a:bodyPr/>
          <a:lstStyle/>
          <a:p>
            <a:r>
              <a:rPr lang="fr-FR" dirty="0"/>
              <a:t>Limites</a:t>
            </a:r>
          </a:p>
        </p:txBody>
      </p:sp>
      <p:sp>
        <p:nvSpPr>
          <p:cNvPr id="5" name="Espace réservé du texte 4"/>
          <p:cNvSpPr>
            <a:spLocks noGrp="1"/>
          </p:cNvSpPr>
          <p:nvPr>
            <p:ph type="body" sz="half" idx="3"/>
          </p:nvPr>
        </p:nvSpPr>
        <p:spPr/>
        <p:txBody>
          <a:bodyPr/>
          <a:lstStyle/>
          <a:p>
            <a:endParaRPr lang="fr-FR" dirty="0"/>
          </a:p>
          <a:p>
            <a:r>
              <a:rPr lang="fr-FR" dirty="0"/>
              <a:t>Forces</a:t>
            </a:r>
          </a:p>
          <a:p>
            <a:endParaRPr lang="fr-FR" dirty="0"/>
          </a:p>
        </p:txBody>
      </p:sp>
      <p:sp>
        <p:nvSpPr>
          <p:cNvPr id="4" name="Espace réservé du contenu 3"/>
          <p:cNvSpPr>
            <a:spLocks noGrp="1"/>
          </p:cNvSpPr>
          <p:nvPr>
            <p:ph sz="quarter" idx="2"/>
          </p:nvPr>
        </p:nvSpPr>
        <p:spPr/>
        <p:txBody>
          <a:bodyPr/>
          <a:lstStyle/>
          <a:p>
            <a:endParaRPr lang="fr-FR" dirty="0"/>
          </a:p>
          <a:p>
            <a:r>
              <a:rPr lang="fr-FR" dirty="0"/>
              <a:t>Biais de recueil : souvenir des faits </a:t>
            </a:r>
          </a:p>
          <a:p>
            <a:endParaRPr lang="fr-FR" dirty="0"/>
          </a:p>
          <a:p>
            <a:r>
              <a:rPr lang="fr-FR" dirty="0"/>
              <a:t>Biais de l’entretien semi-dirigé :  VS </a:t>
            </a:r>
            <a:r>
              <a:rPr lang="fr-FR" i="1" dirty="0"/>
              <a:t>focus groups</a:t>
            </a:r>
          </a:p>
          <a:p>
            <a:endParaRPr lang="fr-FR" i="1" dirty="0"/>
          </a:p>
          <a:p>
            <a:r>
              <a:rPr lang="fr-FR" dirty="0"/>
              <a:t>Biais du modérateur : inexpérience initiale</a:t>
            </a:r>
          </a:p>
          <a:p>
            <a:endParaRPr lang="fr-FR" dirty="0"/>
          </a:p>
          <a:p>
            <a:r>
              <a:rPr lang="fr-FR" dirty="0"/>
              <a:t>Biais de rédaction : pas d’entretien test, personne unique</a:t>
            </a:r>
          </a:p>
          <a:p>
            <a:endParaRPr lang="fr-FR" dirty="0"/>
          </a:p>
        </p:txBody>
      </p:sp>
      <p:sp>
        <p:nvSpPr>
          <p:cNvPr id="6" name="Espace réservé du contenu 5"/>
          <p:cNvSpPr>
            <a:spLocks noGrp="1"/>
          </p:cNvSpPr>
          <p:nvPr>
            <p:ph sz="quarter" idx="4"/>
          </p:nvPr>
        </p:nvSpPr>
        <p:spPr/>
        <p:txBody>
          <a:bodyPr>
            <a:normAutofit/>
          </a:bodyPr>
          <a:lstStyle/>
          <a:p>
            <a:endParaRPr lang="fr-FR" dirty="0"/>
          </a:p>
          <a:p>
            <a:r>
              <a:rPr lang="fr-FR" dirty="0"/>
              <a:t>Etude qualitative : étude adaptée pour étudier le ressenti</a:t>
            </a:r>
          </a:p>
          <a:p>
            <a:endParaRPr lang="fr-FR" dirty="0"/>
          </a:p>
          <a:p>
            <a:r>
              <a:rPr lang="fr-FR" dirty="0"/>
              <a:t>Choix des internes : même faculté, disponibles plus facilement</a:t>
            </a:r>
          </a:p>
          <a:p>
            <a:endParaRPr lang="fr-FR" dirty="0"/>
          </a:p>
        </p:txBody>
      </p:sp>
      <p:sp>
        <p:nvSpPr>
          <p:cNvPr id="7" name="Espace réservé du numéro de diapositive 6"/>
          <p:cNvSpPr>
            <a:spLocks noGrp="1"/>
          </p:cNvSpPr>
          <p:nvPr>
            <p:ph type="sldNum" sz="quarter" idx="11"/>
          </p:nvPr>
        </p:nvSpPr>
        <p:spPr/>
        <p:txBody>
          <a:bodyPr/>
          <a:lstStyle/>
          <a:p>
            <a:fld id="{FDC35D90-D421-48E7-8F61-6E2649086172}" type="slidenum">
              <a:rPr lang="fr-FR" smtClean="0"/>
              <a:pPr/>
              <a:t>16</a:t>
            </a:fld>
            <a:endParaRPr lang="fr-FR" dirty="0"/>
          </a:p>
        </p:txBody>
      </p:sp>
      <p:sp>
        <p:nvSpPr>
          <p:cNvPr id="10" name="Espace réservé du pied de page 4"/>
          <p:cNvSpPr>
            <a:spLocks noGrp="1"/>
          </p:cNvSpPr>
          <p:nvPr>
            <p:ph type="ftr" sz="quarter" idx="11"/>
          </p:nvPr>
        </p:nvSpPr>
        <p:spPr>
          <a:xfrm>
            <a:off x="0" y="6524338"/>
            <a:ext cx="12192000" cy="279069"/>
          </a:xfrm>
        </p:spPr>
        <p:txBody>
          <a:bodyPr/>
          <a:lstStyle/>
          <a:p>
            <a:pPr algn="ctr"/>
            <a:r>
              <a:rPr lang="fr-FR" sz="1200" dirty="0"/>
              <a:t>Thèse Margaux </a:t>
            </a:r>
            <a:r>
              <a:rPr lang="fr-FR" sz="1200" dirty="0" err="1"/>
              <a:t>Manciet</a:t>
            </a:r>
            <a:r>
              <a:rPr lang="fr-FR" sz="1200" dirty="0"/>
              <a:t> - 15/06/2016</a:t>
            </a:r>
          </a:p>
        </p:txBody>
      </p:sp>
    </p:spTree>
    <p:extLst>
      <p:ext uri="{BB962C8B-B14F-4D97-AF65-F5344CB8AC3E}">
        <p14:creationId xmlns:p14="http://schemas.microsoft.com/office/powerpoint/2010/main" val="32762690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a:t>Discussion</a:t>
            </a:r>
          </a:p>
        </p:txBody>
      </p:sp>
      <p:sp>
        <p:nvSpPr>
          <p:cNvPr id="3" name="Espace réservé du contenu 2"/>
          <p:cNvSpPr>
            <a:spLocks noGrp="1"/>
          </p:cNvSpPr>
          <p:nvPr>
            <p:ph idx="1"/>
          </p:nvPr>
        </p:nvSpPr>
        <p:spPr>
          <a:xfrm>
            <a:off x="368490" y="1856096"/>
            <a:ext cx="11213910" cy="4718440"/>
          </a:xfrm>
        </p:spPr>
        <p:txBody>
          <a:bodyPr>
            <a:normAutofit/>
          </a:bodyPr>
          <a:lstStyle/>
          <a:p>
            <a:r>
              <a:rPr lang="fr-FR" sz="2400" dirty="0"/>
              <a:t>Un outil majeur : la communication</a:t>
            </a:r>
          </a:p>
          <a:p>
            <a:endParaRPr lang="fr-FR" sz="2400" dirty="0"/>
          </a:p>
          <a:p>
            <a:r>
              <a:rPr lang="fr-FR" sz="2400" dirty="0"/>
              <a:t>Moyens utilisés pour dire « non » : </a:t>
            </a:r>
          </a:p>
          <a:p>
            <a:pPr lvl="1"/>
            <a:r>
              <a:rPr lang="fr-FR" sz="2400" dirty="0"/>
              <a:t>Types de comportement selon Galam,</a:t>
            </a:r>
          </a:p>
          <a:p>
            <a:pPr lvl="1"/>
            <a:r>
              <a:rPr lang="fr-FR" sz="2400" dirty="0"/>
              <a:t>Le disque rayé progressif de </a:t>
            </a:r>
            <a:r>
              <a:rPr lang="fr-FR" sz="2400" dirty="0" err="1"/>
              <a:t>Dupagne</a:t>
            </a:r>
            <a:r>
              <a:rPr lang="fr-FR" sz="2400" dirty="0"/>
              <a:t>,</a:t>
            </a:r>
          </a:p>
          <a:p>
            <a:pPr lvl="1"/>
            <a:r>
              <a:rPr lang="fr-FR" sz="2400" dirty="0"/>
              <a:t>La méthode JEEPP,</a:t>
            </a:r>
          </a:p>
          <a:p>
            <a:pPr lvl="1"/>
            <a:r>
              <a:rPr lang="fr-FR" sz="2400" dirty="0"/>
              <a:t>La supervision individuelle,</a:t>
            </a:r>
          </a:p>
          <a:p>
            <a:pPr lvl="1"/>
            <a:r>
              <a:rPr lang="fr-FR" sz="2400" dirty="0"/>
              <a:t>L’approche négociée.</a:t>
            </a:r>
          </a:p>
          <a:p>
            <a:pPr lvl="1">
              <a:buFontTx/>
              <a:buChar char="-"/>
            </a:pPr>
            <a:endParaRPr lang="fr-FR" sz="2400" dirty="0"/>
          </a:p>
          <a:p>
            <a:r>
              <a:rPr lang="fr-FR" sz="2400" dirty="0"/>
              <a:t>Thèse du Dr </a:t>
            </a:r>
            <a:r>
              <a:rPr lang="fr-FR" sz="2400" dirty="0" err="1"/>
              <a:t>Juillard</a:t>
            </a:r>
            <a:endParaRPr lang="fr-FR" sz="2400" dirty="0"/>
          </a:p>
          <a:p>
            <a:pPr marL="0" indent="0">
              <a:buNone/>
            </a:pPr>
            <a:endParaRPr lang="fr-FR" dirty="0"/>
          </a:p>
        </p:txBody>
      </p:sp>
      <p:sp>
        <p:nvSpPr>
          <p:cNvPr id="5" name="Espace réservé du pied de page 4"/>
          <p:cNvSpPr>
            <a:spLocks noGrp="1"/>
          </p:cNvSpPr>
          <p:nvPr>
            <p:ph type="ftr" sz="quarter" idx="11"/>
          </p:nvPr>
        </p:nvSpPr>
        <p:spPr/>
        <p:txBody>
          <a:bodyPr/>
          <a:lstStyle/>
          <a:p>
            <a:r>
              <a:rPr lang="fr-FR"/>
              <a:t>Thèse Margaux Manciet - 15/06/2016</a:t>
            </a:r>
          </a:p>
        </p:txBody>
      </p:sp>
      <p:sp>
        <p:nvSpPr>
          <p:cNvPr id="4" name="Espace réservé du numéro de diapositive 3"/>
          <p:cNvSpPr>
            <a:spLocks noGrp="1"/>
          </p:cNvSpPr>
          <p:nvPr>
            <p:ph type="sldNum" sz="quarter" idx="12"/>
          </p:nvPr>
        </p:nvSpPr>
        <p:spPr/>
        <p:txBody>
          <a:bodyPr/>
          <a:lstStyle/>
          <a:p>
            <a:fld id="{FDC35D90-D421-48E7-8F61-6E2649086172}" type="slidenum">
              <a:rPr lang="fr-FR" smtClean="0"/>
              <a:pPr/>
              <a:t>17</a:t>
            </a:fld>
            <a:endParaRPr lang="fr-FR"/>
          </a:p>
        </p:txBody>
      </p:sp>
    </p:spTree>
    <p:extLst>
      <p:ext uri="{BB962C8B-B14F-4D97-AF65-F5344CB8AC3E}">
        <p14:creationId xmlns:p14="http://schemas.microsoft.com/office/powerpoint/2010/main" val="2704908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a:t>Plan</a:t>
            </a:r>
          </a:p>
        </p:txBody>
      </p:sp>
      <p:sp>
        <p:nvSpPr>
          <p:cNvPr id="3" name="Espace réservé du contenu 2"/>
          <p:cNvSpPr>
            <a:spLocks noGrp="1"/>
          </p:cNvSpPr>
          <p:nvPr>
            <p:ph idx="1"/>
          </p:nvPr>
        </p:nvSpPr>
        <p:spPr>
          <a:xfrm>
            <a:off x="1500425" y="1771745"/>
            <a:ext cx="9407857" cy="4325112"/>
          </a:xfrm>
        </p:spPr>
        <p:txBody>
          <a:bodyPr>
            <a:noAutofit/>
          </a:bodyPr>
          <a:lstStyle/>
          <a:p>
            <a:r>
              <a:rPr lang="fr-FR" sz="2400" dirty="0">
                <a:solidFill>
                  <a:schemeClr val="accent2"/>
                </a:solidFill>
              </a:rPr>
              <a:t>Introduction</a:t>
            </a:r>
          </a:p>
          <a:p>
            <a:endParaRPr lang="fr-FR" sz="2400" dirty="0">
              <a:solidFill>
                <a:schemeClr val="accent2"/>
              </a:solidFill>
            </a:endParaRPr>
          </a:p>
          <a:p>
            <a:r>
              <a:rPr lang="fr-FR" sz="2400" dirty="0">
                <a:solidFill>
                  <a:schemeClr val="accent2"/>
                </a:solidFill>
              </a:rPr>
              <a:t>Problématiques</a:t>
            </a:r>
          </a:p>
          <a:p>
            <a:endParaRPr lang="fr-FR" sz="2400" dirty="0"/>
          </a:p>
          <a:p>
            <a:r>
              <a:rPr lang="fr-FR" sz="2400" dirty="0">
                <a:solidFill>
                  <a:schemeClr val="accent2"/>
                </a:solidFill>
              </a:rPr>
              <a:t>Matériel et Méthode</a:t>
            </a:r>
          </a:p>
          <a:p>
            <a:endParaRPr lang="fr-FR" sz="2400" dirty="0">
              <a:solidFill>
                <a:schemeClr val="accent2"/>
              </a:solidFill>
            </a:endParaRPr>
          </a:p>
          <a:p>
            <a:r>
              <a:rPr lang="fr-FR" sz="2400" dirty="0">
                <a:solidFill>
                  <a:schemeClr val="accent2"/>
                </a:solidFill>
              </a:rPr>
              <a:t>Résultats</a:t>
            </a:r>
          </a:p>
          <a:p>
            <a:endParaRPr lang="fr-FR" sz="2400" dirty="0">
              <a:solidFill>
                <a:schemeClr val="accent2"/>
              </a:solidFill>
            </a:endParaRPr>
          </a:p>
          <a:p>
            <a:r>
              <a:rPr lang="fr-FR" sz="2400" dirty="0">
                <a:solidFill>
                  <a:schemeClr val="accent2"/>
                </a:solidFill>
              </a:rPr>
              <a:t>Discussion</a:t>
            </a:r>
          </a:p>
          <a:p>
            <a:endParaRPr lang="fr-FR" sz="2400" dirty="0">
              <a:solidFill>
                <a:schemeClr val="accent2"/>
              </a:solidFill>
            </a:endParaRPr>
          </a:p>
          <a:p>
            <a:r>
              <a:rPr lang="fr-FR" dirty="0"/>
              <a:t>Conclusion</a:t>
            </a:r>
            <a:endParaRPr lang="fr-FR" sz="3200" dirty="0"/>
          </a:p>
        </p:txBody>
      </p:sp>
      <p:sp>
        <p:nvSpPr>
          <p:cNvPr id="5" name="Espace réservé du pied de page 4"/>
          <p:cNvSpPr>
            <a:spLocks noGrp="1"/>
          </p:cNvSpPr>
          <p:nvPr>
            <p:ph type="ftr" sz="quarter" idx="11"/>
          </p:nvPr>
        </p:nvSpPr>
        <p:spPr/>
        <p:txBody>
          <a:bodyPr/>
          <a:lstStyle/>
          <a:p>
            <a:r>
              <a:rPr lang="fr-FR" dirty="0"/>
              <a:t>Thèse Margaux </a:t>
            </a:r>
            <a:r>
              <a:rPr lang="fr-FR" dirty="0" err="1"/>
              <a:t>Manciet</a:t>
            </a:r>
            <a:r>
              <a:rPr lang="fr-FR" dirty="0"/>
              <a:t> - 15/06/2016</a:t>
            </a:r>
          </a:p>
        </p:txBody>
      </p:sp>
      <p:sp>
        <p:nvSpPr>
          <p:cNvPr id="4" name="Espace réservé du numéro de diapositive 3"/>
          <p:cNvSpPr>
            <a:spLocks noGrp="1"/>
          </p:cNvSpPr>
          <p:nvPr>
            <p:ph type="sldNum" sz="quarter" idx="12"/>
          </p:nvPr>
        </p:nvSpPr>
        <p:spPr/>
        <p:txBody>
          <a:bodyPr/>
          <a:lstStyle/>
          <a:p>
            <a:fld id="{FDC35D90-D421-48E7-8F61-6E2649086172}" type="slidenum">
              <a:rPr lang="fr-FR" smtClean="0"/>
              <a:pPr/>
              <a:t>18</a:t>
            </a:fld>
            <a:endParaRPr lang="fr-F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a:t>Conclusion</a:t>
            </a:r>
          </a:p>
        </p:txBody>
      </p:sp>
      <p:sp>
        <p:nvSpPr>
          <p:cNvPr id="3" name="Espace réservé du contenu 2"/>
          <p:cNvSpPr>
            <a:spLocks noGrp="1"/>
          </p:cNvSpPr>
          <p:nvPr>
            <p:ph idx="1"/>
          </p:nvPr>
        </p:nvSpPr>
        <p:spPr>
          <a:xfrm>
            <a:off x="582304" y="1880934"/>
            <a:ext cx="10972800" cy="4325112"/>
          </a:xfrm>
        </p:spPr>
        <p:txBody>
          <a:bodyPr>
            <a:normAutofit fontScale="92500" lnSpcReduction="10000"/>
          </a:bodyPr>
          <a:lstStyle/>
          <a:p>
            <a:r>
              <a:rPr lang="fr-FR" dirty="0"/>
              <a:t>Refus complexe des internes face à une demande injustifiée (gêne possible)</a:t>
            </a:r>
          </a:p>
          <a:p>
            <a:endParaRPr lang="fr-FR" dirty="0"/>
          </a:p>
          <a:p>
            <a:r>
              <a:rPr lang="fr-FR" dirty="0"/>
              <a:t>Dire « non » pour se sentir en paix avec soi-même</a:t>
            </a:r>
          </a:p>
          <a:p>
            <a:endParaRPr lang="fr-FR" dirty="0"/>
          </a:p>
          <a:p>
            <a:r>
              <a:rPr lang="fr-FR" dirty="0"/>
              <a:t>Eviction d’un épuisement professionnel</a:t>
            </a:r>
          </a:p>
          <a:p>
            <a:endParaRPr lang="fr-FR" dirty="0"/>
          </a:p>
          <a:p>
            <a:r>
              <a:rPr lang="fr-FR" dirty="0"/>
              <a:t>Nécessité de formation en communication au cours des études médicales</a:t>
            </a:r>
          </a:p>
          <a:p>
            <a:endParaRPr lang="fr-FR" dirty="0"/>
          </a:p>
          <a:p>
            <a:r>
              <a:rPr lang="fr-FR" dirty="0"/>
              <a:t>Renforcement des groupes de parole (ex : groupes de Pairs® ou Balint)</a:t>
            </a:r>
          </a:p>
        </p:txBody>
      </p:sp>
      <p:sp>
        <p:nvSpPr>
          <p:cNvPr id="5" name="Espace réservé du pied de page 4"/>
          <p:cNvSpPr>
            <a:spLocks noGrp="1"/>
          </p:cNvSpPr>
          <p:nvPr>
            <p:ph type="ftr" sz="quarter" idx="11"/>
          </p:nvPr>
        </p:nvSpPr>
        <p:spPr/>
        <p:txBody>
          <a:bodyPr/>
          <a:lstStyle/>
          <a:p>
            <a:r>
              <a:rPr lang="fr-FR"/>
              <a:t>Thèse Margaux Manciet - 15/06/2016</a:t>
            </a:r>
          </a:p>
        </p:txBody>
      </p:sp>
      <p:sp>
        <p:nvSpPr>
          <p:cNvPr id="4" name="Espace réservé du numéro de diapositive 3"/>
          <p:cNvSpPr>
            <a:spLocks noGrp="1"/>
          </p:cNvSpPr>
          <p:nvPr>
            <p:ph type="sldNum" sz="quarter" idx="12"/>
          </p:nvPr>
        </p:nvSpPr>
        <p:spPr/>
        <p:txBody>
          <a:bodyPr/>
          <a:lstStyle/>
          <a:p>
            <a:fld id="{FDC35D90-D421-48E7-8F61-6E2649086172}" type="slidenum">
              <a:rPr lang="fr-FR" smtClean="0"/>
              <a:pPr/>
              <a:t>19</a:t>
            </a:fld>
            <a:endParaRPr lang="fr-FR"/>
          </a:p>
        </p:txBody>
      </p:sp>
    </p:spTree>
    <p:extLst>
      <p:ext uri="{BB962C8B-B14F-4D97-AF65-F5344CB8AC3E}">
        <p14:creationId xmlns:p14="http://schemas.microsoft.com/office/powerpoint/2010/main" val="40918030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98484" y="2237998"/>
            <a:ext cx="8643154" cy="1887950"/>
          </a:xfrm>
        </p:spPr>
        <p:txBody>
          <a:bodyPr>
            <a:normAutofit fontScale="90000"/>
          </a:bodyPr>
          <a:lstStyle/>
          <a:p>
            <a:r>
              <a:rPr lang="fr-FR" sz="4400" dirty="0">
                <a:solidFill>
                  <a:schemeClr val="tx2"/>
                </a:solidFill>
              </a:rPr>
              <a:t>LES DIFFICULTÉS DES INTERNES À DIRE « NON » À LEURS PATIENTS</a:t>
            </a:r>
            <a:br>
              <a:rPr lang="fr-FR" sz="6000" dirty="0">
                <a:solidFill>
                  <a:schemeClr val="tx2"/>
                </a:solidFill>
              </a:rPr>
            </a:br>
            <a:br>
              <a:rPr lang="fr-FR" sz="6000" dirty="0">
                <a:solidFill>
                  <a:schemeClr val="tx2"/>
                </a:solidFill>
              </a:rPr>
            </a:br>
            <a:r>
              <a:rPr lang="fr-FR" sz="2700" dirty="0">
                <a:solidFill>
                  <a:schemeClr val="tx2"/>
                </a:solidFill>
              </a:rPr>
              <a:t>ÉTUDE QUALITATIVE AUPRÈS DES INTERNES DE MEDECINE GÉNÉRALE DE PARIS VII</a:t>
            </a:r>
          </a:p>
        </p:txBody>
      </p:sp>
      <p:sp>
        <p:nvSpPr>
          <p:cNvPr id="3" name="Espace réservé du texte 2"/>
          <p:cNvSpPr>
            <a:spLocks noGrp="1"/>
          </p:cNvSpPr>
          <p:nvPr>
            <p:ph type="body" idx="1"/>
          </p:nvPr>
        </p:nvSpPr>
        <p:spPr>
          <a:xfrm>
            <a:off x="963084" y="4622682"/>
            <a:ext cx="10363200" cy="1509712"/>
          </a:xfrm>
        </p:spPr>
        <p:txBody>
          <a:bodyPr>
            <a:normAutofit/>
          </a:bodyPr>
          <a:lstStyle/>
          <a:p>
            <a:endParaRPr lang="fr-FR" dirty="0"/>
          </a:p>
          <a:p>
            <a:pPr algn="ctr"/>
            <a:r>
              <a:rPr lang="fr-FR" sz="3200" dirty="0"/>
              <a:t>MERCI DE VOTRE ATTENTION</a:t>
            </a:r>
          </a:p>
        </p:txBody>
      </p:sp>
      <p:pic>
        <p:nvPicPr>
          <p:cNvPr id="4" name="Image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72298" y="4154431"/>
            <a:ext cx="1527882" cy="2340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6245193"/>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Urbain">
  <a:themeElements>
    <a:clrScheme name="Urbai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i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i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294</TotalTime>
  <Words>1523</Words>
  <Application>Microsoft Office PowerPoint</Application>
  <PresentationFormat>Grand écran</PresentationFormat>
  <Paragraphs>330</Paragraphs>
  <Slides>20</Slides>
  <Notes>20</Notes>
  <HiddenSlides>0</HiddenSlides>
  <MMClips>0</MMClips>
  <ScaleCrop>false</ScaleCrop>
  <HeadingPairs>
    <vt:vector size="6" baseType="variant">
      <vt:variant>
        <vt:lpstr>Polices utilisées</vt:lpstr>
      </vt:variant>
      <vt:variant>
        <vt:i4>7</vt:i4>
      </vt:variant>
      <vt:variant>
        <vt:lpstr>Thème</vt:lpstr>
      </vt:variant>
      <vt:variant>
        <vt:i4>2</vt:i4>
      </vt:variant>
      <vt:variant>
        <vt:lpstr>Titres des diapositives</vt:lpstr>
      </vt:variant>
      <vt:variant>
        <vt:i4>20</vt:i4>
      </vt:variant>
    </vt:vector>
  </HeadingPairs>
  <TitlesOfParts>
    <vt:vector size="29" baseType="lpstr">
      <vt:lpstr>Arial</vt:lpstr>
      <vt:lpstr>Calibri</vt:lpstr>
      <vt:lpstr>Calibri Light</vt:lpstr>
      <vt:lpstr>Georgia</vt:lpstr>
      <vt:lpstr>Trebuchet MS</vt:lpstr>
      <vt:lpstr>Wingdings</vt:lpstr>
      <vt:lpstr>Wingdings 2</vt:lpstr>
      <vt:lpstr>HDOfficeLightV0</vt:lpstr>
      <vt:lpstr>Urbain</vt:lpstr>
      <vt:lpstr>      LES DIFFICULTÉS DES INTERNES À DIRE « NON » À LEURS PATIENTS  ÉTUDE QUALITATIVE AUPRÈS DES INTERNES DE MÉDECINE GÉNÉRALE DE PARIS VII</vt:lpstr>
      <vt:lpstr>Plan</vt:lpstr>
      <vt:lpstr>Introduction</vt:lpstr>
      <vt:lpstr>Plan</vt:lpstr>
      <vt:lpstr>Problématiques</vt:lpstr>
      <vt:lpstr>Problématiques</vt:lpstr>
      <vt:lpstr>Plan</vt:lpstr>
      <vt:lpstr>Matériel et Méthode</vt:lpstr>
      <vt:lpstr>Plan</vt:lpstr>
      <vt:lpstr>Résultats (1)</vt:lpstr>
      <vt:lpstr>Résultats (2)</vt:lpstr>
      <vt:lpstr>Résultats (3)</vt:lpstr>
      <vt:lpstr>Résultats (4)</vt:lpstr>
      <vt:lpstr>Résultats (5)</vt:lpstr>
      <vt:lpstr>Plan</vt:lpstr>
      <vt:lpstr>Discussion</vt:lpstr>
      <vt:lpstr>Discussion</vt:lpstr>
      <vt:lpstr>Plan</vt:lpstr>
      <vt:lpstr>Conclusion</vt:lpstr>
      <vt:lpstr>LES DIFFICULTÉS DES INTERNES À DIRE « NON » À LEURS PATIENTS  ÉTUDE QUALITATIVE AUPRÈS DES INTERNES DE MEDECINE GÉNÉRALE DE PARIS VII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DIFFICULTÉS DES INTERNES À DIRE « NON » À LEURS PATIENTS</dc:title>
  <dc:creator>Sylvie Manciet</dc:creator>
  <cp:lastModifiedBy>Margaux</cp:lastModifiedBy>
  <cp:revision>36</cp:revision>
  <dcterms:created xsi:type="dcterms:W3CDTF">2016-05-28T15:43:36Z</dcterms:created>
  <dcterms:modified xsi:type="dcterms:W3CDTF">2016-06-12T16:21:32Z</dcterms:modified>
</cp:coreProperties>
</file>