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2808525" cy="30279975"/>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CCECFF"/>
    <a:srgbClr val="FF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15" autoAdjust="0"/>
  </p:normalViewPr>
  <p:slideViewPr>
    <p:cSldViewPr>
      <p:cViewPr>
        <p:scale>
          <a:sx n="33" d="100"/>
          <a:sy n="33" d="100"/>
        </p:scale>
        <p:origin x="222" y="1578"/>
      </p:cViewPr>
      <p:guideLst>
        <p:guide orient="horz" pos="9538"/>
        <p:guide pos="13484"/>
      </p:guideLst>
    </p:cSldViewPr>
  </p:slideViewPr>
  <p:notesTextViewPr>
    <p:cViewPr>
      <p:scale>
        <a:sx n="100" d="100"/>
        <a:sy n="100" d="100"/>
      </p:scale>
      <p:origin x="0" y="0"/>
    </p:cViewPr>
  </p:notesTextViewPr>
  <p:gridSpacing cx="737371525" cy="737371525"/>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15C66B-9213-45AD-9A24-E1202D037B6D}" type="doc">
      <dgm:prSet loTypeId="urn:microsoft.com/office/officeart/2005/8/layout/hChevron3" loCatId="process" qsTypeId="urn:microsoft.com/office/officeart/2005/8/quickstyle/simple1" qsCatId="simple" csTypeId="urn:microsoft.com/office/officeart/2005/8/colors/accent0_1" csCatId="mainScheme" phldr="1"/>
      <dgm:spPr/>
    </dgm:pt>
    <dgm:pt modelId="{F759B2C3-4AA0-4709-AAFF-7D487E4FB6A2}">
      <dgm:prSet phldrT="[Κείμενο]" custT="1"/>
      <dgm:spPr/>
      <dgm:t>
        <a:bodyPr/>
        <a:lstStyle/>
        <a:p>
          <a:r>
            <a:rPr lang="fr-FR" sz="3000" dirty="0" smtClean="0">
              <a:latin typeface="Times New Roman" pitchFamily="18" charset="0"/>
              <a:cs typeface="Times New Roman" pitchFamily="18" charset="0"/>
            </a:rPr>
            <a:t>Douleur lombaire </a:t>
          </a:r>
        </a:p>
        <a:p>
          <a:r>
            <a:rPr lang="fr-FR" sz="3000" dirty="0" smtClean="0">
              <a:latin typeface="Times New Roman" pitchFamily="18" charset="0"/>
              <a:cs typeface="Times New Roman" pitchFamily="18" charset="0"/>
            </a:rPr>
            <a:t>Asthénie et Déficit sensitif</a:t>
          </a:r>
        </a:p>
        <a:p>
          <a:r>
            <a:rPr lang="fr-FR" sz="3000" dirty="0" smtClean="0">
              <a:latin typeface="Times New Roman" pitchFamily="18" charset="0"/>
              <a:cs typeface="Times New Roman" pitchFamily="18" charset="0"/>
            </a:rPr>
            <a:t>(plusieurs jours-semaines)</a:t>
          </a:r>
          <a:endParaRPr lang="el-GR" sz="3000" dirty="0"/>
        </a:p>
      </dgm:t>
    </dgm:pt>
    <dgm:pt modelId="{F2B76F94-C375-4FCE-8D1F-6A9483B0EC7A}" type="parTrans" cxnId="{1DAF03BE-EF35-4FCA-A03A-7446794B72B4}">
      <dgm:prSet/>
      <dgm:spPr/>
      <dgm:t>
        <a:bodyPr/>
        <a:lstStyle/>
        <a:p>
          <a:endParaRPr lang="el-GR"/>
        </a:p>
      </dgm:t>
    </dgm:pt>
    <dgm:pt modelId="{7DE1A617-C664-495F-9DD5-33033E800FE5}" type="sibTrans" cxnId="{1DAF03BE-EF35-4FCA-A03A-7446794B72B4}">
      <dgm:prSet/>
      <dgm:spPr/>
      <dgm:t>
        <a:bodyPr/>
        <a:lstStyle/>
        <a:p>
          <a:endParaRPr lang="el-GR"/>
        </a:p>
      </dgm:t>
    </dgm:pt>
    <dgm:pt modelId="{05460F97-6F8E-4BDF-8079-DAA612806EB2}">
      <dgm:prSet phldrT="[Κείμενο]" custT="1"/>
      <dgm:spPr/>
      <dgm:t>
        <a:bodyPr/>
        <a:lstStyle/>
        <a:p>
          <a:r>
            <a:rPr lang="fr-FR" sz="3000" dirty="0" smtClean="0">
              <a:latin typeface="Times New Roman" pitchFamily="18" charset="0"/>
              <a:cs typeface="Times New Roman" pitchFamily="18" charset="0"/>
            </a:rPr>
            <a:t>Déficit  moteur</a:t>
          </a:r>
          <a:endParaRPr lang="el-GR" sz="3000" dirty="0">
            <a:latin typeface="Times New Roman" pitchFamily="18" charset="0"/>
            <a:cs typeface="Times New Roman" pitchFamily="18" charset="0"/>
          </a:endParaRPr>
        </a:p>
      </dgm:t>
    </dgm:pt>
    <dgm:pt modelId="{A768B1E8-ECE7-464B-9D90-77B39F80877B}" type="parTrans" cxnId="{D48E6953-E455-4D45-9440-D8A247B371CC}">
      <dgm:prSet/>
      <dgm:spPr/>
      <dgm:t>
        <a:bodyPr/>
        <a:lstStyle/>
        <a:p>
          <a:endParaRPr lang="el-GR"/>
        </a:p>
      </dgm:t>
    </dgm:pt>
    <dgm:pt modelId="{BDF47F5F-AC71-409B-9556-265BA0BA188C}" type="sibTrans" cxnId="{D48E6953-E455-4D45-9440-D8A247B371CC}">
      <dgm:prSet/>
      <dgm:spPr/>
      <dgm:t>
        <a:bodyPr/>
        <a:lstStyle/>
        <a:p>
          <a:endParaRPr lang="el-GR"/>
        </a:p>
      </dgm:t>
    </dgm:pt>
    <dgm:pt modelId="{F4BBABA7-6C15-46D6-B5C3-67AA5C666723}">
      <dgm:prSet phldrT="[Κείμενο]" custT="1"/>
      <dgm:spPr/>
      <dgm:t>
        <a:bodyPr/>
        <a:lstStyle/>
        <a:p>
          <a:r>
            <a:rPr lang="fr-FR" sz="3000" dirty="0" smtClean="0">
              <a:latin typeface="Times New Roman" pitchFamily="18" charset="0"/>
              <a:cs typeface="Times New Roman" pitchFamily="18" charset="0"/>
            </a:rPr>
            <a:t>Paraplégie et Incontinence</a:t>
          </a:r>
        </a:p>
        <a:p>
          <a:r>
            <a:rPr lang="fr-FR" sz="3000" dirty="0" smtClean="0">
              <a:latin typeface="Times New Roman" pitchFamily="18" charset="0"/>
              <a:cs typeface="Times New Roman" pitchFamily="18" charset="0"/>
            </a:rPr>
            <a:t>dans 48 heures (22% des patients) ou dans les 7-10 jours suivants (65% des patients).</a:t>
          </a:r>
          <a:endParaRPr lang="el-GR" sz="3000" dirty="0"/>
        </a:p>
      </dgm:t>
    </dgm:pt>
    <dgm:pt modelId="{73E82B12-FC2E-4261-BE96-13BDC7B3D43B}" type="sibTrans" cxnId="{14E3C234-5F9B-4E8D-B4E1-2C34FD2C14CC}">
      <dgm:prSet/>
      <dgm:spPr/>
      <dgm:t>
        <a:bodyPr/>
        <a:lstStyle/>
        <a:p>
          <a:endParaRPr lang="el-GR"/>
        </a:p>
      </dgm:t>
    </dgm:pt>
    <dgm:pt modelId="{997E93AF-1A9D-4801-8BAC-3ABA798A05F8}" type="parTrans" cxnId="{14E3C234-5F9B-4E8D-B4E1-2C34FD2C14CC}">
      <dgm:prSet/>
      <dgm:spPr/>
      <dgm:t>
        <a:bodyPr/>
        <a:lstStyle/>
        <a:p>
          <a:endParaRPr lang="el-GR"/>
        </a:p>
      </dgm:t>
    </dgm:pt>
    <dgm:pt modelId="{481913D7-68AD-447D-988A-8F0383AC2636}" type="pres">
      <dgm:prSet presAssocID="{1D15C66B-9213-45AD-9A24-E1202D037B6D}" presName="Name0" presStyleCnt="0">
        <dgm:presLayoutVars>
          <dgm:dir/>
          <dgm:resizeHandles val="exact"/>
        </dgm:presLayoutVars>
      </dgm:prSet>
      <dgm:spPr/>
    </dgm:pt>
    <dgm:pt modelId="{56AAC6B9-F4C8-463B-9AD3-69D136393D4D}" type="pres">
      <dgm:prSet presAssocID="{F759B2C3-4AA0-4709-AAFF-7D487E4FB6A2}" presName="parTxOnly" presStyleLbl="node1" presStyleIdx="0" presStyleCnt="3" custScaleX="38096" custLinFactNeighborX="-82082">
        <dgm:presLayoutVars>
          <dgm:bulletEnabled val="1"/>
        </dgm:presLayoutVars>
      </dgm:prSet>
      <dgm:spPr/>
      <dgm:t>
        <a:bodyPr/>
        <a:lstStyle/>
        <a:p>
          <a:endParaRPr lang="el-GR"/>
        </a:p>
      </dgm:t>
    </dgm:pt>
    <dgm:pt modelId="{9A2E394D-E1A2-4E75-A2E5-8FEC65AB97DE}" type="pres">
      <dgm:prSet presAssocID="{7DE1A617-C664-495F-9DD5-33033E800FE5}" presName="parSpace" presStyleCnt="0"/>
      <dgm:spPr/>
    </dgm:pt>
    <dgm:pt modelId="{333BA370-391D-4CC9-8738-9C641868B3C5}" type="pres">
      <dgm:prSet presAssocID="{05460F97-6F8E-4BDF-8079-DAA612806EB2}" presName="parTxOnly" presStyleLbl="node1" presStyleIdx="1" presStyleCnt="3" custScaleX="32209">
        <dgm:presLayoutVars>
          <dgm:bulletEnabled val="1"/>
        </dgm:presLayoutVars>
      </dgm:prSet>
      <dgm:spPr/>
      <dgm:t>
        <a:bodyPr/>
        <a:lstStyle/>
        <a:p>
          <a:endParaRPr lang="el-GR"/>
        </a:p>
      </dgm:t>
    </dgm:pt>
    <dgm:pt modelId="{080C3220-1A98-48D2-9402-E9CC10D3AC2E}" type="pres">
      <dgm:prSet presAssocID="{BDF47F5F-AC71-409B-9556-265BA0BA188C}" presName="parSpace" presStyleCnt="0"/>
      <dgm:spPr/>
    </dgm:pt>
    <dgm:pt modelId="{F758CC76-6828-42C5-AA50-3A0C53C7A334}" type="pres">
      <dgm:prSet presAssocID="{F4BBABA7-6C15-46D6-B5C3-67AA5C666723}" presName="parTxOnly" presStyleLbl="node1" presStyleIdx="2" presStyleCnt="3" custScaleX="48859" custLinFactNeighborX="52334">
        <dgm:presLayoutVars>
          <dgm:bulletEnabled val="1"/>
        </dgm:presLayoutVars>
      </dgm:prSet>
      <dgm:spPr/>
      <dgm:t>
        <a:bodyPr/>
        <a:lstStyle/>
        <a:p>
          <a:endParaRPr lang="el-GR"/>
        </a:p>
      </dgm:t>
    </dgm:pt>
  </dgm:ptLst>
  <dgm:cxnLst>
    <dgm:cxn modelId="{D109B849-D1C5-46D9-B009-E22CC557D15F}" type="presOf" srcId="{1D15C66B-9213-45AD-9A24-E1202D037B6D}" destId="{481913D7-68AD-447D-988A-8F0383AC2636}" srcOrd="0" destOrd="0" presId="urn:microsoft.com/office/officeart/2005/8/layout/hChevron3"/>
    <dgm:cxn modelId="{1DAF03BE-EF35-4FCA-A03A-7446794B72B4}" srcId="{1D15C66B-9213-45AD-9A24-E1202D037B6D}" destId="{F759B2C3-4AA0-4709-AAFF-7D487E4FB6A2}" srcOrd="0" destOrd="0" parTransId="{F2B76F94-C375-4FCE-8D1F-6A9483B0EC7A}" sibTransId="{7DE1A617-C664-495F-9DD5-33033E800FE5}"/>
    <dgm:cxn modelId="{6A41B6C7-8FED-49DB-B668-92CA73397A24}" type="presOf" srcId="{F759B2C3-4AA0-4709-AAFF-7D487E4FB6A2}" destId="{56AAC6B9-F4C8-463B-9AD3-69D136393D4D}" srcOrd="0" destOrd="0" presId="urn:microsoft.com/office/officeart/2005/8/layout/hChevron3"/>
    <dgm:cxn modelId="{6F7B5612-1F51-4B92-9A41-C8FCDCAD84D8}" type="presOf" srcId="{05460F97-6F8E-4BDF-8079-DAA612806EB2}" destId="{333BA370-391D-4CC9-8738-9C641868B3C5}" srcOrd="0" destOrd="0" presId="urn:microsoft.com/office/officeart/2005/8/layout/hChevron3"/>
    <dgm:cxn modelId="{D48E6953-E455-4D45-9440-D8A247B371CC}" srcId="{1D15C66B-9213-45AD-9A24-E1202D037B6D}" destId="{05460F97-6F8E-4BDF-8079-DAA612806EB2}" srcOrd="1" destOrd="0" parTransId="{A768B1E8-ECE7-464B-9D90-77B39F80877B}" sibTransId="{BDF47F5F-AC71-409B-9556-265BA0BA188C}"/>
    <dgm:cxn modelId="{14E3C234-5F9B-4E8D-B4E1-2C34FD2C14CC}" srcId="{1D15C66B-9213-45AD-9A24-E1202D037B6D}" destId="{F4BBABA7-6C15-46D6-B5C3-67AA5C666723}" srcOrd="2" destOrd="0" parTransId="{997E93AF-1A9D-4801-8BAC-3ABA798A05F8}" sibTransId="{73E82B12-FC2E-4261-BE96-13BDC7B3D43B}"/>
    <dgm:cxn modelId="{920AE8D7-5F36-4F75-974A-55B2F30A2B8A}" type="presOf" srcId="{F4BBABA7-6C15-46D6-B5C3-67AA5C666723}" destId="{F758CC76-6828-42C5-AA50-3A0C53C7A334}" srcOrd="0" destOrd="0" presId="urn:microsoft.com/office/officeart/2005/8/layout/hChevron3"/>
    <dgm:cxn modelId="{B945199D-7B03-4F6C-8AE7-FA698B2ED912}" type="presParOf" srcId="{481913D7-68AD-447D-988A-8F0383AC2636}" destId="{56AAC6B9-F4C8-463B-9AD3-69D136393D4D}" srcOrd="0" destOrd="0" presId="urn:microsoft.com/office/officeart/2005/8/layout/hChevron3"/>
    <dgm:cxn modelId="{E9658B10-9765-448E-B48E-6F157EB88B29}" type="presParOf" srcId="{481913D7-68AD-447D-988A-8F0383AC2636}" destId="{9A2E394D-E1A2-4E75-A2E5-8FEC65AB97DE}" srcOrd="1" destOrd="0" presId="urn:microsoft.com/office/officeart/2005/8/layout/hChevron3"/>
    <dgm:cxn modelId="{AA30EB38-3755-466A-88E2-EBFEBDB0C0A7}" type="presParOf" srcId="{481913D7-68AD-447D-988A-8F0383AC2636}" destId="{333BA370-391D-4CC9-8738-9C641868B3C5}" srcOrd="2" destOrd="0" presId="urn:microsoft.com/office/officeart/2005/8/layout/hChevron3"/>
    <dgm:cxn modelId="{0789A515-BAE2-4B26-B8EF-A90875B83D87}" type="presParOf" srcId="{481913D7-68AD-447D-988A-8F0383AC2636}" destId="{080C3220-1A98-48D2-9402-E9CC10D3AC2E}" srcOrd="3" destOrd="0" presId="urn:microsoft.com/office/officeart/2005/8/layout/hChevron3"/>
    <dgm:cxn modelId="{609BCFE9-BB56-4BE1-9231-2AE2D92A23E6}" type="presParOf" srcId="{481913D7-68AD-447D-988A-8F0383AC2636}" destId="{F758CC76-6828-42C5-AA50-3A0C53C7A334}" srcOrd="4" destOrd="0" presId="urn:microsoft.com/office/officeart/2005/8/layout/hChevron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6AAC6B9-F4C8-463B-9AD3-69D136393D4D}">
      <dsp:nvSpPr>
        <dsp:cNvPr id="0" name=""/>
        <dsp:cNvSpPr/>
      </dsp:nvSpPr>
      <dsp:spPr>
        <a:xfrm>
          <a:off x="0" y="0"/>
          <a:ext cx="5481144" cy="2160267"/>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40005" bIns="80010" numCol="1" spcCol="1270" anchor="ctr" anchorCtr="0">
          <a:noAutofit/>
        </a:bodyPr>
        <a:lstStyle/>
        <a:p>
          <a:pPr lvl="0" algn="ctr" defTabSz="1333500">
            <a:lnSpc>
              <a:spcPct val="90000"/>
            </a:lnSpc>
            <a:spcBef>
              <a:spcPct val="0"/>
            </a:spcBef>
            <a:spcAft>
              <a:spcPct val="35000"/>
            </a:spcAft>
          </a:pPr>
          <a:r>
            <a:rPr lang="fr-FR" sz="3000" kern="1200" dirty="0" smtClean="0">
              <a:latin typeface="Times New Roman" pitchFamily="18" charset="0"/>
              <a:cs typeface="Times New Roman" pitchFamily="18" charset="0"/>
            </a:rPr>
            <a:t>Douleur lombaire </a:t>
          </a:r>
        </a:p>
        <a:p>
          <a:pPr lvl="0" algn="ctr" defTabSz="1333500">
            <a:lnSpc>
              <a:spcPct val="90000"/>
            </a:lnSpc>
            <a:spcBef>
              <a:spcPct val="0"/>
            </a:spcBef>
            <a:spcAft>
              <a:spcPct val="35000"/>
            </a:spcAft>
          </a:pPr>
          <a:r>
            <a:rPr lang="fr-FR" sz="3000" kern="1200" dirty="0" smtClean="0">
              <a:latin typeface="Times New Roman" pitchFamily="18" charset="0"/>
              <a:cs typeface="Times New Roman" pitchFamily="18" charset="0"/>
            </a:rPr>
            <a:t>Asthénie et Déficit sensitif</a:t>
          </a:r>
        </a:p>
        <a:p>
          <a:pPr lvl="0" algn="ctr" defTabSz="1333500">
            <a:lnSpc>
              <a:spcPct val="90000"/>
            </a:lnSpc>
            <a:spcBef>
              <a:spcPct val="0"/>
            </a:spcBef>
            <a:spcAft>
              <a:spcPct val="35000"/>
            </a:spcAft>
          </a:pPr>
          <a:r>
            <a:rPr lang="fr-FR" sz="3000" kern="1200" dirty="0" smtClean="0">
              <a:latin typeface="Times New Roman" pitchFamily="18" charset="0"/>
              <a:cs typeface="Times New Roman" pitchFamily="18" charset="0"/>
            </a:rPr>
            <a:t>(plusieurs jours-semaines)</a:t>
          </a:r>
          <a:endParaRPr lang="el-GR" sz="3000" kern="1200" dirty="0"/>
        </a:p>
      </dsp:txBody>
      <dsp:txXfrm>
        <a:off x="0" y="0"/>
        <a:ext cx="5481144" cy="2160267"/>
      </dsp:txXfrm>
    </dsp:sp>
    <dsp:sp modelId="{333BA370-391D-4CC9-8738-9C641868B3C5}">
      <dsp:nvSpPr>
        <dsp:cNvPr id="0" name=""/>
        <dsp:cNvSpPr/>
      </dsp:nvSpPr>
      <dsp:spPr>
        <a:xfrm>
          <a:off x="4109545" y="0"/>
          <a:ext cx="4634139" cy="2160267"/>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80010" rIns="40005" bIns="80010" numCol="1" spcCol="1270" anchor="ctr" anchorCtr="0">
          <a:noAutofit/>
        </a:bodyPr>
        <a:lstStyle/>
        <a:p>
          <a:pPr lvl="0" algn="ctr" defTabSz="1333500">
            <a:lnSpc>
              <a:spcPct val="90000"/>
            </a:lnSpc>
            <a:spcBef>
              <a:spcPct val="0"/>
            </a:spcBef>
            <a:spcAft>
              <a:spcPct val="35000"/>
            </a:spcAft>
          </a:pPr>
          <a:r>
            <a:rPr lang="fr-FR" sz="3000" kern="1200" dirty="0" smtClean="0">
              <a:latin typeface="Times New Roman" pitchFamily="18" charset="0"/>
              <a:cs typeface="Times New Roman" pitchFamily="18" charset="0"/>
            </a:rPr>
            <a:t>Déficit  moteur</a:t>
          </a:r>
          <a:endParaRPr lang="el-GR" sz="3000" kern="1200" dirty="0">
            <a:latin typeface="Times New Roman" pitchFamily="18" charset="0"/>
            <a:cs typeface="Times New Roman" pitchFamily="18" charset="0"/>
          </a:endParaRPr>
        </a:p>
      </dsp:txBody>
      <dsp:txXfrm>
        <a:off x="4109545" y="0"/>
        <a:ext cx="4634139" cy="2160267"/>
      </dsp:txXfrm>
    </dsp:sp>
    <dsp:sp modelId="{F758CC76-6828-42C5-AA50-3A0C53C7A334}">
      <dsp:nvSpPr>
        <dsp:cNvPr id="0" name=""/>
        <dsp:cNvSpPr/>
      </dsp:nvSpPr>
      <dsp:spPr>
        <a:xfrm>
          <a:off x="7372075" y="0"/>
          <a:ext cx="7029694" cy="2160267"/>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80010" rIns="40005" bIns="80010" numCol="1" spcCol="1270" anchor="ctr" anchorCtr="0">
          <a:noAutofit/>
        </a:bodyPr>
        <a:lstStyle/>
        <a:p>
          <a:pPr lvl="0" algn="ctr" defTabSz="1333500">
            <a:lnSpc>
              <a:spcPct val="90000"/>
            </a:lnSpc>
            <a:spcBef>
              <a:spcPct val="0"/>
            </a:spcBef>
            <a:spcAft>
              <a:spcPct val="35000"/>
            </a:spcAft>
          </a:pPr>
          <a:r>
            <a:rPr lang="fr-FR" sz="3000" kern="1200" dirty="0" smtClean="0">
              <a:latin typeface="Times New Roman" pitchFamily="18" charset="0"/>
              <a:cs typeface="Times New Roman" pitchFamily="18" charset="0"/>
            </a:rPr>
            <a:t>Paraplégie et Incontinence</a:t>
          </a:r>
        </a:p>
        <a:p>
          <a:pPr lvl="0" algn="ctr" defTabSz="1333500">
            <a:lnSpc>
              <a:spcPct val="90000"/>
            </a:lnSpc>
            <a:spcBef>
              <a:spcPct val="0"/>
            </a:spcBef>
            <a:spcAft>
              <a:spcPct val="35000"/>
            </a:spcAft>
          </a:pPr>
          <a:r>
            <a:rPr lang="fr-FR" sz="3000" kern="1200" dirty="0" smtClean="0">
              <a:latin typeface="Times New Roman" pitchFamily="18" charset="0"/>
              <a:cs typeface="Times New Roman" pitchFamily="18" charset="0"/>
            </a:rPr>
            <a:t>dans 48 heures (22% des patients) ou dans les 7-10 jours suivants (65% des patients).</a:t>
          </a:r>
          <a:endParaRPr lang="el-GR" sz="3000" kern="1200" dirty="0"/>
        </a:p>
      </dsp:txBody>
      <dsp:txXfrm>
        <a:off x="7372075" y="0"/>
        <a:ext cx="7029694" cy="216026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3210644" y="9406447"/>
            <a:ext cx="36387249" cy="6490568"/>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6421282" y="17158652"/>
            <a:ext cx="29965970" cy="773821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3381584" y="19457717"/>
            <a:ext cx="36387249" cy="6013940"/>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3381584" y="12833948"/>
            <a:ext cx="36387249" cy="662374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2274207" y="7065356"/>
            <a:ext cx="20125953" cy="199833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23113634" y="7065356"/>
            <a:ext cx="20125953" cy="199833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2140431" y="1212604"/>
            <a:ext cx="38527674" cy="5046662"/>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2140435" y="6777951"/>
            <a:ext cx="18914531" cy="282472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2140435" y="9602678"/>
            <a:ext cx="18914531" cy="174460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21746140" y="6777951"/>
            <a:ext cx="18921962" cy="282472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21746140" y="9602678"/>
            <a:ext cx="18921962" cy="174460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140432" y="1205592"/>
            <a:ext cx="14083710" cy="5130773"/>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16736947" y="1205621"/>
            <a:ext cx="23931155" cy="258431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2140432" y="6336381"/>
            <a:ext cx="14083710" cy="207123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8390777" y="21195983"/>
            <a:ext cx="25685115" cy="2502305"/>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8390777" y="2705571"/>
            <a:ext cx="25685115" cy="1816798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8390777" y="23698289"/>
            <a:ext cx="25685115" cy="35536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32998240" y="1212632"/>
            <a:ext cx="10241349" cy="25836108"/>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2274208" y="1212632"/>
            <a:ext cx="30010562" cy="25836108"/>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B6505BF-18A2-4954-B643-9FFCAD353D8B}" type="datetimeFigureOut">
              <a:rPr lang="el-GR" smtClean="0"/>
              <a:pPr/>
              <a:t>11/9/2016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E5E5672-8C3D-45EB-9955-6A24B0E4454C}"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40000"/>
                <a:lumOff val="60000"/>
              </a:schemeClr>
            </a:gs>
            <a:gs pos="30000">
              <a:srgbClr val="66008F"/>
            </a:gs>
            <a:gs pos="64999">
              <a:srgbClr val="BA0066"/>
            </a:gs>
            <a:gs pos="89999">
              <a:srgbClr val="FF0000"/>
            </a:gs>
            <a:gs pos="100000">
              <a:srgbClr val="FF8200"/>
            </a:gs>
          </a:gsLst>
          <a:lin ang="16200000" scaled="0"/>
          <a:tileRect/>
        </a:grad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2140431" y="1212604"/>
            <a:ext cx="38527674" cy="5046662"/>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2140431" y="7065356"/>
            <a:ext cx="38527674" cy="1998338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2140424" y="28065081"/>
            <a:ext cx="9988660" cy="1612128"/>
          </a:xfrm>
          <a:prstGeom prst="rect">
            <a:avLst/>
          </a:prstGeom>
        </p:spPr>
        <p:txBody>
          <a:bodyPr vert="horz" lIns="91440" tIns="45720" rIns="91440" bIns="45720" rtlCol="0" anchor="ctr"/>
          <a:lstStyle>
            <a:lvl1pPr algn="l">
              <a:defRPr sz="1200">
                <a:solidFill>
                  <a:schemeClr val="tx1">
                    <a:tint val="75000"/>
                  </a:schemeClr>
                </a:solidFill>
              </a:defRPr>
            </a:lvl1pPr>
          </a:lstStyle>
          <a:p>
            <a:fld id="{6B6505BF-18A2-4954-B643-9FFCAD353D8B}" type="datetimeFigureOut">
              <a:rPr lang="el-GR" smtClean="0"/>
              <a:pPr/>
              <a:t>11/9/2016</a:t>
            </a:fld>
            <a:endParaRPr lang="el-GR"/>
          </a:p>
        </p:txBody>
      </p:sp>
      <p:sp>
        <p:nvSpPr>
          <p:cNvPr id="5" name="4 - Θέση υποσέλιδου"/>
          <p:cNvSpPr>
            <a:spLocks noGrp="1"/>
          </p:cNvSpPr>
          <p:nvPr>
            <p:ph type="ftr" sz="quarter" idx="3"/>
          </p:nvPr>
        </p:nvSpPr>
        <p:spPr>
          <a:xfrm>
            <a:off x="14626248" y="28065081"/>
            <a:ext cx="13556034" cy="16121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30679445" y="28065081"/>
            <a:ext cx="9988660" cy="1612128"/>
          </a:xfrm>
          <a:prstGeom prst="rect">
            <a:avLst/>
          </a:prstGeom>
        </p:spPr>
        <p:txBody>
          <a:bodyPr vert="horz" lIns="91440" tIns="45720" rIns="91440" bIns="45720" rtlCol="0" anchor="ctr"/>
          <a:lstStyle>
            <a:lvl1pPr algn="r">
              <a:defRPr sz="1200">
                <a:solidFill>
                  <a:schemeClr val="tx1">
                    <a:tint val="75000"/>
                  </a:schemeClr>
                </a:solidFill>
              </a:defRPr>
            </a:lvl1pPr>
          </a:lstStyle>
          <a:p>
            <a:fld id="{AE5E5672-8C3D-45EB-9955-6A24B0E4454C}"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5.png"/><Relationship Id="rId5" Type="http://schemas.openxmlformats.org/officeDocument/2006/relationships/diagramQuickStyle" Target="../diagrams/quickStyle1.xml"/><Relationship Id="rId10" Type="http://schemas.openxmlformats.org/officeDocument/2006/relationships/image" Target="../media/image4.png"/><Relationship Id="rId4" Type="http://schemas.openxmlformats.org/officeDocument/2006/relationships/diagramLayout" Target="../diagrams/layout1.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41770" y="738207"/>
            <a:ext cx="40722364" cy="1450008"/>
          </a:xfrm>
        </p:spPr>
        <p:txBody>
          <a:bodyPr>
            <a:normAutofit/>
          </a:bodyPr>
          <a:lstStyle/>
          <a:p>
            <a:r>
              <a:rPr lang="fr-FR" sz="8000" b="1" dirty="0" smtClean="0">
                <a:solidFill>
                  <a:schemeClr val="accent2">
                    <a:lumMod val="75000"/>
                  </a:schemeClr>
                </a:solidFill>
                <a:latin typeface="Times New Roman" pitchFamily="18" charset="0"/>
                <a:ea typeface="Verdana" pitchFamily="34" charset="0"/>
                <a:cs typeface="Times New Roman" pitchFamily="18" charset="0"/>
              </a:rPr>
              <a:t>Compression médullaire lente sur </a:t>
            </a:r>
            <a:r>
              <a:rPr lang="fr-FR" sz="8000" b="1" dirty="0" err="1" smtClean="0">
                <a:solidFill>
                  <a:schemeClr val="accent2">
                    <a:lumMod val="75000"/>
                  </a:schemeClr>
                </a:solidFill>
                <a:latin typeface="Times New Roman" pitchFamily="18" charset="0"/>
                <a:ea typeface="Verdana" pitchFamily="34" charset="0"/>
                <a:cs typeface="Times New Roman" pitchFamily="18" charset="0"/>
              </a:rPr>
              <a:t>épidurite</a:t>
            </a:r>
            <a:r>
              <a:rPr lang="fr-FR" sz="8000" b="1" dirty="0" smtClean="0">
                <a:solidFill>
                  <a:schemeClr val="accent2">
                    <a:lumMod val="75000"/>
                  </a:schemeClr>
                </a:solidFill>
                <a:latin typeface="Times New Roman" pitchFamily="18" charset="0"/>
                <a:ea typeface="Verdana" pitchFamily="34" charset="0"/>
                <a:cs typeface="Times New Roman" pitchFamily="18" charset="0"/>
              </a:rPr>
              <a:t> </a:t>
            </a:r>
            <a:r>
              <a:rPr lang="fr-FR" sz="8000" b="1" dirty="0" err="1" smtClean="0">
                <a:solidFill>
                  <a:schemeClr val="accent2">
                    <a:lumMod val="75000"/>
                  </a:schemeClr>
                </a:solidFill>
                <a:latin typeface="Times New Roman" pitchFamily="18" charset="0"/>
                <a:ea typeface="Verdana" pitchFamily="34" charset="0"/>
                <a:cs typeface="Times New Roman" pitchFamily="18" charset="0"/>
              </a:rPr>
              <a:t>myélomateuse</a:t>
            </a:r>
            <a:r>
              <a:rPr lang="fr-FR" sz="8000" b="1" dirty="0" smtClean="0">
                <a:solidFill>
                  <a:schemeClr val="accent2">
                    <a:lumMod val="75000"/>
                  </a:schemeClr>
                </a:solidFill>
                <a:latin typeface="Times New Roman" pitchFamily="18" charset="0"/>
                <a:ea typeface="Verdana" pitchFamily="34" charset="0"/>
                <a:cs typeface="Times New Roman" pitchFamily="18" charset="0"/>
              </a:rPr>
              <a:t>, une</a:t>
            </a:r>
            <a:r>
              <a:rPr lang="el-GR" sz="8000" b="1" dirty="0" smtClean="0">
                <a:solidFill>
                  <a:schemeClr val="accent2">
                    <a:lumMod val="75000"/>
                  </a:schemeClr>
                </a:solidFill>
                <a:latin typeface="Times New Roman" pitchFamily="18" charset="0"/>
                <a:ea typeface="Verdana" pitchFamily="34" charset="0"/>
                <a:cs typeface="Times New Roman" pitchFamily="18" charset="0"/>
              </a:rPr>
              <a:t> </a:t>
            </a:r>
            <a:r>
              <a:rPr lang="en-US" sz="8000" b="1" dirty="0" smtClean="0">
                <a:solidFill>
                  <a:schemeClr val="accent2">
                    <a:lumMod val="75000"/>
                  </a:schemeClr>
                </a:solidFill>
                <a:latin typeface="Times New Roman" pitchFamily="18" charset="0"/>
                <a:ea typeface="Verdana" pitchFamily="34" charset="0"/>
                <a:cs typeface="Times New Roman" pitchFamily="18" charset="0"/>
              </a:rPr>
              <a:t>complication à </a:t>
            </a:r>
            <a:r>
              <a:rPr lang="en-US" sz="8000" b="1" dirty="0" err="1" smtClean="0">
                <a:solidFill>
                  <a:schemeClr val="accent2">
                    <a:lumMod val="75000"/>
                  </a:schemeClr>
                </a:solidFill>
                <a:latin typeface="Times New Roman" pitchFamily="18" charset="0"/>
                <a:ea typeface="Verdana" pitchFamily="34" charset="0"/>
                <a:cs typeface="Times New Roman" pitchFamily="18" charset="0"/>
              </a:rPr>
              <a:t>connaître</a:t>
            </a:r>
            <a:endParaRPr lang="el-GR" sz="8000" b="1" dirty="0">
              <a:solidFill>
                <a:schemeClr val="accent2">
                  <a:lumMod val="75000"/>
                </a:schemeClr>
              </a:solidFill>
              <a:latin typeface="Times New Roman" pitchFamily="18" charset="0"/>
              <a:ea typeface="Verdana" pitchFamily="34" charset="0"/>
              <a:cs typeface="Times New Roman" pitchFamily="18" charset="0"/>
            </a:endParaRPr>
          </a:p>
        </p:txBody>
      </p:sp>
      <p:sp>
        <p:nvSpPr>
          <p:cNvPr id="4" name="3 - TextBox"/>
          <p:cNvSpPr txBox="1"/>
          <p:nvPr/>
        </p:nvSpPr>
        <p:spPr>
          <a:xfrm>
            <a:off x="1241770" y="9379275"/>
            <a:ext cx="10081246" cy="369332"/>
          </a:xfrm>
          <a:prstGeom prst="rect">
            <a:avLst/>
          </a:prstGeom>
          <a:noFill/>
        </p:spPr>
        <p:txBody>
          <a:bodyPr wrap="square" rtlCol="0">
            <a:spAutoFit/>
          </a:bodyPr>
          <a:lstStyle/>
          <a:p>
            <a:endParaRPr lang="el-GR" dirty="0"/>
          </a:p>
        </p:txBody>
      </p:sp>
      <p:sp>
        <p:nvSpPr>
          <p:cNvPr id="5" name="4 - TextBox"/>
          <p:cNvSpPr txBox="1"/>
          <p:nvPr/>
        </p:nvSpPr>
        <p:spPr>
          <a:xfrm>
            <a:off x="521681" y="5058741"/>
            <a:ext cx="10081246" cy="3801041"/>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txBody>
          <a:bodyPr wrap="square" rtlCol="0">
            <a:spAutoFit/>
          </a:bodyPr>
          <a:lstStyle/>
          <a:p>
            <a:r>
              <a:rPr lang="fr-FR" sz="5000" dirty="0" smtClean="0">
                <a:solidFill>
                  <a:schemeClr val="accent2">
                    <a:lumMod val="75000"/>
                  </a:schemeClr>
                </a:solidFill>
                <a:latin typeface="Times New Roman" pitchFamily="18" charset="0"/>
                <a:cs typeface="Times New Roman" pitchFamily="18" charset="0"/>
              </a:rPr>
              <a:t>Introduction</a:t>
            </a:r>
            <a:r>
              <a:rPr lang="fr-FR" sz="5000" dirty="0" smtClean="0">
                <a:solidFill>
                  <a:schemeClr val="accent2">
                    <a:lumMod val="75000"/>
                  </a:schemeClr>
                </a:solidFill>
              </a:rPr>
              <a:t>:</a:t>
            </a:r>
          </a:p>
          <a:p>
            <a:endParaRPr lang="fr-FR" sz="1100" dirty="0" smtClean="0"/>
          </a:p>
          <a:p>
            <a:pPr algn="just"/>
            <a:r>
              <a:rPr lang="fr-FR" sz="3000" dirty="0" smtClean="0">
                <a:latin typeface="Times New Roman" pitchFamily="18" charset="0"/>
                <a:ea typeface="Verdana" pitchFamily="34" charset="0"/>
                <a:cs typeface="Times New Roman" pitchFamily="18" charset="0"/>
              </a:rPr>
              <a:t>Le myélome multiple se manifeste le plus souvent par l’association d’une altération de l’état général et de douleurs osseuses. Les complications peuvent parfois être inaugurales, comme la compression médullaire qui s’observe dans seulement 3% des cas mais constitue une urgence diagnostique et thérapeutique</a:t>
            </a:r>
            <a:endParaRPr lang="el-GR" sz="3000" dirty="0">
              <a:latin typeface="Times New Roman" pitchFamily="18" charset="0"/>
              <a:ea typeface="Verdana" pitchFamily="34" charset="0"/>
              <a:cs typeface="Times New Roman" pitchFamily="18" charset="0"/>
            </a:endParaRPr>
          </a:p>
        </p:txBody>
      </p:sp>
      <p:sp>
        <p:nvSpPr>
          <p:cNvPr id="8" name="7 - Ορθογώνιο"/>
          <p:cNvSpPr/>
          <p:nvPr/>
        </p:nvSpPr>
        <p:spPr>
          <a:xfrm>
            <a:off x="8442660" y="2178385"/>
            <a:ext cx="25203116" cy="2123658"/>
          </a:xfrm>
          <a:prstGeom prst="rect">
            <a:avLst/>
          </a:prstGeom>
        </p:spPr>
        <p:txBody>
          <a:bodyPr wrap="square">
            <a:spAutoFit/>
          </a:bodyPr>
          <a:lstStyle/>
          <a:p>
            <a:r>
              <a:rPr lang="en-US" sz="5000" dirty="0" smtClean="0">
                <a:latin typeface="Times New Roman" pitchFamily="18" charset="0"/>
                <a:ea typeface="Verdana" pitchFamily="34" charset="0"/>
                <a:cs typeface="Times New Roman" pitchFamily="18" charset="0"/>
              </a:rPr>
              <a:t>A. </a:t>
            </a:r>
            <a:r>
              <a:rPr lang="en-US" sz="5000" dirty="0" err="1" smtClean="0">
                <a:latin typeface="Times New Roman" pitchFamily="18" charset="0"/>
                <a:ea typeface="Verdana" pitchFamily="34" charset="0"/>
                <a:cs typeface="Times New Roman" pitchFamily="18" charset="0"/>
              </a:rPr>
              <a:t>Velentza</a:t>
            </a:r>
            <a:r>
              <a:rPr lang="en-US" sz="5000" dirty="0" smtClean="0">
                <a:latin typeface="Times New Roman" pitchFamily="18" charset="0"/>
                <a:ea typeface="Verdana" pitchFamily="34" charset="0"/>
                <a:cs typeface="Times New Roman" pitchFamily="18" charset="0"/>
              </a:rPr>
              <a:t> (1) ; A. </a:t>
            </a:r>
            <a:r>
              <a:rPr lang="en-US" sz="5000" dirty="0" err="1" smtClean="0">
                <a:latin typeface="Times New Roman" pitchFamily="18" charset="0"/>
                <a:ea typeface="Verdana" pitchFamily="34" charset="0"/>
                <a:cs typeface="Times New Roman" pitchFamily="18" charset="0"/>
              </a:rPr>
              <a:t>Monti</a:t>
            </a:r>
            <a:r>
              <a:rPr lang="en-US" sz="5000" dirty="0" smtClean="0">
                <a:latin typeface="Times New Roman" pitchFamily="18" charset="0"/>
                <a:ea typeface="Verdana" pitchFamily="34" charset="0"/>
                <a:cs typeface="Times New Roman" pitchFamily="18" charset="0"/>
              </a:rPr>
              <a:t> (1) ;F. </a:t>
            </a:r>
            <a:r>
              <a:rPr lang="en-US" sz="5000" dirty="0" err="1" smtClean="0">
                <a:latin typeface="Times New Roman" pitchFamily="18" charset="0"/>
                <a:ea typeface="Verdana" pitchFamily="34" charset="0"/>
                <a:cs typeface="Times New Roman" pitchFamily="18" charset="0"/>
              </a:rPr>
              <a:t>Ketz</a:t>
            </a:r>
            <a:r>
              <a:rPr lang="en-US" sz="5000" dirty="0" smtClean="0">
                <a:latin typeface="Times New Roman" pitchFamily="18" charset="0"/>
                <a:ea typeface="Verdana" pitchFamily="34" charset="0"/>
                <a:cs typeface="Times New Roman" pitchFamily="18" charset="0"/>
              </a:rPr>
              <a:t>(1); A. </a:t>
            </a:r>
            <a:r>
              <a:rPr lang="en-US" sz="5000" dirty="0" err="1" smtClean="0">
                <a:latin typeface="Times New Roman" pitchFamily="18" charset="0"/>
                <a:ea typeface="Verdana" pitchFamily="34" charset="0"/>
                <a:cs typeface="Times New Roman" pitchFamily="18" charset="0"/>
              </a:rPr>
              <a:t>Breining</a:t>
            </a:r>
            <a:r>
              <a:rPr lang="en-US" sz="5000" dirty="0" smtClean="0">
                <a:latin typeface="Times New Roman" pitchFamily="18" charset="0"/>
                <a:ea typeface="Verdana" pitchFamily="34" charset="0"/>
                <a:cs typeface="Times New Roman" pitchFamily="18" charset="0"/>
              </a:rPr>
              <a:t> (1) ; H. Le </a:t>
            </a:r>
            <a:r>
              <a:rPr lang="en-US" sz="5000" dirty="0" err="1" smtClean="0">
                <a:latin typeface="Times New Roman" pitchFamily="18" charset="0"/>
                <a:ea typeface="Verdana" pitchFamily="34" charset="0"/>
                <a:cs typeface="Times New Roman" pitchFamily="18" charset="0"/>
              </a:rPr>
              <a:t>Petitcorps</a:t>
            </a:r>
            <a:r>
              <a:rPr lang="en-US" sz="5000" dirty="0" smtClean="0">
                <a:latin typeface="Times New Roman" pitchFamily="18" charset="0"/>
                <a:ea typeface="Verdana" pitchFamily="34" charset="0"/>
                <a:cs typeface="Times New Roman" pitchFamily="18" charset="0"/>
              </a:rPr>
              <a:t> (1) ; </a:t>
            </a:r>
            <a:r>
              <a:rPr lang="en-US" sz="5000" dirty="0" err="1" smtClean="0">
                <a:latin typeface="Times New Roman" pitchFamily="18" charset="0"/>
                <a:ea typeface="Verdana" pitchFamily="34" charset="0"/>
                <a:cs typeface="Times New Roman" pitchFamily="18" charset="0"/>
              </a:rPr>
              <a:t>E.Pautas</a:t>
            </a:r>
            <a:r>
              <a:rPr lang="en-US" sz="5000" dirty="0" smtClean="0">
                <a:latin typeface="Times New Roman" pitchFamily="18" charset="0"/>
                <a:ea typeface="Verdana" pitchFamily="34" charset="0"/>
                <a:cs typeface="Times New Roman" pitchFamily="18" charset="0"/>
              </a:rPr>
              <a:t> (1)</a:t>
            </a:r>
            <a:br>
              <a:rPr lang="en-US" sz="5000" dirty="0" smtClean="0">
                <a:latin typeface="Times New Roman" pitchFamily="18" charset="0"/>
                <a:ea typeface="Verdana" pitchFamily="34" charset="0"/>
                <a:cs typeface="Times New Roman" pitchFamily="18" charset="0"/>
              </a:rPr>
            </a:br>
            <a:r>
              <a:rPr lang="el-GR" sz="3200" dirty="0" smtClean="0">
                <a:latin typeface="Times New Roman" pitchFamily="18" charset="0"/>
                <a:ea typeface="Verdana" pitchFamily="34" charset="0"/>
                <a:cs typeface="Times New Roman" pitchFamily="18" charset="0"/>
              </a:rPr>
              <a:t> </a:t>
            </a:r>
            <a:r>
              <a:rPr lang="en-US" sz="5000" dirty="0" smtClean="0">
                <a:latin typeface="Times New Roman" pitchFamily="18" charset="0"/>
                <a:ea typeface="Verdana" pitchFamily="34" charset="0"/>
                <a:cs typeface="Times New Roman" pitchFamily="18" charset="0"/>
              </a:rPr>
              <a:t/>
            </a:r>
            <a:br>
              <a:rPr lang="en-US" sz="5000" dirty="0" smtClean="0">
                <a:latin typeface="Times New Roman" pitchFamily="18" charset="0"/>
                <a:ea typeface="Verdana" pitchFamily="34" charset="0"/>
                <a:cs typeface="Times New Roman" pitchFamily="18" charset="0"/>
              </a:rPr>
            </a:br>
            <a:r>
              <a:rPr lang="en-US" sz="5000" dirty="0" smtClean="0">
                <a:latin typeface="Times New Roman" pitchFamily="18" charset="0"/>
                <a:ea typeface="Verdana" pitchFamily="34" charset="0"/>
                <a:cs typeface="Times New Roman" pitchFamily="18" charset="0"/>
              </a:rPr>
              <a:t> (1) </a:t>
            </a:r>
            <a:r>
              <a:rPr lang="en-US" sz="5000" dirty="0" err="1" smtClean="0">
                <a:latin typeface="Times New Roman" pitchFamily="18" charset="0"/>
                <a:ea typeface="Verdana" pitchFamily="34" charset="0"/>
                <a:cs typeface="Times New Roman" pitchFamily="18" charset="0"/>
              </a:rPr>
              <a:t>Gériatrie</a:t>
            </a:r>
            <a:r>
              <a:rPr lang="en-US" sz="5000" dirty="0" smtClean="0">
                <a:latin typeface="Times New Roman" pitchFamily="18" charset="0"/>
                <a:ea typeface="Verdana" pitchFamily="34" charset="0"/>
                <a:cs typeface="Times New Roman" pitchFamily="18" charset="0"/>
              </a:rPr>
              <a:t> </a:t>
            </a:r>
            <a:r>
              <a:rPr lang="en-US" sz="5000" dirty="0" err="1" smtClean="0">
                <a:latin typeface="Times New Roman" pitchFamily="18" charset="0"/>
                <a:ea typeface="Verdana" pitchFamily="34" charset="0"/>
                <a:cs typeface="Times New Roman" pitchFamily="18" charset="0"/>
              </a:rPr>
              <a:t>aiguë</a:t>
            </a:r>
            <a:r>
              <a:rPr lang="en-US" sz="5000" dirty="0" smtClean="0">
                <a:latin typeface="Times New Roman" pitchFamily="18" charset="0"/>
                <a:ea typeface="Verdana" pitchFamily="34" charset="0"/>
                <a:cs typeface="Times New Roman" pitchFamily="18" charset="0"/>
              </a:rPr>
              <a:t>, </a:t>
            </a:r>
            <a:r>
              <a:rPr lang="en-US" sz="5000" dirty="0" err="1" smtClean="0">
                <a:latin typeface="Times New Roman" pitchFamily="18" charset="0"/>
                <a:ea typeface="Verdana" pitchFamily="34" charset="0"/>
                <a:cs typeface="Times New Roman" pitchFamily="18" charset="0"/>
              </a:rPr>
              <a:t>Hôpital</a:t>
            </a:r>
            <a:r>
              <a:rPr lang="en-US" sz="5000" dirty="0" smtClean="0">
                <a:latin typeface="Times New Roman" pitchFamily="18" charset="0"/>
                <a:ea typeface="Verdana" pitchFamily="34" charset="0"/>
                <a:cs typeface="Times New Roman" pitchFamily="18" charset="0"/>
              </a:rPr>
              <a:t> Charles </a:t>
            </a:r>
            <a:r>
              <a:rPr lang="en-US" sz="5000" dirty="0" err="1" smtClean="0">
                <a:latin typeface="Times New Roman" pitchFamily="18" charset="0"/>
                <a:ea typeface="Verdana" pitchFamily="34" charset="0"/>
                <a:cs typeface="Times New Roman" pitchFamily="18" charset="0"/>
              </a:rPr>
              <a:t>Foix</a:t>
            </a:r>
            <a:r>
              <a:rPr lang="en-US" sz="5000" dirty="0" smtClean="0">
                <a:latin typeface="Times New Roman" pitchFamily="18" charset="0"/>
                <a:ea typeface="Verdana" pitchFamily="34" charset="0"/>
                <a:cs typeface="Times New Roman" pitchFamily="18" charset="0"/>
              </a:rPr>
              <a:t> - GH </a:t>
            </a:r>
            <a:r>
              <a:rPr lang="en-US" sz="5000" dirty="0" err="1" smtClean="0">
                <a:latin typeface="Times New Roman" pitchFamily="18" charset="0"/>
                <a:ea typeface="Verdana" pitchFamily="34" charset="0"/>
                <a:cs typeface="Times New Roman" pitchFamily="18" charset="0"/>
              </a:rPr>
              <a:t>Pitié</a:t>
            </a:r>
            <a:r>
              <a:rPr lang="en-US" sz="5000" dirty="0" smtClean="0">
                <a:latin typeface="Times New Roman" pitchFamily="18" charset="0"/>
                <a:ea typeface="Verdana" pitchFamily="34" charset="0"/>
                <a:cs typeface="Times New Roman" pitchFamily="18" charset="0"/>
              </a:rPr>
              <a:t>-</a:t>
            </a:r>
            <a:r>
              <a:rPr lang="en-US" sz="5000" dirty="0" err="1" smtClean="0">
                <a:latin typeface="Times New Roman" pitchFamily="18" charset="0"/>
                <a:ea typeface="Verdana" pitchFamily="34" charset="0"/>
                <a:cs typeface="Times New Roman" pitchFamily="18" charset="0"/>
              </a:rPr>
              <a:t>Salpêtrière</a:t>
            </a:r>
            <a:r>
              <a:rPr lang="en-US" sz="5000" dirty="0" smtClean="0">
                <a:latin typeface="Times New Roman" pitchFamily="18" charset="0"/>
                <a:ea typeface="Verdana" pitchFamily="34" charset="0"/>
                <a:cs typeface="Times New Roman" pitchFamily="18" charset="0"/>
              </a:rPr>
              <a:t>-C h. </a:t>
            </a:r>
            <a:r>
              <a:rPr lang="en-US" sz="5000" dirty="0" err="1" smtClean="0">
                <a:latin typeface="Times New Roman" pitchFamily="18" charset="0"/>
                <a:ea typeface="Verdana" pitchFamily="34" charset="0"/>
                <a:cs typeface="Times New Roman" pitchFamily="18" charset="0"/>
              </a:rPr>
              <a:t>Foix</a:t>
            </a:r>
            <a:r>
              <a:rPr lang="en-US" sz="5000" dirty="0" smtClean="0">
                <a:latin typeface="Times New Roman" pitchFamily="18" charset="0"/>
                <a:ea typeface="Verdana" pitchFamily="34" charset="0"/>
                <a:cs typeface="Times New Roman" pitchFamily="18" charset="0"/>
              </a:rPr>
              <a:t> - APHP, Ivry-sur-Seine</a:t>
            </a:r>
            <a:endParaRPr lang="el-GR" sz="5000" dirty="0">
              <a:latin typeface="Times New Roman" pitchFamily="18" charset="0"/>
              <a:ea typeface="Verdana" pitchFamily="34" charset="0"/>
              <a:cs typeface="Times New Roman" pitchFamily="18" charset="0"/>
            </a:endParaRPr>
          </a:p>
        </p:txBody>
      </p:sp>
      <p:sp>
        <p:nvSpPr>
          <p:cNvPr id="10" name="9 - Ορθογώνιο"/>
          <p:cNvSpPr/>
          <p:nvPr/>
        </p:nvSpPr>
        <p:spPr>
          <a:xfrm>
            <a:off x="521681" y="10099364"/>
            <a:ext cx="10081246" cy="2416046"/>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txBody>
          <a:bodyPr wrap="square">
            <a:spAutoFit/>
          </a:bodyPr>
          <a:lstStyle/>
          <a:p>
            <a:r>
              <a:rPr lang="fr-FR" sz="5000" dirty="0" smtClean="0">
                <a:solidFill>
                  <a:schemeClr val="accent2">
                    <a:lumMod val="75000"/>
                  </a:schemeClr>
                </a:solidFill>
                <a:latin typeface="Times New Roman" pitchFamily="18" charset="0"/>
                <a:cs typeface="Times New Roman" pitchFamily="18" charset="0"/>
              </a:rPr>
              <a:t>Méthodes:</a:t>
            </a:r>
          </a:p>
          <a:p>
            <a:endParaRPr lang="fr-FR" sz="1100" dirty="0" smtClean="0">
              <a:latin typeface="Times New Roman" pitchFamily="18" charset="0"/>
              <a:cs typeface="Times New Roman" pitchFamily="18" charset="0"/>
            </a:endParaRPr>
          </a:p>
          <a:p>
            <a:pPr algn="just"/>
            <a:r>
              <a:rPr lang="fr-FR" sz="3000" dirty="0" smtClean="0">
                <a:latin typeface="Times New Roman" pitchFamily="18" charset="0"/>
                <a:cs typeface="Times New Roman" pitchFamily="18" charset="0"/>
              </a:rPr>
              <a:t>Nous rapportons le cas d’un patient présentant une rechute d’un myélome multiple, révélée par une compression médullaire lente. Présentation d'un cas clinique avec imagerie typique.</a:t>
            </a:r>
            <a:endParaRPr lang="el-GR" sz="1100" dirty="0"/>
          </a:p>
        </p:txBody>
      </p:sp>
      <p:sp>
        <p:nvSpPr>
          <p:cNvPr id="11" name="10 - Ορθογώνιο"/>
          <p:cNvSpPr/>
          <p:nvPr/>
        </p:nvSpPr>
        <p:spPr>
          <a:xfrm>
            <a:off x="521681" y="12979720"/>
            <a:ext cx="10081247" cy="8586966"/>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wrap="square">
            <a:spAutoFit/>
          </a:bodyPr>
          <a:lstStyle/>
          <a:p>
            <a:r>
              <a:rPr lang="en-US" sz="5000" dirty="0" err="1" smtClean="0">
                <a:ln w="11430"/>
                <a:solidFill>
                  <a:schemeClr val="accent2">
                    <a:lumMod val="75000"/>
                  </a:schemeClr>
                </a:solidFill>
                <a:latin typeface="Times New Roman" pitchFamily="18" charset="0"/>
                <a:cs typeface="Times New Roman" pitchFamily="18" charset="0"/>
              </a:rPr>
              <a:t>Cas</a:t>
            </a:r>
            <a:r>
              <a:rPr lang="en-US" sz="5000" dirty="0" smtClean="0">
                <a:ln w="11430"/>
                <a:solidFill>
                  <a:schemeClr val="accent2">
                    <a:lumMod val="75000"/>
                  </a:schemeClr>
                </a:solidFill>
                <a:latin typeface="Times New Roman" pitchFamily="18" charset="0"/>
                <a:cs typeface="Times New Roman" pitchFamily="18" charset="0"/>
              </a:rPr>
              <a:t> Clinique:</a:t>
            </a:r>
          </a:p>
          <a:p>
            <a:endParaRPr lang="en-US" sz="1100" dirty="0" smtClean="0">
              <a:ln w="11430"/>
              <a:solidFill>
                <a:schemeClr val="tx2">
                  <a:lumMod val="50000"/>
                </a:schemeClr>
              </a:solidFill>
              <a:latin typeface="Times New Roman" pitchFamily="18" charset="0"/>
              <a:cs typeface="Times New Roman" pitchFamily="18" charset="0"/>
            </a:endParaRPr>
          </a:p>
          <a:p>
            <a:pPr algn="just"/>
            <a:r>
              <a:rPr lang="fr-FR" sz="3000" dirty="0" smtClean="0">
                <a:solidFill>
                  <a:schemeClr val="tx1"/>
                </a:solidFill>
                <a:latin typeface="Times New Roman" pitchFamily="18" charset="0"/>
                <a:cs typeface="Times New Roman" pitchFamily="18" charset="0"/>
              </a:rPr>
              <a:t>Un patient de 85 ans, en rémission d’un myélome multiple depuis un an, est hospitalisé pour chutes à répétition, d’aggravation progressive depuis 15 jours. L’examen clinique met en évidence un déficit moteur symétrique aux deux membres inferieurs à 2/5 avec réflexes </a:t>
            </a:r>
            <a:r>
              <a:rPr lang="fr-FR" sz="3000" dirty="0" err="1" smtClean="0">
                <a:solidFill>
                  <a:schemeClr val="tx1"/>
                </a:solidFill>
                <a:latin typeface="Times New Roman" pitchFamily="18" charset="0"/>
                <a:cs typeface="Times New Roman" pitchFamily="18" charset="0"/>
              </a:rPr>
              <a:t>cutanéo</a:t>
            </a:r>
            <a:r>
              <a:rPr lang="fr-FR" sz="3000" dirty="0" smtClean="0">
                <a:solidFill>
                  <a:schemeClr val="tx1"/>
                </a:solidFill>
                <a:latin typeface="Times New Roman" pitchFamily="18" charset="0"/>
                <a:cs typeface="Times New Roman" pitchFamily="18" charset="0"/>
              </a:rPr>
              <a:t>-plantaires en extension, un niveau sensitif en D6 et une rétention aiguë d’urines. Le scanner du rachis montre des lacunes et fractures vertébrales étagées sans recul du mur  </a:t>
            </a:r>
            <a:r>
              <a:rPr lang="fr-FR" sz="3000" dirty="0" smtClean="0">
                <a:solidFill>
                  <a:schemeClr val="tx1"/>
                </a:solidFill>
                <a:latin typeface="Times New Roman" pitchFamily="18" charset="0"/>
                <a:cs typeface="Times New Roman" pitchFamily="18" charset="0"/>
              </a:rPr>
              <a:t>p</a:t>
            </a:r>
            <a:r>
              <a:rPr lang="fr-FR" sz="3000" dirty="0" smtClean="0">
                <a:solidFill>
                  <a:schemeClr val="tx1"/>
                </a:solidFill>
                <a:latin typeface="Times New Roman" pitchFamily="18" charset="0"/>
                <a:cs typeface="Times New Roman" pitchFamily="18" charset="0"/>
              </a:rPr>
              <a:t>ostérieur</a:t>
            </a:r>
            <a:r>
              <a:rPr lang="fr-FR" sz="3000" dirty="0" smtClean="0">
                <a:solidFill>
                  <a:schemeClr val="tx1"/>
                </a:solidFill>
                <a:latin typeface="Times New Roman" pitchFamily="18" charset="0"/>
                <a:cs typeface="Times New Roman" pitchFamily="18" charset="0"/>
              </a:rPr>
              <a:t>. L’IRM du rachis révèle une </a:t>
            </a:r>
            <a:r>
              <a:rPr lang="fr-FR" sz="3000" dirty="0" err="1" smtClean="0">
                <a:solidFill>
                  <a:schemeClr val="tx1"/>
                </a:solidFill>
                <a:latin typeface="Times New Roman" pitchFamily="18" charset="0"/>
                <a:cs typeface="Times New Roman" pitchFamily="18" charset="0"/>
              </a:rPr>
              <a:t>épidurite</a:t>
            </a:r>
            <a:r>
              <a:rPr lang="fr-FR" sz="3000" dirty="0" smtClean="0">
                <a:solidFill>
                  <a:schemeClr val="tx1"/>
                </a:solidFill>
                <a:latin typeface="Times New Roman" pitchFamily="18" charset="0"/>
                <a:cs typeface="Times New Roman" pitchFamily="18" charset="0"/>
              </a:rPr>
              <a:t> </a:t>
            </a:r>
            <a:r>
              <a:rPr lang="fr-FR" sz="3000" dirty="0" err="1" smtClean="0">
                <a:solidFill>
                  <a:schemeClr val="tx1"/>
                </a:solidFill>
                <a:latin typeface="Times New Roman" pitchFamily="18" charset="0"/>
                <a:cs typeface="Times New Roman" pitchFamily="18" charset="0"/>
              </a:rPr>
              <a:t>myélomateuse</a:t>
            </a:r>
            <a:r>
              <a:rPr lang="fr-FR" sz="3000" dirty="0" smtClean="0">
                <a:solidFill>
                  <a:schemeClr val="tx1"/>
                </a:solidFill>
                <a:latin typeface="Times New Roman" pitchFamily="18" charset="0"/>
                <a:cs typeface="Times New Roman" pitchFamily="18" charset="0"/>
              </a:rPr>
              <a:t> de D3 à D10. Le dosage des chaînes légères libres sériques confirme la rechute du myélome. Une corticothérapie </a:t>
            </a:r>
            <a:r>
              <a:rPr lang="fr-FR" sz="3000" dirty="0" err="1" smtClean="0">
                <a:solidFill>
                  <a:schemeClr val="tx1"/>
                </a:solidFill>
                <a:latin typeface="Times New Roman" pitchFamily="18" charset="0"/>
                <a:cs typeface="Times New Roman" pitchFamily="18" charset="0"/>
              </a:rPr>
              <a:t>intra-veineuse</a:t>
            </a:r>
            <a:r>
              <a:rPr lang="fr-FR" sz="3000" dirty="0" smtClean="0">
                <a:solidFill>
                  <a:schemeClr val="tx1"/>
                </a:solidFill>
                <a:latin typeface="Times New Roman" pitchFamily="18" charset="0"/>
                <a:cs typeface="Times New Roman" pitchFamily="18" charset="0"/>
              </a:rPr>
              <a:t> est initiée en urgence, associée à une radiothérapie ciblée. Le patient est transféré dans son service     d’hématologie référent pour la suite de la prise en charge. Malgré un traitement par radiothérapie et corticothérapie intraveineuse il n’y a pas eu d’amélioration sur le plan neurologique.</a:t>
            </a:r>
          </a:p>
          <a:p>
            <a:pPr algn="just"/>
            <a:endParaRPr lang="fr-FR" sz="1100" dirty="0" smtClean="0">
              <a:solidFill>
                <a:schemeClr val="tx1"/>
              </a:solidFill>
              <a:latin typeface="Times New Roman" pitchFamily="18" charset="0"/>
              <a:cs typeface="Times New Roman" pitchFamily="18" charset="0"/>
            </a:endParaRPr>
          </a:p>
        </p:txBody>
      </p:sp>
      <p:sp>
        <p:nvSpPr>
          <p:cNvPr id="12" name="11 - Ορθογώνιο"/>
          <p:cNvSpPr/>
          <p:nvPr/>
        </p:nvSpPr>
        <p:spPr>
          <a:xfrm>
            <a:off x="521681" y="22340877"/>
            <a:ext cx="10081246" cy="7032694"/>
          </a:xfrm>
          <a:prstGeom prst="rect">
            <a:avLst/>
          </a:prstGeom>
          <a:solidFill>
            <a:schemeClr val="bg1"/>
          </a:solidFill>
          <a:ln w="38100">
            <a:solidFill>
              <a:schemeClr val="tx2"/>
            </a:solidFill>
          </a:ln>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wrap="square">
            <a:spAutoFit/>
          </a:bodyPr>
          <a:lstStyle/>
          <a:p>
            <a:r>
              <a:rPr lang="en-US" sz="5000" dirty="0" smtClean="0">
                <a:solidFill>
                  <a:schemeClr val="accent2">
                    <a:lumMod val="75000"/>
                  </a:schemeClr>
                </a:solidFill>
                <a:latin typeface="Times New Roman" pitchFamily="18" charset="0"/>
                <a:cs typeface="Times New Roman" pitchFamily="18" charset="0"/>
              </a:rPr>
              <a:t>Causes de compression </a:t>
            </a:r>
            <a:r>
              <a:rPr lang="en-US" sz="5000" dirty="0" err="1" smtClean="0">
                <a:solidFill>
                  <a:schemeClr val="accent2">
                    <a:lumMod val="75000"/>
                  </a:schemeClr>
                </a:solidFill>
                <a:latin typeface="Times New Roman" pitchFamily="18" charset="0"/>
                <a:cs typeface="Times New Roman" pitchFamily="18" charset="0"/>
              </a:rPr>
              <a:t>médullaire</a:t>
            </a:r>
            <a:r>
              <a:rPr lang="en-US" sz="5000" dirty="0" smtClean="0">
                <a:solidFill>
                  <a:schemeClr val="accent2">
                    <a:lumMod val="75000"/>
                  </a:schemeClr>
                </a:solidFill>
                <a:latin typeface="Times New Roman" pitchFamily="18" charset="0"/>
                <a:cs typeface="Times New Roman" pitchFamily="18" charset="0"/>
              </a:rPr>
              <a:t>:</a:t>
            </a:r>
          </a:p>
          <a:p>
            <a:endParaRPr lang="en-US" sz="1100" dirty="0" smtClean="0">
              <a:latin typeface="Times New Roman" pitchFamily="18" charset="0"/>
              <a:cs typeface="Times New Roman" pitchFamily="18" charset="0"/>
            </a:endParaRPr>
          </a:p>
          <a:p>
            <a:pPr algn="just"/>
            <a:r>
              <a:rPr lang="fr-FR" sz="3000" dirty="0" smtClean="0">
                <a:latin typeface="Times New Roman" pitchFamily="18" charset="0"/>
                <a:cs typeface="Times New Roman" pitchFamily="18" charset="0"/>
              </a:rPr>
              <a:t>Les  causes de la compression médullaire peuvent être tumorales ou non tumorales. </a:t>
            </a:r>
          </a:p>
          <a:p>
            <a:pPr algn="just"/>
            <a:r>
              <a:rPr lang="fr-FR" sz="3000" dirty="0" smtClean="0">
                <a:latin typeface="Times New Roman" pitchFamily="18" charset="0"/>
                <a:cs typeface="Times New Roman" pitchFamily="18" charset="0"/>
              </a:rPr>
              <a:t>Parmi les causes bénignes nous retrouvons:</a:t>
            </a:r>
          </a:p>
          <a:p>
            <a:pPr lvl="1" algn="just">
              <a:buFont typeface="Wingdings" pitchFamily="2" charset="2"/>
              <a:buChar char="Ø"/>
            </a:pPr>
            <a:r>
              <a:rPr lang="fr-FR" sz="3000" dirty="0" smtClean="0">
                <a:latin typeface="Times New Roman" pitchFamily="18" charset="0"/>
                <a:cs typeface="Times New Roman" pitchFamily="18" charset="0"/>
              </a:rPr>
              <a:t> l’</a:t>
            </a:r>
            <a:r>
              <a:rPr lang="fr-FR" sz="3000" dirty="0" err="1" smtClean="0">
                <a:latin typeface="Times New Roman" pitchFamily="18" charset="0"/>
                <a:cs typeface="Times New Roman" pitchFamily="18" charset="0"/>
              </a:rPr>
              <a:t>ostéoarthrite</a:t>
            </a:r>
            <a:r>
              <a:rPr lang="fr-FR" sz="3000" dirty="0" smtClean="0">
                <a:latin typeface="Times New Roman" pitchFamily="18" charset="0"/>
                <a:cs typeface="Times New Roman" pitchFamily="18" charset="0"/>
              </a:rPr>
              <a:t>,</a:t>
            </a:r>
          </a:p>
          <a:p>
            <a:pPr lvl="1" algn="just">
              <a:buFont typeface="Wingdings" pitchFamily="2" charset="2"/>
              <a:buChar char="Ø"/>
            </a:pPr>
            <a:r>
              <a:rPr lang="fr-FR" sz="3000" dirty="0" smtClean="0">
                <a:latin typeface="Times New Roman" pitchFamily="18" charset="0"/>
                <a:cs typeface="Times New Roman" pitchFamily="18" charset="0"/>
              </a:rPr>
              <a:t> les arthrites inflammatoires (rhumatoïdes),  </a:t>
            </a:r>
          </a:p>
          <a:p>
            <a:pPr lvl="1" algn="just">
              <a:buFont typeface="Wingdings" pitchFamily="2" charset="2"/>
              <a:buChar char="Ø"/>
            </a:pPr>
            <a:r>
              <a:rPr lang="fr-FR" sz="3000" dirty="0" smtClean="0">
                <a:latin typeface="Times New Roman" pitchFamily="18" charset="0"/>
                <a:cs typeface="Times New Roman" pitchFamily="18" charset="0"/>
              </a:rPr>
              <a:t>les infections, les déformations vertébrales,  </a:t>
            </a:r>
          </a:p>
          <a:p>
            <a:pPr lvl="1" algn="just">
              <a:buFont typeface="Wingdings" pitchFamily="2" charset="2"/>
              <a:buChar char="Ø"/>
            </a:pPr>
            <a:r>
              <a:rPr lang="fr-FR" sz="3000" dirty="0" smtClean="0">
                <a:latin typeface="Times New Roman" pitchFamily="18" charset="0"/>
                <a:cs typeface="Times New Roman" pitchFamily="18" charset="0"/>
              </a:rPr>
              <a:t>les traumatismes et la malformation </a:t>
            </a:r>
            <a:r>
              <a:rPr lang="fr-FR" sz="3000" dirty="0" err="1" smtClean="0">
                <a:latin typeface="Times New Roman" pitchFamily="18" charset="0"/>
                <a:cs typeface="Times New Roman" pitchFamily="18" charset="0"/>
              </a:rPr>
              <a:t>artério</a:t>
            </a:r>
            <a:r>
              <a:rPr lang="fr-FR" sz="3000" dirty="0" smtClean="0">
                <a:latin typeface="Times New Roman" pitchFamily="18" charset="0"/>
                <a:cs typeface="Times New Roman" pitchFamily="18" charset="0"/>
              </a:rPr>
              <a:t>-</a:t>
            </a:r>
            <a:r>
              <a:rPr lang="fr-FR" sz="3000" dirty="0" err="1" smtClean="0">
                <a:latin typeface="Times New Roman" pitchFamily="18" charset="0"/>
                <a:cs typeface="Times New Roman" pitchFamily="18" charset="0"/>
              </a:rPr>
              <a:t>veineu</a:t>
            </a:r>
            <a:r>
              <a:rPr lang="en-US" sz="3000" dirty="0" smtClean="0">
                <a:latin typeface="Times New Roman" pitchFamily="18" charset="0"/>
                <a:cs typeface="Times New Roman" pitchFamily="18" charset="0"/>
              </a:rPr>
              <a:t>se</a:t>
            </a:r>
            <a:r>
              <a:rPr lang="fr-FR" sz="3000" dirty="0" smtClean="0">
                <a:latin typeface="Times New Roman" pitchFamily="18" charset="0"/>
                <a:cs typeface="Times New Roman" pitchFamily="18" charset="0"/>
              </a:rPr>
              <a:t>. </a:t>
            </a:r>
          </a:p>
          <a:p>
            <a:pPr algn="just"/>
            <a:r>
              <a:rPr lang="fr-FR" sz="3000" dirty="0" smtClean="0">
                <a:latin typeface="Times New Roman" pitchFamily="18" charset="0"/>
                <a:cs typeface="Times New Roman" pitchFamily="18" charset="0"/>
              </a:rPr>
              <a:t>Dans les cancers pouvant provoqués une compression médullaire chez les personnes âgés il existe :</a:t>
            </a:r>
            <a:endParaRPr lang="el-GR" sz="3000" dirty="0" smtClean="0">
              <a:latin typeface="Times New Roman" pitchFamily="18" charset="0"/>
              <a:cs typeface="Times New Roman" pitchFamily="18" charset="0"/>
            </a:endParaRPr>
          </a:p>
          <a:p>
            <a:pPr lvl="1" algn="just">
              <a:buFont typeface="Wingdings" pitchFamily="2" charset="2"/>
              <a:buChar char="Ø"/>
            </a:pPr>
            <a:r>
              <a:rPr lang="fr-FR" sz="3000" dirty="0" smtClean="0">
                <a:latin typeface="Times New Roman" pitchFamily="18" charset="0"/>
                <a:cs typeface="Times New Roman" pitchFamily="18" charset="0"/>
              </a:rPr>
              <a:t>Cancer pulmonaire  16%</a:t>
            </a:r>
            <a:endParaRPr lang="el-GR" sz="3000" dirty="0" smtClean="0">
              <a:latin typeface="Times New Roman" pitchFamily="18" charset="0"/>
              <a:cs typeface="Times New Roman" pitchFamily="18" charset="0"/>
            </a:endParaRPr>
          </a:p>
          <a:p>
            <a:pPr lvl="1" algn="just">
              <a:buFont typeface="Wingdings" pitchFamily="2" charset="2"/>
              <a:buChar char="Ø"/>
            </a:pPr>
            <a:r>
              <a:rPr lang="fr-FR" sz="3000" dirty="0" smtClean="0">
                <a:latin typeface="Times New Roman" pitchFamily="18" charset="0"/>
                <a:cs typeface="Times New Roman" pitchFamily="18" charset="0"/>
              </a:rPr>
              <a:t>Cancer Mammaire  12%</a:t>
            </a:r>
            <a:endParaRPr lang="el-GR" sz="3000" dirty="0" smtClean="0">
              <a:latin typeface="Times New Roman" pitchFamily="18" charset="0"/>
              <a:cs typeface="Times New Roman" pitchFamily="18" charset="0"/>
            </a:endParaRPr>
          </a:p>
          <a:p>
            <a:pPr lvl="1" algn="just">
              <a:buFont typeface="Wingdings" pitchFamily="2" charset="2"/>
              <a:buChar char="Ø"/>
            </a:pPr>
            <a:r>
              <a:rPr lang="fr-FR" sz="3000" dirty="0" smtClean="0">
                <a:latin typeface="Times New Roman" pitchFamily="18" charset="0"/>
                <a:cs typeface="Times New Roman" pitchFamily="18" charset="0"/>
              </a:rPr>
              <a:t>Lymphome  11%</a:t>
            </a:r>
            <a:endParaRPr lang="el-GR" sz="3000" dirty="0" smtClean="0">
              <a:latin typeface="Times New Roman" pitchFamily="18" charset="0"/>
              <a:cs typeface="Times New Roman" pitchFamily="18" charset="0"/>
            </a:endParaRPr>
          </a:p>
          <a:p>
            <a:pPr lvl="1" algn="just">
              <a:buFont typeface="Wingdings" pitchFamily="2" charset="2"/>
              <a:buChar char="Ø"/>
            </a:pPr>
            <a:r>
              <a:rPr lang="fr-FR" sz="3000" dirty="0" smtClean="0">
                <a:latin typeface="Times New Roman" pitchFamily="18" charset="0"/>
                <a:cs typeface="Times New Roman" pitchFamily="18" charset="0"/>
              </a:rPr>
              <a:t>Myélome Multiple  9%</a:t>
            </a:r>
            <a:endParaRPr lang="el-GR" sz="3000" dirty="0">
              <a:latin typeface="Times New Roman" pitchFamily="18" charset="0"/>
              <a:cs typeface="Times New Roman" pitchFamily="18" charset="0"/>
            </a:endParaRPr>
          </a:p>
        </p:txBody>
      </p:sp>
      <p:sp>
        <p:nvSpPr>
          <p:cNvPr id="9" name="8 - Ορθογώνιο"/>
          <p:cNvSpPr/>
          <p:nvPr/>
        </p:nvSpPr>
        <p:spPr>
          <a:xfrm>
            <a:off x="11323016" y="14419898"/>
            <a:ext cx="14401779" cy="3170099"/>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txBody>
          <a:bodyPr wrap="square">
            <a:spAutoFit/>
          </a:bodyPr>
          <a:lstStyle/>
          <a:p>
            <a:pPr algn="just"/>
            <a:r>
              <a:rPr lang="fr-FR" sz="5000" dirty="0" smtClean="0">
                <a:solidFill>
                  <a:schemeClr val="accent2">
                    <a:lumMod val="75000"/>
                  </a:schemeClr>
                </a:solidFill>
                <a:latin typeface="Times New Roman" pitchFamily="18" charset="0"/>
                <a:cs typeface="Times New Roman" pitchFamily="18" charset="0"/>
              </a:rPr>
              <a:t>Quand suspecter une compression médullaire?</a:t>
            </a:r>
            <a:endParaRPr lang="el-GR" sz="5000" dirty="0" smtClean="0">
              <a:solidFill>
                <a:schemeClr val="accent2">
                  <a:lumMod val="75000"/>
                </a:schemeClr>
              </a:solidFill>
              <a:latin typeface="Times New Roman" pitchFamily="18" charset="0"/>
              <a:cs typeface="Times New Roman" pitchFamily="18" charset="0"/>
            </a:endParaRPr>
          </a:p>
          <a:p>
            <a:pPr algn="just">
              <a:buFont typeface="Arial" pitchFamily="34" charset="0"/>
              <a:buChar char="•"/>
            </a:pPr>
            <a:r>
              <a:rPr lang="fr-FR" sz="3000" dirty="0" smtClean="0">
                <a:latin typeface="Times New Roman" pitchFamily="18" charset="0"/>
                <a:cs typeface="Times New Roman" pitchFamily="18" charset="0"/>
              </a:rPr>
              <a:t>Antécédents de cancer avec métastases osseuses</a:t>
            </a:r>
            <a:endParaRPr lang="el-GR" sz="3000" dirty="0" smtClean="0">
              <a:latin typeface="Times New Roman" pitchFamily="18" charset="0"/>
              <a:cs typeface="Times New Roman" pitchFamily="18" charset="0"/>
            </a:endParaRPr>
          </a:p>
          <a:p>
            <a:pPr lvl="0" algn="just">
              <a:buFont typeface="Arial" pitchFamily="34" charset="0"/>
              <a:buChar char="•"/>
            </a:pPr>
            <a:r>
              <a:rPr lang="fr-FR" sz="3000" dirty="0" smtClean="0">
                <a:latin typeface="Times New Roman" pitchFamily="18" charset="0"/>
                <a:cs typeface="Times New Roman" pitchFamily="18" charset="0"/>
              </a:rPr>
              <a:t>Lombalgie persistante de localisation précise et</a:t>
            </a:r>
            <a:r>
              <a:rPr lang="el-GR" sz="3000" dirty="0" smtClean="0">
                <a:latin typeface="Times New Roman" pitchFamily="18" charset="0"/>
                <a:cs typeface="Times New Roman" pitchFamily="18" charset="0"/>
              </a:rPr>
              <a:t>/</a:t>
            </a:r>
            <a:r>
              <a:rPr lang="fr-FR" sz="3000" dirty="0" smtClean="0">
                <a:latin typeface="Times New Roman" pitchFamily="18" charset="0"/>
                <a:cs typeface="Times New Roman" pitchFamily="18" charset="0"/>
              </a:rPr>
              <a:t>ou radiculalgie </a:t>
            </a:r>
            <a:endParaRPr lang="el-GR" sz="3000" dirty="0" smtClean="0">
              <a:latin typeface="Times New Roman" pitchFamily="18" charset="0"/>
              <a:cs typeface="Times New Roman" pitchFamily="18" charset="0"/>
            </a:endParaRPr>
          </a:p>
          <a:p>
            <a:pPr lvl="0" algn="just">
              <a:buFont typeface="Arial" pitchFamily="34" charset="0"/>
              <a:buChar char="•"/>
            </a:pPr>
            <a:r>
              <a:rPr lang="fr-FR" sz="3000" dirty="0" smtClean="0">
                <a:latin typeface="Times New Roman" pitchFamily="18" charset="0"/>
                <a:cs typeface="Times New Roman" pitchFamily="18" charset="0"/>
              </a:rPr>
              <a:t>Douleur nocturne, aggravées par des mouvements</a:t>
            </a:r>
            <a:endParaRPr lang="el-GR" sz="3000" dirty="0" smtClean="0">
              <a:latin typeface="Times New Roman" pitchFamily="18" charset="0"/>
              <a:cs typeface="Times New Roman" pitchFamily="18" charset="0"/>
            </a:endParaRPr>
          </a:p>
          <a:p>
            <a:pPr algn="just">
              <a:buFont typeface="Arial" pitchFamily="34" charset="0"/>
              <a:buChar char="•"/>
            </a:pPr>
            <a:r>
              <a:rPr lang="fr-FR" sz="3000" dirty="0" smtClean="0">
                <a:latin typeface="Times New Roman" pitchFamily="18" charset="0"/>
                <a:cs typeface="Times New Roman" pitchFamily="18" charset="0"/>
              </a:rPr>
              <a:t>Présence des signes neurologiques déficitaires ou paresthésies des  membres</a:t>
            </a:r>
            <a:endParaRPr lang="el-GR" sz="3000" dirty="0" smtClean="0">
              <a:latin typeface="Times New Roman" pitchFamily="18" charset="0"/>
              <a:cs typeface="Times New Roman" pitchFamily="18" charset="0"/>
            </a:endParaRPr>
          </a:p>
          <a:p>
            <a:pPr lvl="0" algn="just">
              <a:buFont typeface="Arial" pitchFamily="34" charset="0"/>
              <a:buChar char="•"/>
            </a:pPr>
            <a:r>
              <a:rPr lang="fr-FR" sz="3000" dirty="0" smtClean="0">
                <a:latin typeface="Times New Roman" pitchFamily="18" charset="0"/>
                <a:cs typeface="Times New Roman" pitchFamily="18" charset="0"/>
              </a:rPr>
              <a:t>Incontinence urinaire ou fécale</a:t>
            </a:r>
            <a:endParaRPr lang="el-GR" sz="3000" dirty="0" smtClean="0">
              <a:latin typeface="Times New Roman" pitchFamily="18" charset="0"/>
              <a:cs typeface="Times New Roman" pitchFamily="18" charset="0"/>
            </a:endParaRPr>
          </a:p>
        </p:txBody>
      </p:sp>
      <p:sp>
        <p:nvSpPr>
          <p:cNvPr id="13" name="12 - Ορθογώνιο"/>
          <p:cNvSpPr/>
          <p:nvPr/>
        </p:nvSpPr>
        <p:spPr>
          <a:xfrm>
            <a:off x="11323016" y="18020343"/>
            <a:ext cx="2880356" cy="861774"/>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txBody>
          <a:bodyPr wrap="square">
            <a:spAutoFit/>
          </a:bodyPr>
          <a:lstStyle/>
          <a:p>
            <a:r>
              <a:rPr lang="fr-FR" sz="5000" dirty="0" smtClean="0">
                <a:solidFill>
                  <a:schemeClr val="accent2">
                    <a:lumMod val="75000"/>
                  </a:schemeClr>
                </a:solidFill>
                <a:latin typeface="Times New Roman" pitchFamily="18" charset="0"/>
                <a:cs typeface="Times New Roman" pitchFamily="18" charset="0"/>
              </a:rPr>
              <a:t>Evolution:</a:t>
            </a:r>
          </a:p>
        </p:txBody>
      </p:sp>
      <p:graphicFrame>
        <p:nvGraphicFramePr>
          <p:cNvPr id="14" name="13 - Διάγραμμα"/>
          <p:cNvGraphicFramePr/>
          <p:nvPr/>
        </p:nvGraphicFramePr>
        <p:xfrm>
          <a:off x="11323016" y="18740432"/>
          <a:ext cx="14401780" cy="2160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14 - Ορθογώνιο"/>
          <p:cNvSpPr/>
          <p:nvPr/>
        </p:nvSpPr>
        <p:spPr>
          <a:xfrm>
            <a:off x="11323016" y="21620788"/>
            <a:ext cx="14401780" cy="8325356"/>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txBody>
          <a:bodyPr wrap="square">
            <a:spAutoFit/>
          </a:bodyPr>
          <a:lstStyle/>
          <a:p>
            <a:r>
              <a:rPr lang="fr-FR" sz="5000" dirty="0" smtClean="0">
                <a:solidFill>
                  <a:schemeClr val="accent2">
                    <a:lumMod val="75000"/>
                  </a:schemeClr>
                </a:solidFill>
                <a:latin typeface="Times New Roman" pitchFamily="18" charset="0"/>
                <a:cs typeface="Times New Roman" pitchFamily="18" charset="0"/>
              </a:rPr>
              <a:t>Diagnostic:</a:t>
            </a:r>
          </a:p>
          <a:p>
            <a:r>
              <a:rPr lang="fr-FR" sz="3000" dirty="0" smtClean="0">
                <a:latin typeface="Times New Roman" pitchFamily="18" charset="0"/>
                <a:cs typeface="Times New Roman" pitchFamily="18" charset="0"/>
              </a:rPr>
              <a:t>L’IRM est l’examen de choix pour confirmer la suspicion clinique</a:t>
            </a:r>
            <a:r>
              <a:rPr lang="fr-FR" sz="3000" dirty="0" smtClean="0"/>
              <a:t>. </a:t>
            </a:r>
          </a:p>
          <a:p>
            <a:endParaRPr lang="fr-FR" sz="1100" dirty="0" smtClean="0">
              <a:solidFill>
                <a:schemeClr val="accent2">
                  <a:lumMod val="75000"/>
                </a:schemeClr>
              </a:solidFill>
              <a:latin typeface="Times New Roman" pitchFamily="18" charset="0"/>
              <a:cs typeface="Times New Roman" pitchFamily="18" charset="0"/>
            </a:endParaRPr>
          </a:p>
          <a:p>
            <a:r>
              <a:rPr lang="fr-FR" sz="5000" dirty="0" smtClean="0">
                <a:solidFill>
                  <a:schemeClr val="accent2">
                    <a:lumMod val="75000"/>
                  </a:schemeClr>
                </a:solidFill>
                <a:latin typeface="Times New Roman" pitchFamily="18" charset="0"/>
                <a:cs typeface="Times New Roman" pitchFamily="18" charset="0"/>
              </a:rPr>
              <a:t>Prise en charge:</a:t>
            </a:r>
          </a:p>
          <a:p>
            <a:pPr algn="just"/>
            <a:r>
              <a:rPr lang="fr-FR" sz="3000" dirty="0" smtClean="0">
                <a:latin typeface="Times New Roman" pitchFamily="18" charset="0"/>
                <a:cs typeface="Times New Roman" pitchFamily="18" charset="0"/>
              </a:rPr>
              <a:t>Corticothérapie systématique associée avec radiothérapie et dans certains cas (instabilité de la colonne vertébrale, tumeur localisé, ou tumeur avec centre primitif inconnu), l’intervention chirurgicale. </a:t>
            </a:r>
          </a:p>
          <a:p>
            <a:pPr algn="just"/>
            <a:endParaRPr lang="fr-FR" sz="1100" dirty="0" smtClean="0">
              <a:latin typeface="Times New Roman" pitchFamily="18" charset="0"/>
              <a:cs typeface="Times New Roman" pitchFamily="18" charset="0"/>
            </a:endParaRPr>
          </a:p>
          <a:p>
            <a:pPr algn="just"/>
            <a:r>
              <a:rPr lang="fr-FR" sz="5000" dirty="0" smtClean="0">
                <a:solidFill>
                  <a:schemeClr val="accent2">
                    <a:lumMod val="75000"/>
                  </a:schemeClr>
                </a:solidFill>
                <a:latin typeface="Times New Roman" pitchFamily="18" charset="0"/>
                <a:cs typeface="Times New Roman" pitchFamily="18" charset="0"/>
              </a:rPr>
              <a:t>Pronostic:</a:t>
            </a:r>
          </a:p>
          <a:p>
            <a:r>
              <a:rPr lang="fr-FR" sz="3200" dirty="0" smtClean="0">
                <a:latin typeface="Times New Roman" pitchFamily="18" charset="0"/>
                <a:cs typeface="Times New Roman" pitchFamily="18" charset="0"/>
              </a:rPr>
              <a:t>La survie moyenne est de </a:t>
            </a:r>
            <a:r>
              <a:rPr lang="fr-FR" sz="3200" b="1" dirty="0" smtClean="0">
                <a:latin typeface="Times New Roman" pitchFamily="18" charset="0"/>
                <a:cs typeface="Times New Roman" pitchFamily="18" charset="0"/>
              </a:rPr>
              <a:t>6 -7 mois </a:t>
            </a:r>
            <a:r>
              <a:rPr lang="fr-FR" sz="3200" dirty="0" smtClean="0">
                <a:latin typeface="Times New Roman" pitchFamily="18" charset="0"/>
                <a:cs typeface="Times New Roman" pitchFamily="18" charset="0"/>
              </a:rPr>
              <a:t>avec une survie d’un an à 30%. Concernant la Myélome Multiple la survie moyenne après radiothérapie est </a:t>
            </a:r>
            <a:r>
              <a:rPr lang="fr-FR" sz="3200" b="1" dirty="0" smtClean="0">
                <a:latin typeface="Times New Roman" pitchFamily="18" charset="0"/>
                <a:cs typeface="Times New Roman" pitchFamily="18" charset="0"/>
              </a:rPr>
              <a:t>10 mois.</a:t>
            </a:r>
          </a:p>
          <a:p>
            <a:endParaRPr lang="fr-FR" sz="1100" b="1" u="sng" dirty="0" smtClean="0">
              <a:latin typeface="Times New Roman" pitchFamily="18" charset="0"/>
              <a:cs typeface="Times New Roman" pitchFamily="18" charset="0"/>
            </a:endParaRPr>
          </a:p>
          <a:p>
            <a:r>
              <a:rPr lang="fr-FR" sz="4000" u="sng" dirty="0" smtClean="0">
                <a:solidFill>
                  <a:schemeClr val="accent2">
                    <a:lumMod val="75000"/>
                  </a:schemeClr>
                </a:solidFill>
                <a:latin typeface="Times New Roman" pitchFamily="18" charset="0"/>
                <a:cs typeface="Times New Roman" pitchFamily="18" charset="0"/>
              </a:rPr>
              <a:t>Facteurs des mauvais pronostique: </a:t>
            </a:r>
            <a:endParaRPr lang="el-GR" sz="4000" dirty="0" smtClean="0">
              <a:solidFill>
                <a:schemeClr val="accent2">
                  <a:lumMod val="75000"/>
                </a:schemeClr>
              </a:solidFill>
              <a:latin typeface="Times New Roman" pitchFamily="18" charset="0"/>
              <a:cs typeface="Times New Roman" pitchFamily="18" charset="0"/>
            </a:endParaRPr>
          </a:p>
          <a:p>
            <a:pPr lvl="2">
              <a:buFont typeface="Wingdings" pitchFamily="2" charset="2"/>
              <a:buChar char="Ø"/>
            </a:pPr>
            <a:r>
              <a:rPr lang="fr-FR" sz="3200" dirty="0" smtClean="0"/>
              <a:t> </a:t>
            </a:r>
            <a:r>
              <a:rPr lang="fr-FR" sz="3200" dirty="0" smtClean="0">
                <a:latin typeface="Times New Roman" pitchFamily="18" charset="0"/>
                <a:cs typeface="Times New Roman" pitchFamily="18" charset="0"/>
              </a:rPr>
              <a:t>Cancers non radio sensitifs </a:t>
            </a:r>
            <a:endParaRPr lang="el-GR" sz="3200" dirty="0" smtClean="0">
              <a:latin typeface="Times New Roman" pitchFamily="18" charset="0"/>
              <a:cs typeface="Times New Roman" pitchFamily="18" charset="0"/>
            </a:endParaRPr>
          </a:p>
          <a:p>
            <a:pPr lvl="2">
              <a:buFont typeface="Wingdings" pitchFamily="2" charset="2"/>
              <a:buChar char="Ø"/>
            </a:pPr>
            <a:r>
              <a:rPr lang="fr-FR" sz="3200" dirty="0" smtClean="0">
                <a:latin typeface="Times New Roman" pitchFamily="18" charset="0"/>
                <a:cs typeface="Times New Roman" pitchFamily="18" charset="0"/>
              </a:rPr>
              <a:t> Plusieurs métastases</a:t>
            </a:r>
            <a:endParaRPr lang="el-GR" sz="3200" dirty="0" smtClean="0">
              <a:latin typeface="Times New Roman" pitchFamily="18" charset="0"/>
              <a:cs typeface="Times New Roman" pitchFamily="18" charset="0"/>
            </a:endParaRPr>
          </a:p>
          <a:p>
            <a:pPr lvl="2">
              <a:buFont typeface="Wingdings" pitchFamily="2" charset="2"/>
              <a:buChar char="Ø"/>
            </a:pPr>
            <a:r>
              <a:rPr lang="fr-FR" sz="3200" dirty="0" smtClean="0">
                <a:latin typeface="Times New Roman" pitchFamily="18" charset="0"/>
                <a:cs typeface="Times New Roman" pitchFamily="18" charset="0"/>
              </a:rPr>
              <a:t> Pauvre niveau moteur avant l’instauration du traitement </a:t>
            </a:r>
            <a:endParaRPr lang="el-GR" sz="3200" dirty="0" smtClean="0">
              <a:latin typeface="Times New Roman" pitchFamily="18" charset="0"/>
              <a:cs typeface="Times New Roman" pitchFamily="18" charset="0"/>
            </a:endParaRPr>
          </a:p>
          <a:p>
            <a:pPr lvl="2">
              <a:buFont typeface="Wingdings" pitchFamily="2" charset="2"/>
              <a:buChar char="Ø"/>
            </a:pPr>
            <a:r>
              <a:rPr lang="fr-FR" sz="3200" dirty="0" smtClean="0">
                <a:latin typeface="Times New Roman" pitchFamily="18" charset="0"/>
                <a:cs typeface="Times New Roman" pitchFamily="18" charset="0"/>
              </a:rPr>
              <a:t> Installation rapide du déficit moteur</a:t>
            </a:r>
            <a:endParaRPr lang="el-GR" sz="1100" dirty="0">
              <a:latin typeface="Times New Roman" pitchFamily="18" charset="0"/>
              <a:cs typeface="Times New Roman" pitchFamily="18" charset="0"/>
            </a:endParaRPr>
          </a:p>
        </p:txBody>
      </p:sp>
      <p:sp>
        <p:nvSpPr>
          <p:cNvPr id="1026" name="Rectangle 2"/>
          <p:cNvSpPr>
            <a:spLocks noChangeArrowheads="1"/>
          </p:cNvSpPr>
          <p:nvPr/>
        </p:nvSpPr>
        <p:spPr bwMode="auto">
          <a:xfrm>
            <a:off x="26444885" y="14419898"/>
            <a:ext cx="15121869" cy="3339376"/>
          </a:xfrm>
          <a:prstGeom prst="rect">
            <a:avLst/>
          </a:prstGeom>
          <a:solidFill>
            <a:schemeClr val="bg1"/>
          </a:solidFill>
          <a:ln w="38100">
            <a:solidFill>
              <a:schemeClr val="tx1"/>
            </a:solid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5000" i="0" u="none" strike="noStrike" normalizeH="0" baseline="0" dirty="0" smtClean="0">
                <a:solidFill>
                  <a:schemeClr val="accent2">
                    <a:lumMod val="75000"/>
                  </a:schemeClr>
                </a:solidFill>
                <a:latin typeface="Times New Roman" pitchFamily="18" charset="0"/>
                <a:ea typeface="Times New Roman" pitchFamily="18" charset="0"/>
                <a:cs typeface="Times New Roman" pitchFamily="18" charset="0"/>
              </a:rPr>
              <a:t>La prise en charge </a:t>
            </a:r>
            <a:r>
              <a:rPr kumimoji="0" lang="fr-FR" sz="5000" i="0" u="sng" strike="noStrike" normalizeH="0" baseline="0" dirty="0" smtClean="0">
                <a:solidFill>
                  <a:schemeClr val="accent2">
                    <a:lumMod val="75000"/>
                  </a:schemeClr>
                </a:solidFill>
                <a:latin typeface="Times New Roman" pitchFamily="18" charset="0"/>
                <a:ea typeface="Times New Roman" pitchFamily="18" charset="0"/>
                <a:cs typeface="Times New Roman" pitchFamily="18" charset="0"/>
              </a:rPr>
              <a:t>rapide</a:t>
            </a:r>
            <a:r>
              <a:rPr kumimoji="0" lang="fr-FR" sz="5000" i="0" u="none" strike="noStrike" normalizeH="0" baseline="0" dirty="0" smtClean="0">
                <a:solidFill>
                  <a:schemeClr val="accent2">
                    <a:lumMod val="75000"/>
                  </a:schemeClr>
                </a:solidFill>
                <a:latin typeface="Times New Roman" pitchFamily="18" charset="0"/>
                <a:ea typeface="Times New Roman" pitchFamily="18" charset="0"/>
                <a:cs typeface="Times New Roman" pitchFamily="18" charset="0"/>
              </a:rPr>
              <a:t> est fondamentale :</a:t>
            </a:r>
            <a:endParaRPr kumimoji="0" lang="el-GR" sz="5000" i="0" u="none" strike="noStrike" normalizeH="0" baseline="0" dirty="0" smtClean="0">
              <a:solidFill>
                <a:schemeClr val="accent2">
                  <a:lumMod val="75000"/>
                </a:schemeClr>
              </a:solidFill>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100" i="0" u="none" strike="noStrike" normalizeH="0" baseline="0" dirty="0" smtClean="0">
              <a:solidFill>
                <a:schemeClr val="accent2">
                  <a:lumMod val="75000"/>
                </a:schemeClr>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3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90%</a:t>
            </a:r>
            <a:r>
              <a:rPr kumimoji="0" lang="fr-FR" sz="3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des patients, ayant un déficit moteur évoluant depuis </a:t>
            </a:r>
            <a:r>
              <a:rPr kumimoji="0" lang="fr-FR" sz="3000" b="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moins de 14 jours</a:t>
            </a:r>
            <a:r>
              <a:rPr kumimoji="0" lang="fr-FR" sz="3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montre une amélioration fonctionnelle après radiothérapie contre </a:t>
            </a:r>
            <a:r>
              <a:rPr kumimoji="0" lang="fr-FR" sz="3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10%</a:t>
            </a:r>
            <a:r>
              <a:rPr kumimoji="0" lang="fr-FR" sz="3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des patients avec une évolution durant </a:t>
            </a:r>
            <a:r>
              <a:rPr kumimoji="0" lang="fr-FR" sz="3000" b="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plus de 14 jours</a:t>
            </a:r>
            <a:r>
              <a:rPr kumimoji="0" lang="fr-FR" sz="3000" b="0" i="0" u="sng"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a:t>
            </a:r>
            <a:r>
              <a:rPr kumimoji="0" lang="fr-FR" sz="3000" b="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l-GR" sz="3000" b="0" i="0" u="sng"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3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 décompression chirurgicale </a:t>
            </a:r>
            <a:r>
              <a:rPr kumimoji="0" lang="fr-FR" sz="3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dans les 48 heures </a:t>
            </a:r>
            <a:r>
              <a:rPr kumimoji="0" lang="fr-FR" sz="3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de l’apparition du déficit neurologique est associée avec une </a:t>
            </a:r>
            <a:r>
              <a:rPr kumimoji="0" lang="fr-FR" sz="3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meilleure  récupération </a:t>
            </a:r>
            <a:r>
              <a:rPr kumimoji="0" lang="fr-FR" sz="3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neurologique mais sans augmentation de la survie.   </a:t>
            </a:r>
            <a:endParaRPr kumimoji="0" lang="fr-FR" sz="3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7" name="16 - Εικόνα" descr="Partenaires2.jpg"/>
          <p:cNvPicPr>
            <a:picLocks noChangeAspect="1"/>
          </p:cNvPicPr>
          <p:nvPr/>
        </p:nvPicPr>
        <p:blipFill>
          <a:blip r:embed="rId8" cstate="print"/>
          <a:srcRect l="16667" r="16667"/>
          <a:stretch>
            <a:fillRect/>
          </a:stretch>
        </p:blipFill>
        <p:spPr>
          <a:xfrm>
            <a:off x="38686398" y="2178385"/>
            <a:ext cx="2241176" cy="2524869"/>
          </a:xfrm>
          <a:prstGeom prst="rect">
            <a:avLst/>
          </a:prstGeom>
          <a:ln>
            <a:noFill/>
          </a:ln>
          <a:effectLst>
            <a:softEdge rad="112500"/>
          </a:effectLst>
        </p:spPr>
      </p:pic>
      <p:sp>
        <p:nvSpPr>
          <p:cNvPr id="18" name="17 - Ορθογώνιο"/>
          <p:cNvSpPr/>
          <p:nvPr/>
        </p:nvSpPr>
        <p:spPr>
          <a:xfrm>
            <a:off x="26444885" y="23781055"/>
            <a:ext cx="15121869" cy="4724370"/>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txBody>
          <a:bodyPr wrap="square">
            <a:spAutoFit/>
          </a:bodyPr>
          <a:lstStyle/>
          <a:p>
            <a:r>
              <a:rPr lang="fr-FR" sz="5000" dirty="0" smtClean="0">
                <a:solidFill>
                  <a:schemeClr val="accent2">
                    <a:lumMod val="75000"/>
                  </a:schemeClr>
                </a:solidFill>
                <a:latin typeface="Times New Roman" pitchFamily="18" charset="0"/>
                <a:cs typeface="Times New Roman" pitchFamily="18" charset="0"/>
              </a:rPr>
              <a:t>Références:</a:t>
            </a:r>
            <a:endParaRPr lang="el-GR" sz="5000" dirty="0" smtClean="0">
              <a:solidFill>
                <a:schemeClr val="accent2">
                  <a:lumMod val="75000"/>
                </a:schemeClr>
              </a:solidFill>
              <a:latin typeface="Times New Roman" pitchFamily="18" charset="0"/>
              <a:cs typeface="Times New Roman" pitchFamily="18" charset="0"/>
            </a:endParaRPr>
          </a:p>
          <a:p>
            <a:endParaRPr lang="fr-FR" sz="1100" dirty="0" smtClean="0">
              <a:solidFill>
                <a:schemeClr val="accent2">
                  <a:lumMod val="75000"/>
                </a:schemeClr>
              </a:solidFill>
              <a:latin typeface="Times New Roman" pitchFamily="18" charset="0"/>
              <a:cs typeface="Times New Roman" pitchFamily="18" charset="0"/>
            </a:endParaRPr>
          </a:p>
          <a:p>
            <a:pPr marL="514350" indent="-514350">
              <a:buFont typeface="+mj-lt"/>
              <a:buAutoNum type="arabicPeriod"/>
            </a:pPr>
            <a:r>
              <a:rPr lang="fr-FR" sz="3000" dirty="0" err="1" smtClean="0">
                <a:latin typeface="Times New Roman" pitchFamily="18" charset="0"/>
                <a:cs typeface="Times New Roman" pitchFamily="18" charset="0"/>
              </a:rPr>
              <a:t>Spinazzé</a:t>
            </a:r>
            <a:r>
              <a:rPr lang="fr-FR" sz="3000" dirty="0" smtClean="0">
                <a:latin typeface="Times New Roman" pitchFamily="18" charset="0"/>
                <a:cs typeface="Times New Roman" pitchFamily="18" charset="0"/>
              </a:rPr>
              <a:t> S, </a:t>
            </a:r>
            <a:r>
              <a:rPr lang="fr-FR" sz="3000" dirty="0" err="1" smtClean="0">
                <a:latin typeface="Times New Roman" pitchFamily="18" charset="0"/>
                <a:cs typeface="Times New Roman" pitchFamily="18" charset="0"/>
              </a:rPr>
              <a:t>Caraceni</a:t>
            </a:r>
            <a:r>
              <a:rPr lang="fr-FR" sz="3000" dirty="0" smtClean="0">
                <a:latin typeface="Times New Roman" pitchFamily="18" charset="0"/>
                <a:cs typeface="Times New Roman" pitchFamily="18" charset="0"/>
              </a:rPr>
              <a:t> A, Schrijvers D. Epidural spinal </a:t>
            </a:r>
            <a:r>
              <a:rPr lang="fr-FR" sz="3000" dirty="0" err="1" smtClean="0">
                <a:latin typeface="Times New Roman" pitchFamily="18" charset="0"/>
                <a:cs typeface="Times New Roman" pitchFamily="18" charset="0"/>
              </a:rPr>
              <a:t>cord</a:t>
            </a:r>
            <a:r>
              <a:rPr lang="fr-FR" sz="3000" dirty="0" smtClean="0">
                <a:latin typeface="Times New Roman" pitchFamily="18" charset="0"/>
                <a:cs typeface="Times New Roman" pitchFamily="18" charset="0"/>
              </a:rPr>
              <a:t> compression. </a:t>
            </a:r>
            <a:r>
              <a:rPr lang="fr-FR" sz="3000" dirty="0" err="1" smtClean="0">
                <a:latin typeface="Times New Roman" pitchFamily="18" charset="0"/>
                <a:cs typeface="Times New Roman" pitchFamily="18" charset="0"/>
              </a:rPr>
              <a:t>Crit</a:t>
            </a:r>
            <a:r>
              <a:rPr lang="fr-FR" sz="3000" dirty="0" smtClean="0">
                <a:latin typeface="Times New Roman" pitchFamily="18" charset="0"/>
                <a:cs typeface="Times New Roman" pitchFamily="18" charset="0"/>
              </a:rPr>
              <a:t> </a:t>
            </a:r>
            <a:r>
              <a:rPr lang="fr-FR" sz="3000" dirty="0" err="1" smtClean="0">
                <a:latin typeface="Times New Roman" pitchFamily="18" charset="0"/>
                <a:cs typeface="Times New Roman" pitchFamily="18" charset="0"/>
              </a:rPr>
              <a:t>Rev</a:t>
            </a:r>
            <a:r>
              <a:rPr lang="fr-FR" sz="3000" dirty="0" smtClean="0">
                <a:latin typeface="Times New Roman" pitchFamily="18" charset="0"/>
                <a:cs typeface="Times New Roman" pitchFamily="18" charset="0"/>
              </a:rPr>
              <a:t> </a:t>
            </a:r>
            <a:r>
              <a:rPr lang="fr-FR" sz="3000" dirty="0" err="1" smtClean="0">
                <a:latin typeface="Times New Roman" pitchFamily="18" charset="0"/>
                <a:cs typeface="Times New Roman" pitchFamily="18" charset="0"/>
              </a:rPr>
              <a:t>Oncol</a:t>
            </a:r>
            <a:r>
              <a:rPr lang="fr-FR" sz="3000" dirty="0" smtClean="0">
                <a:latin typeface="Times New Roman" pitchFamily="18" charset="0"/>
                <a:cs typeface="Times New Roman" pitchFamily="18" charset="0"/>
              </a:rPr>
              <a:t> </a:t>
            </a:r>
            <a:r>
              <a:rPr lang="fr-FR" sz="3000" dirty="0" err="1" smtClean="0">
                <a:latin typeface="Times New Roman" pitchFamily="18" charset="0"/>
                <a:cs typeface="Times New Roman" pitchFamily="18" charset="0"/>
              </a:rPr>
              <a:t>Hematol</a:t>
            </a:r>
            <a:r>
              <a:rPr lang="fr-FR" sz="3000" dirty="0" smtClean="0">
                <a:latin typeface="Times New Roman" pitchFamily="18" charset="0"/>
                <a:cs typeface="Times New Roman" pitchFamily="18" charset="0"/>
              </a:rPr>
              <a:t>. </a:t>
            </a:r>
            <a:r>
              <a:rPr lang="fr-FR" sz="3000" dirty="0" err="1" smtClean="0">
                <a:latin typeface="Times New Roman" pitchFamily="18" charset="0"/>
                <a:cs typeface="Times New Roman" pitchFamily="18" charset="0"/>
              </a:rPr>
              <a:t>déc</a:t>
            </a:r>
            <a:r>
              <a:rPr lang="fr-FR" sz="3000" dirty="0" smtClean="0">
                <a:latin typeface="Times New Roman" pitchFamily="18" charset="0"/>
                <a:cs typeface="Times New Roman" pitchFamily="18" charset="0"/>
              </a:rPr>
              <a:t> 2005;56(3):397</a:t>
            </a:r>
            <a:r>
              <a:rPr lang="en-US" sz="3000" dirty="0" smtClean="0">
                <a:latin typeface="Times New Roman" pitchFamily="18" charset="0"/>
                <a:cs typeface="Times New Roman" pitchFamily="18" charset="0"/>
              </a:rPr>
              <a:t>‑</a:t>
            </a:r>
            <a:r>
              <a:rPr lang="fr-FR" sz="3000" dirty="0" smtClean="0">
                <a:latin typeface="Times New Roman" pitchFamily="18" charset="0"/>
                <a:cs typeface="Times New Roman" pitchFamily="18" charset="0"/>
              </a:rPr>
              <a:t>406. </a:t>
            </a:r>
          </a:p>
          <a:p>
            <a:pPr marL="514350" indent="-514350">
              <a:buFont typeface="+mj-lt"/>
              <a:buAutoNum type="arabicPeriod"/>
            </a:pPr>
            <a:r>
              <a:rPr lang="en-US" sz="3000" dirty="0" err="1" smtClean="0">
                <a:latin typeface="Times New Roman" pitchFamily="18" charset="0"/>
                <a:cs typeface="Times New Roman" pitchFamily="18" charset="0"/>
              </a:rPr>
              <a:t>Quraishi</a:t>
            </a:r>
            <a:r>
              <a:rPr lang="en-US" sz="3000" dirty="0" smtClean="0">
                <a:latin typeface="Times New Roman" pitchFamily="18" charset="0"/>
                <a:cs typeface="Times New Roman" pitchFamily="18" charset="0"/>
              </a:rPr>
              <a:t> NA, </a:t>
            </a:r>
            <a:r>
              <a:rPr lang="en-US" sz="3000" dirty="0" err="1" smtClean="0">
                <a:latin typeface="Times New Roman" pitchFamily="18" charset="0"/>
                <a:cs typeface="Times New Roman" pitchFamily="18" charset="0"/>
              </a:rPr>
              <a:t>Rajagopal</a:t>
            </a:r>
            <a:r>
              <a:rPr lang="en-US" sz="3000" dirty="0" smtClean="0">
                <a:latin typeface="Times New Roman" pitchFamily="18" charset="0"/>
                <a:cs typeface="Times New Roman" pitchFamily="18" charset="0"/>
              </a:rPr>
              <a:t> TS, </a:t>
            </a:r>
            <a:r>
              <a:rPr lang="en-US" sz="3000" dirty="0" err="1" smtClean="0">
                <a:latin typeface="Times New Roman" pitchFamily="18" charset="0"/>
                <a:cs typeface="Times New Roman" pitchFamily="18" charset="0"/>
              </a:rPr>
              <a:t>Manoharan</a:t>
            </a:r>
            <a:r>
              <a:rPr lang="en-US" sz="3000" dirty="0" smtClean="0">
                <a:latin typeface="Times New Roman" pitchFamily="18" charset="0"/>
                <a:cs typeface="Times New Roman" pitchFamily="18" charset="0"/>
              </a:rPr>
              <a:t> SR, </a:t>
            </a:r>
            <a:r>
              <a:rPr lang="en-US" sz="3000" dirty="0" err="1" smtClean="0">
                <a:latin typeface="Times New Roman" pitchFamily="18" charset="0"/>
                <a:cs typeface="Times New Roman" pitchFamily="18" charset="0"/>
              </a:rPr>
              <a:t>Elsayed</a:t>
            </a:r>
            <a:r>
              <a:rPr lang="en-US" sz="3000" dirty="0" smtClean="0">
                <a:latin typeface="Times New Roman" pitchFamily="18" charset="0"/>
                <a:cs typeface="Times New Roman" pitchFamily="18" charset="0"/>
              </a:rPr>
              <a:t> S, Edwards KL, </a:t>
            </a:r>
            <a:r>
              <a:rPr lang="en-US" sz="3000" dirty="0" err="1" smtClean="0">
                <a:latin typeface="Times New Roman" pitchFamily="18" charset="0"/>
                <a:cs typeface="Times New Roman" pitchFamily="18" charset="0"/>
              </a:rPr>
              <a:t>Boszczyk</a:t>
            </a:r>
            <a:r>
              <a:rPr lang="en-US" sz="3000" dirty="0" smtClean="0">
                <a:latin typeface="Times New Roman" pitchFamily="18" charset="0"/>
                <a:cs typeface="Times New Roman" pitchFamily="18" charset="0"/>
              </a:rPr>
              <a:t> BM. Effect of timing of surgery on neurological outcome and survival in metastatic spinal cord compression. </a:t>
            </a:r>
            <a:r>
              <a:rPr lang="en-US" sz="3000" dirty="0" err="1" smtClean="0">
                <a:latin typeface="Times New Roman" pitchFamily="18" charset="0"/>
                <a:cs typeface="Times New Roman" pitchFamily="18" charset="0"/>
              </a:rPr>
              <a:t>Eur</a:t>
            </a:r>
            <a:r>
              <a:rPr lang="en-US" sz="3000" dirty="0" smtClean="0">
                <a:latin typeface="Times New Roman" pitchFamily="18" charset="0"/>
                <a:cs typeface="Times New Roman" pitchFamily="18" charset="0"/>
              </a:rPr>
              <a:t> Spine J. </a:t>
            </a:r>
            <a:r>
              <a:rPr lang="en-US" sz="3000" dirty="0" err="1" smtClean="0">
                <a:latin typeface="Times New Roman" pitchFamily="18" charset="0"/>
                <a:cs typeface="Times New Roman" pitchFamily="18" charset="0"/>
              </a:rPr>
              <a:t>juin</a:t>
            </a:r>
            <a:r>
              <a:rPr lang="en-US" sz="3000" dirty="0" smtClean="0">
                <a:latin typeface="Times New Roman" pitchFamily="18" charset="0"/>
                <a:cs typeface="Times New Roman" pitchFamily="18" charset="0"/>
              </a:rPr>
              <a:t> 2013;22(6):1383‑8. </a:t>
            </a:r>
          </a:p>
          <a:p>
            <a:pPr marL="514350" indent="-514350">
              <a:buFont typeface="+mj-lt"/>
              <a:buAutoNum type="arabicPeriod"/>
            </a:pPr>
            <a:r>
              <a:rPr lang="en-US" sz="3000" dirty="0" err="1" smtClean="0">
                <a:latin typeface="Times New Roman" pitchFamily="18" charset="0"/>
                <a:cs typeface="Times New Roman" pitchFamily="18" charset="0"/>
              </a:rPr>
              <a:t>Quraishi</a:t>
            </a:r>
            <a:r>
              <a:rPr lang="en-US" sz="3000" dirty="0" smtClean="0">
                <a:latin typeface="Times New Roman" pitchFamily="18" charset="0"/>
                <a:cs typeface="Times New Roman" pitchFamily="18" charset="0"/>
              </a:rPr>
              <a:t> NA, </a:t>
            </a:r>
            <a:r>
              <a:rPr lang="en-US" sz="3000" dirty="0" err="1" smtClean="0">
                <a:latin typeface="Times New Roman" pitchFamily="18" charset="0"/>
                <a:cs typeface="Times New Roman" pitchFamily="18" charset="0"/>
              </a:rPr>
              <a:t>Rajagopal</a:t>
            </a:r>
            <a:r>
              <a:rPr lang="en-US" sz="3000" dirty="0" smtClean="0">
                <a:latin typeface="Times New Roman" pitchFamily="18" charset="0"/>
                <a:cs typeface="Times New Roman" pitchFamily="18" charset="0"/>
              </a:rPr>
              <a:t> TS, </a:t>
            </a:r>
            <a:r>
              <a:rPr lang="en-US" sz="3000" dirty="0" err="1" smtClean="0">
                <a:latin typeface="Times New Roman" pitchFamily="18" charset="0"/>
                <a:cs typeface="Times New Roman" pitchFamily="18" charset="0"/>
              </a:rPr>
              <a:t>Manoharan</a:t>
            </a:r>
            <a:r>
              <a:rPr lang="en-US" sz="3000" dirty="0" smtClean="0">
                <a:latin typeface="Times New Roman" pitchFamily="18" charset="0"/>
                <a:cs typeface="Times New Roman" pitchFamily="18" charset="0"/>
              </a:rPr>
              <a:t> SR, </a:t>
            </a:r>
            <a:r>
              <a:rPr lang="en-US" sz="3000" dirty="0" err="1" smtClean="0">
                <a:latin typeface="Times New Roman" pitchFamily="18" charset="0"/>
                <a:cs typeface="Times New Roman" pitchFamily="18" charset="0"/>
              </a:rPr>
              <a:t>Elsayed</a:t>
            </a:r>
            <a:r>
              <a:rPr lang="en-US" sz="3000" dirty="0" smtClean="0">
                <a:latin typeface="Times New Roman" pitchFamily="18" charset="0"/>
                <a:cs typeface="Times New Roman" pitchFamily="18" charset="0"/>
              </a:rPr>
              <a:t> S, Edwards KL, </a:t>
            </a:r>
            <a:r>
              <a:rPr lang="en-US" sz="3000" dirty="0" err="1" smtClean="0">
                <a:latin typeface="Times New Roman" pitchFamily="18" charset="0"/>
                <a:cs typeface="Times New Roman" pitchFamily="18" charset="0"/>
              </a:rPr>
              <a:t>Boszczyk</a:t>
            </a:r>
            <a:r>
              <a:rPr lang="en-US" sz="3000" dirty="0" smtClean="0">
                <a:latin typeface="Times New Roman" pitchFamily="18" charset="0"/>
                <a:cs typeface="Times New Roman" pitchFamily="18" charset="0"/>
              </a:rPr>
              <a:t> BM. Effect of timing of surgery on neurological outcome and survival in metastatic spinal cord compression. </a:t>
            </a:r>
            <a:r>
              <a:rPr lang="en-US" sz="3000" dirty="0" err="1" smtClean="0">
                <a:latin typeface="Times New Roman" pitchFamily="18" charset="0"/>
                <a:cs typeface="Times New Roman" pitchFamily="18" charset="0"/>
              </a:rPr>
              <a:t>Eur</a:t>
            </a:r>
            <a:r>
              <a:rPr lang="en-US" sz="3000" dirty="0" smtClean="0">
                <a:latin typeface="Times New Roman" pitchFamily="18" charset="0"/>
                <a:cs typeface="Times New Roman" pitchFamily="18" charset="0"/>
              </a:rPr>
              <a:t> Spine J. </a:t>
            </a:r>
            <a:r>
              <a:rPr lang="en-US" sz="3000" dirty="0" err="1" smtClean="0">
                <a:latin typeface="Times New Roman" pitchFamily="18" charset="0"/>
                <a:cs typeface="Times New Roman" pitchFamily="18" charset="0"/>
              </a:rPr>
              <a:t>juin</a:t>
            </a:r>
            <a:r>
              <a:rPr lang="en-US" sz="3000" dirty="0" smtClean="0">
                <a:latin typeface="Times New Roman" pitchFamily="18" charset="0"/>
                <a:cs typeface="Times New Roman" pitchFamily="18" charset="0"/>
              </a:rPr>
              <a:t> 2013;22(6):1383‑8. </a:t>
            </a:r>
            <a:endParaRPr lang="el-GR" sz="3000" dirty="0">
              <a:latin typeface="Times New Roman" pitchFamily="18" charset="0"/>
              <a:cs typeface="Times New Roman" pitchFamily="18" charset="0"/>
            </a:endParaRPr>
          </a:p>
        </p:txBody>
      </p:sp>
      <p:pic>
        <p:nvPicPr>
          <p:cNvPr id="21" name="20 - Εικόνα"/>
          <p:cNvPicPr/>
          <p:nvPr/>
        </p:nvPicPr>
        <p:blipFill>
          <a:blip r:embed="rId9" cstate="print"/>
          <a:srcRect l="34091" t="9091" r="18182"/>
          <a:stretch>
            <a:fillRect/>
          </a:stretch>
        </p:blipFill>
        <p:spPr bwMode="auto">
          <a:xfrm>
            <a:off x="11323016" y="5058741"/>
            <a:ext cx="5040623" cy="8641068"/>
          </a:xfrm>
          <a:prstGeom prst="rect">
            <a:avLst/>
          </a:prstGeom>
          <a:noFill/>
          <a:ln w="9525">
            <a:noFill/>
            <a:miter lim="800000"/>
            <a:headEnd/>
            <a:tailEnd/>
          </a:ln>
        </p:spPr>
      </p:pic>
      <p:pic>
        <p:nvPicPr>
          <p:cNvPr id="1027" name="Picture 3"/>
          <p:cNvPicPr>
            <a:picLocks noChangeAspect="1" noChangeArrowheads="1"/>
          </p:cNvPicPr>
          <p:nvPr/>
        </p:nvPicPr>
        <p:blipFill>
          <a:blip r:embed="rId10" cstate="print"/>
          <a:srcRect l="20000" r="20000"/>
          <a:stretch>
            <a:fillRect/>
          </a:stretch>
        </p:blipFill>
        <p:spPr bwMode="auto">
          <a:xfrm>
            <a:off x="22124351" y="5058741"/>
            <a:ext cx="5184641" cy="8641068"/>
          </a:xfrm>
          <a:prstGeom prst="rect">
            <a:avLst/>
          </a:prstGeom>
          <a:noFill/>
          <a:ln w="9525">
            <a:noFill/>
            <a:miter lim="800000"/>
            <a:headEnd/>
            <a:tailEnd/>
          </a:ln>
        </p:spPr>
      </p:pic>
      <p:sp>
        <p:nvSpPr>
          <p:cNvPr id="23" name="22 - Ορθογώνιο"/>
          <p:cNvSpPr/>
          <p:nvPr/>
        </p:nvSpPr>
        <p:spPr>
          <a:xfrm>
            <a:off x="22124351" y="5058741"/>
            <a:ext cx="720089" cy="7200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29" name="Picture 5"/>
          <p:cNvPicPr>
            <a:picLocks noChangeAspect="1" noChangeArrowheads="1"/>
          </p:cNvPicPr>
          <p:nvPr/>
        </p:nvPicPr>
        <p:blipFill>
          <a:blip r:embed="rId11" cstate="print"/>
          <a:srcRect l="33333" r="16667"/>
          <a:stretch>
            <a:fillRect/>
          </a:stretch>
        </p:blipFill>
        <p:spPr bwMode="auto">
          <a:xfrm>
            <a:off x="17085316" y="5058741"/>
            <a:ext cx="4320534" cy="8641068"/>
          </a:xfrm>
          <a:prstGeom prst="rect">
            <a:avLst/>
          </a:prstGeom>
          <a:noFill/>
          <a:ln w="9525">
            <a:noFill/>
            <a:miter lim="800000"/>
            <a:headEnd/>
            <a:tailEnd/>
          </a:ln>
        </p:spPr>
      </p:pic>
      <p:sp>
        <p:nvSpPr>
          <p:cNvPr id="20" name="Rectangle 2"/>
          <p:cNvSpPr>
            <a:spLocks noChangeArrowheads="1"/>
          </p:cNvSpPr>
          <p:nvPr/>
        </p:nvSpPr>
        <p:spPr bwMode="auto">
          <a:xfrm>
            <a:off x="26444885" y="18740432"/>
            <a:ext cx="15121869" cy="4093428"/>
          </a:xfrm>
          <a:prstGeom prst="rect">
            <a:avLst/>
          </a:prstGeom>
          <a:solidFill>
            <a:schemeClr val="bg1"/>
          </a:solidFill>
          <a:ln w="38100">
            <a:solidFill>
              <a:schemeClr val="tx1"/>
            </a:solid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5000" dirty="0" smtClean="0">
                <a:solidFill>
                  <a:schemeClr val="accent2">
                    <a:lumMod val="75000"/>
                  </a:schemeClr>
                </a:solidFill>
                <a:latin typeface="Times New Roman" pitchFamily="18" charset="0"/>
                <a:cs typeface="Times New Roman" pitchFamily="18" charset="0"/>
              </a:rPr>
              <a:t>Messages Importants:</a:t>
            </a:r>
          </a:p>
          <a:p>
            <a:pPr lvl="0" fontAlgn="base">
              <a:spcBef>
                <a:spcPct val="0"/>
              </a:spcBef>
              <a:spcAft>
                <a:spcPct val="0"/>
              </a:spcAft>
              <a:buFont typeface="Arial" pitchFamily="34" charset="0"/>
              <a:buChar char="•"/>
            </a:pPr>
            <a:r>
              <a:rPr lang="fr-FR" sz="3000" dirty="0" smtClean="0">
                <a:latin typeface="Times New Roman" pitchFamily="18" charset="0"/>
                <a:cs typeface="Times New Roman" pitchFamily="18" charset="0"/>
              </a:rPr>
              <a:t>La  compression médullaire tumorale est une complication rare mais elle consiste à une </a:t>
            </a:r>
            <a:r>
              <a:rPr lang="fr-FR" sz="3000" b="1" dirty="0" smtClean="0">
                <a:latin typeface="Times New Roman" pitchFamily="18" charset="0"/>
                <a:cs typeface="Times New Roman" pitchFamily="18" charset="0"/>
              </a:rPr>
              <a:t>urgence médicale.</a:t>
            </a:r>
          </a:p>
          <a:p>
            <a:pPr lvl="0" fontAlgn="base">
              <a:spcBef>
                <a:spcPct val="0"/>
              </a:spcBef>
              <a:spcAft>
                <a:spcPct val="0"/>
              </a:spcAft>
              <a:buFont typeface="Arial" pitchFamily="34" charset="0"/>
              <a:buChar char="•"/>
            </a:pPr>
            <a:r>
              <a:rPr lang="fr-FR" sz="3000" dirty="0" smtClean="0">
                <a:latin typeface="Times New Roman" pitchFamily="18" charset="0"/>
                <a:cs typeface="Times New Roman" pitchFamily="18" charset="0"/>
              </a:rPr>
              <a:t>Elle doit être évoquée devant tout les cas </a:t>
            </a:r>
            <a:r>
              <a:rPr lang="fr-FR" sz="3000" u="sng" dirty="0" smtClean="0">
                <a:latin typeface="Times New Roman" pitchFamily="18" charset="0"/>
                <a:cs typeface="Times New Roman" pitchFamily="18" charset="0"/>
              </a:rPr>
              <a:t>des troubles de la marche ou de niveau sensitif </a:t>
            </a:r>
            <a:r>
              <a:rPr lang="fr-FR" sz="3000" dirty="0" smtClean="0">
                <a:latin typeface="Times New Roman" pitchFamily="18" charset="0"/>
                <a:cs typeface="Times New Roman" pitchFamily="18" charset="0"/>
              </a:rPr>
              <a:t>chez un patient âgé ayant un cancer,.</a:t>
            </a:r>
          </a:p>
          <a:p>
            <a:pPr lvl="0" fontAlgn="base">
              <a:spcBef>
                <a:spcPct val="0"/>
              </a:spcBef>
              <a:spcAft>
                <a:spcPct val="0"/>
              </a:spcAft>
              <a:buFont typeface="Arial" pitchFamily="34" charset="0"/>
              <a:buChar char="•"/>
            </a:pPr>
            <a:r>
              <a:rPr lang="fr-FR" sz="3000" dirty="0" smtClean="0">
                <a:latin typeface="Times New Roman" pitchFamily="18" charset="0"/>
                <a:cs typeface="Times New Roman" pitchFamily="18" charset="0"/>
              </a:rPr>
              <a:t>Une IRM dans ce contexte doit être réalisée dans le meilleur délai. </a:t>
            </a:r>
          </a:p>
          <a:p>
            <a:pPr lvl="0" fontAlgn="base">
              <a:spcBef>
                <a:spcPct val="0"/>
              </a:spcBef>
              <a:spcAft>
                <a:spcPct val="0"/>
              </a:spcAft>
              <a:buFont typeface="Arial" pitchFamily="34" charset="0"/>
              <a:buChar char="•"/>
            </a:pPr>
            <a:r>
              <a:rPr lang="fr-FR" sz="3000" dirty="0" smtClean="0">
                <a:latin typeface="Times New Roman" pitchFamily="18" charset="0"/>
                <a:cs typeface="Times New Roman" pitchFamily="18" charset="0"/>
              </a:rPr>
              <a:t>Sa prise en charge rapide est fondamentale pour minimiser les séquelles et améliorer le pronostic.</a:t>
            </a:r>
            <a:endParaRPr lang="fr-FR" sz="3000" dirty="0" smtClean="0">
              <a:solidFill>
                <a:schemeClr val="accent2">
                  <a:lumMod val="75000"/>
                </a:schemeClr>
              </a:solidFill>
              <a:latin typeface="Times New Roman" pitchFamily="18" charset="0"/>
              <a:cs typeface="Times New Roman" pitchFamily="18" charset="0"/>
            </a:endParaRPr>
          </a:p>
        </p:txBody>
      </p:sp>
      <p:pic>
        <p:nvPicPr>
          <p:cNvPr id="3" name="Picture 2" descr="F:\téléchargement (1).png"/>
          <p:cNvPicPr>
            <a:picLocks noChangeAspect="1" noChangeArrowheads="1"/>
          </p:cNvPicPr>
          <p:nvPr/>
        </p:nvPicPr>
        <p:blipFill>
          <a:blip r:embed="rId12" cstate="print"/>
          <a:srcRect l="22807" r="27332"/>
          <a:stretch>
            <a:fillRect/>
          </a:stretch>
        </p:blipFill>
        <p:spPr bwMode="auto">
          <a:xfrm>
            <a:off x="35085953" y="5058741"/>
            <a:ext cx="5760712" cy="8641068"/>
          </a:xfrm>
          <a:prstGeom prst="rect">
            <a:avLst/>
          </a:prstGeom>
          <a:noFill/>
        </p:spPr>
      </p:pic>
      <p:pic>
        <p:nvPicPr>
          <p:cNvPr id="1028" name="Picture 4" descr="F:\téléchargement (4).png"/>
          <p:cNvPicPr>
            <a:picLocks noChangeAspect="1" noChangeArrowheads="1"/>
          </p:cNvPicPr>
          <p:nvPr/>
        </p:nvPicPr>
        <p:blipFill>
          <a:blip r:embed="rId13" cstate="print"/>
          <a:srcRect l="29959" r="31443"/>
          <a:stretch>
            <a:fillRect/>
          </a:stretch>
        </p:blipFill>
        <p:spPr bwMode="auto">
          <a:xfrm>
            <a:off x="29325241" y="5058741"/>
            <a:ext cx="5526970" cy="8641068"/>
          </a:xfrm>
          <a:prstGeom prst="rect">
            <a:avLst/>
          </a:prstGeom>
          <a:noFill/>
        </p:spPr>
      </p:pic>
      <p:sp>
        <p:nvSpPr>
          <p:cNvPr id="24" name="23 - TextBox"/>
          <p:cNvSpPr txBox="1"/>
          <p:nvPr/>
        </p:nvSpPr>
        <p:spPr>
          <a:xfrm>
            <a:off x="12763194" y="4338652"/>
            <a:ext cx="1440178" cy="861774"/>
          </a:xfrm>
          <a:prstGeom prst="rect">
            <a:avLst/>
          </a:prstGeom>
          <a:noFill/>
        </p:spPr>
        <p:txBody>
          <a:bodyPr wrap="square" rtlCol="0">
            <a:spAutoFit/>
          </a:bodyPr>
          <a:lstStyle/>
          <a:p>
            <a:r>
              <a:rPr lang="fr-FR" sz="5000" dirty="0" smtClean="0">
                <a:solidFill>
                  <a:schemeClr val="accent2">
                    <a:lumMod val="75000"/>
                  </a:schemeClr>
                </a:solidFill>
                <a:latin typeface="Times New Roman" pitchFamily="18" charset="0"/>
                <a:cs typeface="Times New Roman" pitchFamily="18" charset="0"/>
              </a:rPr>
              <a:t>IRM</a:t>
            </a:r>
            <a:endParaRPr lang="el-GR" sz="5000" dirty="0">
              <a:solidFill>
                <a:schemeClr val="accent2">
                  <a:lumMod val="75000"/>
                </a:schemeClr>
              </a:solidFill>
              <a:latin typeface="Times New Roman" pitchFamily="18" charset="0"/>
              <a:cs typeface="Times New Roman" pitchFamily="18" charset="0"/>
            </a:endParaRPr>
          </a:p>
        </p:txBody>
      </p:sp>
      <p:sp>
        <p:nvSpPr>
          <p:cNvPr id="25" name="24 - TextBox"/>
          <p:cNvSpPr txBox="1"/>
          <p:nvPr/>
        </p:nvSpPr>
        <p:spPr>
          <a:xfrm>
            <a:off x="18523906" y="4338652"/>
            <a:ext cx="1440178" cy="861774"/>
          </a:xfrm>
          <a:prstGeom prst="rect">
            <a:avLst/>
          </a:prstGeom>
          <a:noFill/>
        </p:spPr>
        <p:txBody>
          <a:bodyPr wrap="square" rtlCol="0">
            <a:spAutoFit/>
          </a:bodyPr>
          <a:lstStyle/>
          <a:p>
            <a:r>
              <a:rPr lang="fr-FR" sz="5000" dirty="0" smtClean="0">
                <a:solidFill>
                  <a:schemeClr val="accent2">
                    <a:lumMod val="75000"/>
                  </a:schemeClr>
                </a:solidFill>
                <a:latin typeface="Times New Roman" pitchFamily="18" charset="0"/>
                <a:cs typeface="Times New Roman" pitchFamily="18" charset="0"/>
              </a:rPr>
              <a:t>IRM</a:t>
            </a:r>
            <a:endParaRPr lang="el-GR" sz="5000" dirty="0">
              <a:solidFill>
                <a:schemeClr val="accent2">
                  <a:lumMod val="75000"/>
                </a:schemeClr>
              </a:solidFill>
              <a:latin typeface="Times New Roman" pitchFamily="18" charset="0"/>
              <a:cs typeface="Times New Roman" pitchFamily="18" charset="0"/>
            </a:endParaRPr>
          </a:p>
        </p:txBody>
      </p:sp>
      <p:sp>
        <p:nvSpPr>
          <p:cNvPr id="26" name="25 - TextBox"/>
          <p:cNvSpPr txBox="1"/>
          <p:nvPr/>
        </p:nvSpPr>
        <p:spPr>
          <a:xfrm>
            <a:off x="23564529" y="4338652"/>
            <a:ext cx="1440178" cy="861774"/>
          </a:xfrm>
          <a:prstGeom prst="rect">
            <a:avLst/>
          </a:prstGeom>
          <a:noFill/>
        </p:spPr>
        <p:txBody>
          <a:bodyPr wrap="square" rtlCol="0">
            <a:spAutoFit/>
          </a:bodyPr>
          <a:lstStyle/>
          <a:p>
            <a:r>
              <a:rPr lang="fr-FR" sz="5000" dirty="0" smtClean="0">
                <a:solidFill>
                  <a:schemeClr val="accent2">
                    <a:lumMod val="75000"/>
                  </a:schemeClr>
                </a:solidFill>
                <a:latin typeface="Times New Roman" pitchFamily="18" charset="0"/>
                <a:cs typeface="Times New Roman" pitchFamily="18" charset="0"/>
              </a:rPr>
              <a:t>IRM</a:t>
            </a:r>
            <a:endParaRPr lang="el-GR" sz="5000" dirty="0">
              <a:solidFill>
                <a:schemeClr val="accent2">
                  <a:lumMod val="75000"/>
                </a:schemeClr>
              </a:solidFill>
              <a:latin typeface="Times New Roman" pitchFamily="18" charset="0"/>
              <a:cs typeface="Times New Roman" pitchFamily="18" charset="0"/>
            </a:endParaRPr>
          </a:p>
        </p:txBody>
      </p:sp>
      <p:sp>
        <p:nvSpPr>
          <p:cNvPr id="27" name="26 - TextBox"/>
          <p:cNvSpPr txBox="1"/>
          <p:nvPr/>
        </p:nvSpPr>
        <p:spPr>
          <a:xfrm>
            <a:off x="31485508" y="4338652"/>
            <a:ext cx="2160267" cy="861774"/>
          </a:xfrm>
          <a:prstGeom prst="rect">
            <a:avLst/>
          </a:prstGeom>
          <a:noFill/>
        </p:spPr>
        <p:txBody>
          <a:bodyPr wrap="square" rtlCol="0">
            <a:spAutoFit/>
          </a:bodyPr>
          <a:lstStyle/>
          <a:p>
            <a:r>
              <a:rPr lang="fr-FR" sz="5000" dirty="0" smtClean="0">
                <a:solidFill>
                  <a:schemeClr val="accent2">
                    <a:lumMod val="75000"/>
                  </a:schemeClr>
                </a:solidFill>
                <a:latin typeface="Times New Roman" pitchFamily="18" charset="0"/>
                <a:cs typeface="Times New Roman" pitchFamily="18" charset="0"/>
              </a:rPr>
              <a:t>TDM</a:t>
            </a:r>
            <a:endParaRPr lang="el-GR" sz="5000" dirty="0">
              <a:solidFill>
                <a:schemeClr val="accent2">
                  <a:lumMod val="75000"/>
                </a:schemeClr>
              </a:solidFill>
              <a:latin typeface="Times New Roman" pitchFamily="18" charset="0"/>
              <a:cs typeface="Times New Roman" pitchFamily="18" charset="0"/>
            </a:endParaRPr>
          </a:p>
        </p:txBody>
      </p:sp>
      <p:sp>
        <p:nvSpPr>
          <p:cNvPr id="28" name="27 - TextBox"/>
          <p:cNvSpPr txBox="1"/>
          <p:nvPr/>
        </p:nvSpPr>
        <p:spPr>
          <a:xfrm>
            <a:off x="36526131" y="4338652"/>
            <a:ext cx="2160267" cy="861774"/>
          </a:xfrm>
          <a:prstGeom prst="rect">
            <a:avLst/>
          </a:prstGeom>
          <a:noFill/>
        </p:spPr>
        <p:txBody>
          <a:bodyPr wrap="square" rtlCol="0">
            <a:spAutoFit/>
          </a:bodyPr>
          <a:lstStyle/>
          <a:p>
            <a:r>
              <a:rPr lang="fr-FR" sz="5000" dirty="0" smtClean="0">
                <a:solidFill>
                  <a:schemeClr val="accent2">
                    <a:lumMod val="75000"/>
                  </a:schemeClr>
                </a:solidFill>
                <a:latin typeface="Times New Roman" pitchFamily="18" charset="0"/>
                <a:cs typeface="Times New Roman" pitchFamily="18" charset="0"/>
              </a:rPr>
              <a:t>  TDM</a:t>
            </a:r>
            <a:endParaRPr lang="el-GR" sz="5000" dirty="0">
              <a:solidFill>
                <a:schemeClr val="accent2">
                  <a:lumMod val="75000"/>
                </a:schemeClr>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TotalTime>
  <Words>669</Words>
  <Application>Microsoft Office PowerPoint</Application>
  <PresentationFormat>Προσαρμογή</PresentationFormat>
  <Paragraphs>70</Paragraphs>
  <Slides>1</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vt:i4>
      </vt:variant>
    </vt:vector>
  </HeadingPairs>
  <TitlesOfParts>
    <vt:vector size="2" baseType="lpstr">
      <vt:lpstr>Θέμα του Office</vt:lpstr>
      <vt:lpstr>Compression médullaire lente sur épidurite myélomateuse, une complication à connaître</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ΝANCY</dc:creator>
  <cp:lastModifiedBy>ΝANCY</cp:lastModifiedBy>
  <cp:revision>41</cp:revision>
  <dcterms:created xsi:type="dcterms:W3CDTF">2016-07-12T16:25:13Z</dcterms:created>
  <dcterms:modified xsi:type="dcterms:W3CDTF">2016-09-11T11:36:11Z</dcterms:modified>
</cp:coreProperties>
</file>