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48" r:id="rId1"/>
  </p:sldMasterIdLst>
  <p:notesMasterIdLst>
    <p:notesMasterId r:id="rId19"/>
  </p:notesMasterIdLst>
  <p:handoutMasterIdLst>
    <p:handoutMasterId r:id="rId20"/>
  </p:handoutMasterIdLst>
  <p:sldIdLst>
    <p:sldId id="285" r:id="rId2"/>
    <p:sldId id="274" r:id="rId3"/>
    <p:sldId id="287" r:id="rId4"/>
    <p:sldId id="288" r:id="rId5"/>
    <p:sldId id="289" r:id="rId6"/>
    <p:sldId id="301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299" r:id="rId17"/>
    <p:sldId id="300" r:id="rId18"/>
  </p:sldIdLst>
  <p:sldSz cx="9144000" cy="5143500" type="screen16x9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FF99FF"/>
    <a:srgbClr val="FFD9FF"/>
    <a:srgbClr val="FFFF99"/>
    <a:srgbClr val="FD872F"/>
    <a:srgbClr val="9966FF"/>
    <a:srgbClr val="33CC33"/>
    <a:srgbClr val="0070C0"/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69" autoAdjust="0"/>
    <p:restoredTop sz="94710" autoAdjust="0"/>
  </p:normalViewPr>
  <p:slideViewPr>
    <p:cSldViewPr showGuides="1">
      <p:cViewPr>
        <p:scale>
          <a:sx n="125" d="100"/>
          <a:sy n="125" d="100"/>
        </p:scale>
        <p:origin x="-1188" y="-462"/>
      </p:cViewPr>
      <p:guideLst>
        <p:guide orient="horz" pos="804"/>
        <p:guide pos="124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howGuides="1">
      <p:cViewPr>
        <p:scale>
          <a:sx n="125" d="100"/>
          <a:sy n="125" d="100"/>
        </p:scale>
        <p:origin x="-1770" y="-24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2.bin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3.bin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4.bin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5.bin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5"/>
    </mc:Choice>
    <mc:Fallback>
      <c:style val="1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 rtl="0">
              <a:defRPr lang="fr-FR"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Calibri"/>
                <a:cs typeface="Calibri"/>
              </a:defRPr>
            </a:pPr>
            <a:r>
              <a:rPr lang="fr-FR"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Calibri"/>
                <a:cs typeface="Calibri"/>
              </a:rPr>
              <a:t>Répartition horaire des appels</a:t>
            </a:r>
          </a:p>
        </c:rich>
      </c:tx>
      <c:layout>
        <c:manualLayout>
          <c:xMode val="edge"/>
          <c:yMode val="edge"/>
          <c:x val="0.33809566661310197"/>
          <c:y val="4.5404208194905898E-2"/>
        </c:manualLayout>
      </c:layout>
      <c:overlay val="0"/>
      <c:spPr>
        <a:solidFill>
          <a:sysClr val="window" lastClr="FFFFFF"/>
        </a:solidFill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3673480724363957"/>
          <c:y val="0.31096117525403155"/>
          <c:w val="0.83469470931791001"/>
          <c:h val="0.5122664433296585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'heures appel et repartition heb'!$C$4</c:f>
              <c:strCache>
                <c:ptCount val="1"/>
              </c:strCache>
            </c:strRef>
          </c:tx>
          <c:invertIfNegative val="0"/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'heures appel et repartition heb'!$A$6:$A$12</c:f>
              <c:strCache>
                <c:ptCount val="7"/>
                <c:pt idx="0">
                  <c:v>8 - 10h</c:v>
                </c:pt>
                <c:pt idx="1">
                  <c:v>10 - 12h</c:v>
                </c:pt>
                <c:pt idx="2">
                  <c:v>12 - 14h</c:v>
                </c:pt>
                <c:pt idx="3">
                  <c:v>14 - 16h</c:v>
                </c:pt>
                <c:pt idx="4">
                  <c:v>16 - 18h</c:v>
                </c:pt>
                <c:pt idx="5">
                  <c:v>18 - 20h</c:v>
                </c:pt>
                <c:pt idx="6">
                  <c:v>20 - 8 h</c:v>
                </c:pt>
              </c:strCache>
            </c:strRef>
          </c:cat>
          <c:val>
            <c:numRef>
              <c:f>'heures appel et repartition heb'!$C$6:$C$12</c:f>
              <c:numCache>
                <c:formatCode>0.0</c:formatCode>
                <c:ptCount val="7"/>
                <c:pt idx="0" formatCode="General">
                  <c:v>12.5</c:v>
                </c:pt>
                <c:pt idx="1">
                  <c:v>18.25539568345323</c:v>
                </c:pt>
                <c:pt idx="2">
                  <c:v>13.21942446043165</c:v>
                </c:pt>
                <c:pt idx="3">
                  <c:v>16.906474820143881</c:v>
                </c:pt>
                <c:pt idx="4">
                  <c:v>15.28776978417266</c:v>
                </c:pt>
                <c:pt idx="5">
                  <c:v>10.25179856115107</c:v>
                </c:pt>
                <c:pt idx="6">
                  <c:v>13.5791366906475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8759936"/>
        <c:axId val="48775168"/>
      </c:barChart>
      <c:catAx>
        <c:axId val="487599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 algn="ctr">
              <a:defRPr lang="fr-FR" sz="800" b="1" i="0" u="none" strike="noStrike" kern="1200" baseline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4877516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8775168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fr-FR"/>
                  <a:t>%</a:t>
                </a:r>
              </a:p>
            </c:rich>
          </c:tx>
          <c:layout>
            <c:manualLayout>
              <c:xMode val="edge"/>
              <c:yMode val="edge"/>
              <c:x val="7.3981158956194407E-2"/>
              <c:y val="0.14072942512560332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 algn="ctr">
              <a:defRPr lang="fr-FR" sz="900" b="0" i="0" u="none" strike="noStrike" kern="1200" baseline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48759936"/>
        <c:crosses val="autoZero"/>
        <c:crossBetween val="between"/>
      </c:valAx>
    </c:plotArea>
    <c:plotVisOnly val="1"/>
    <c:dispBlanksAs val="gap"/>
    <c:showDLblsOverMax val="0"/>
  </c:chart>
  <c:spPr>
    <a:solidFill>
      <a:sysClr val="window" lastClr="FFFFFF">
        <a:lumMod val="95000"/>
      </a:sysClr>
    </a:solidFill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r-FR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5"/>
    </mc:Choice>
    <mc:Fallback>
      <c:style val="1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 rtl="0">
              <a:defRPr lang="fr-FR"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Calibri"/>
                <a:cs typeface="Calibri"/>
              </a:defRPr>
            </a:pPr>
            <a:r>
              <a:rPr lang="fr-FR"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Calibri"/>
                <a:cs typeface="Calibri"/>
              </a:rPr>
              <a:t>Répartition hebdomadaire des appels</a:t>
            </a:r>
          </a:p>
        </c:rich>
      </c:tx>
      <c:layout>
        <c:manualLayout>
          <c:xMode val="edge"/>
          <c:yMode val="edge"/>
          <c:x val="0.13923975389023399"/>
          <c:y val="3.2008830022075101E-2"/>
        </c:manualLayout>
      </c:layout>
      <c:overlay val="0"/>
      <c:spPr>
        <a:solidFill>
          <a:sysClr val="window" lastClr="FFFFFF"/>
        </a:solidFill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24236252545825"/>
          <c:y val="0.35804763523007249"/>
          <c:w val="0.84725050916496902"/>
          <c:h val="0.39596008940183119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Lbls>
            <c:spPr>
              <a:noFill/>
              <a:ln w="25400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'heures appel et repartition heb'!$A$27:$A$33</c:f>
              <c:strCache>
                <c:ptCount val="7"/>
                <c:pt idx="0">
                  <c:v>lundi</c:v>
                </c:pt>
                <c:pt idx="1">
                  <c:v>mardi</c:v>
                </c:pt>
                <c:pt idx="2">
                  <c:v>mercredi</c:v>
                </c:pt>
                <c:pt idx="3">
                  <c:v>jeudi</c:v>
                </c:pt>
                <c:pt idx="4">
                  <c:v>vendredi</c:v>
                </c:pt>
                <c:pt idx="5">
                  <c:v>samedi</c:v>
                </c:pt>
                <c:pt idx="6">
                  <c:v>dimanche</c:v>
                </c:pt>
              </c:strCache>
            </c:strRef>
          </c:cat>
          <c:val>
            <c:numRef>
              <c:f>'heures appel et repartition heb'!$C$27:$C$33</c:f>
              <c:numCache>
                <c:formatCode>0.0</c:formatCode>
                <c:ptCount val="7"/>
                <c:pt idx="0">
                  <c:v>17.336907953529931</c:v>
                </c:pt>
                <c:pt idx="1">
                  <c:v>16.711349419124211</c:v>
                </c:pt>
                <c:pt idx="2">
                  <c:v>17.962466487935579</c:v>
                </c:pt>
                <c:pt idx="3">
                  <c:v>17.78373547810542</c:v>
                </c:pt>
                <c:pt idx="4">
                  <c:v>17.336907953529931</c:v>
                </c:pt>
                <c:pt idx="5">
                  <c:v>8.0428954423592494</c:v>
                </c:pt>
                <c:pt idx="6">
                  <c:v>4.825737265415535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8799104"/>
        <c:axId val="55130368"/>
      </c:barChart>
      <c:catAx>
        <c:axId val="487991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 algn="ctr">
              <a:defRPr lang="fr-FR" sz="800" b="1" i="0" u="none" strike="noStrike" kern="1200" baseline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5513036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55130368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fr-FR"/>
                  <a:t>%</a:t>
                </a:r>
              </a:p>
            </c:rich>
          </c:tx>
          <c:layout>
            <c:manualLayout>
              <c:xMode val="edge"/>
              <c:yMode val="edge"/>
              <c:x val="4.2769857433808602E-2"/>
              <c:y val="0.129139072847682"/>
            </c:manualLayout>
          </c:layout>
          <c:overlay val="0"/>
          <c:spPr>
            <a:noFill/>
            <a:ln w="25400">
              <a:noFill/>
            </a:ln>
          </c:spPr>
        </c:title>
        <c:numFmt formatCode="0.0" sourceLinked="1"/>
        <c:majorTickMark val="out"/>
        <c:minorTickMark val="none"/>
        <c:tickLblPos val="nextTo"/>
        <c:txPr>
          <a:bodyPr rot="0" vert="horz"/>
          <a:lstStyle/>
          <a:p>
            <a:pPr algn="ctr">
              <a:defRPr lang="fr-FR" sz="900" b="0" i="0" u="none" strike="noStrike" kern="1200" baseline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48799104"/>
        <c:crosses val="autoZero"/>
        <c:crossBetween val="between"/>
      </c:valAx>
    </c:plotArea>
    <c:plotVisOnly val="1"/>
    <c:dispBlanksAs val="gap"/>
    <c:showDLblsOverMax val="0"/>
  </c:chart>
  <c:spPr>
    <a:solidFill>
      <a:sysClr val="window" lastClr="FFFFFF">
        <a:lumMod val="95000"/>
      </a:sysClr>
    </a:solidFill>
  </c:spPr>
  <c:txPr>
    <a:bodyPr/>
    <a:lstStyle/>
    <a:p>
      <a:pPr>
        <a:defRPr sz="9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r-FR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5"/>
    </mc:Choice>
    <mc:Fallback>
      <c:style val="1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 rtl="0">
              <a:defRPr lang="fr-FR"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Calibri"/>
                <a:cs typeface="Calibri"/>
              </a:defRPr>
            </a:pPr>
            <a:r>
              <a:rPr lang="fr-FR"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Calibri"/>
                <a:cs typeface="Calibri"/>
              </a:rPr>
              <a:t>Durée des appels en minutes</a:t>
            </a:r>
          </a:p>
        </c:rich>
      </c:tx>
      <c:layout>
        <c:manualLayout>
          <c:xMode val="edge"/>
          <c:yMode val="edge"/>
          <c:x val="0.36842157661326802"/>
          <c:y val="3.0172413793103401E-2"/>
        </c:manualLayout>
      </c:layout>
      <c:overlay val="0"/>
      <c:spPr>
        <a:solidFill>
          <a:sysClr val="window" lastClr="FFFFFF"/>
        </a:solidFill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38362068965517299"/>
          <c:y val="0.28448335736159203"/>
          <c:w val="0.54956896551723999"/>
          <c:h val="0.5646563608237660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'durée appels'!$B$4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'durée appels'!$A$5:$A$7</c:f>
              <c:strCache>
                <c:ptCount val="3"/>
                <c:pt idx="0">
                  <c:v>Moins de 10 minutes</c:v>
                </c:pt>
                <c:pt idx="1">
                  <c:v>Entre 10 et 30 minutes</c:v>
                </c:pt>
                <c:pt idx="2">
                  <c:v>Plus de 30 minutes</c:v>
                </c:pt>
              </c:strCache>
            </c:strRef>
          </c:cat>
          <c:val>
            <c:numRef>
              <c:f>'durée appels'!$B$5:$B$7</c:f>
              <c:numCache>
                <c:formatCode>0</c:formatCode>
                <c:ptCount val="3"/>
                <c:pt idx="0">
                  <c:v>28.163265306122451</c:v>
                </c:pt>
                <c:pt idx="1">
                  <c:v>40</c:v>
                </c:pt>
                <c:pt idx="2">
                  <c:v>31.836734693877549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55150464"/>
        <c:axId val="55165696"/>
      </c:barChart>
      <c:catAx>
        <c:axId val="5515046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5516569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5516569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fr-FR"/>
                  <a:t>%</a:t>
                </a:r>
              </a:p>
            </c:rich>
          </c:tx>
          <c:layout>
            <c:manualLayout>
              <c:xMode val="edge"/>
              <c:yMode val="edge"/>
              <c:x val="0.956938863245543"/>
              <c:y val="0.86638112046339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55150464"/>
        <c:crosses val="autoZero"/>
        <c:crossBetween val="between"/>
      </c:valAx>
    </c:plotArea>
    <c:plotVisOnly val="1"/>
    <c:dispBlanksAs val="gap"/>
    <c:showDLblsOverMax val="0"/>
  </c:chart>
  <c:spPr>
    <a:solidFill>
      <a:sysClr val="window" lastClr="FFFFFF">
        <a:lumMod val="95000"/>
      </a:sysClr>
    </a:solidFill>
  </c:spPr>
  <c:txPr>
    <a:bodyPr/>
    <a:lstStyle/>
    <a:p>
      <a:pPr>
        <a:defRPr sz="8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r-FR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Calibri"/>
                <a:cs typeface="Calibri"/>
              </a:defRP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Evolution annuelle du trafic du site www.aapml.fr</a:t>
            </a:r>
          </a:p>
        </c:rich>
      </c:tx>
      <c:layout>
        <c:manualLayout>
          <c:xMode val="edge"/>
          <c:yMode val="edge"/>
          <c:x val="0.12881397072682435"/>
          <c:y val="3.5335922210960921E-2"/>
        </c:manualLayout>
      </c:layout>
      <c:overlay val="0"/>
      <c:spPr>
        <a:solidFill>
          <a:sysClr val="window" lastClr="FFFFFF"/>
        </a:solidFill>
      </c:spPr>
    </c:title>
    <c:autoTitleDeleted val="0"/>
    <c:plotArea>
      <c:layout>
        <c:manualLayout>
          <c:layoutTarget val="inner"/>
          <c:xMode val="edge"/>
          <c:yMode val="edge"/>
          <c:x val="0.1761090872943942"/>
          <c:y val="0.24816527913398972"/>
          <c:w val="0.7543840158111087"/>
          <c:h val="0.62078132859316748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Lbls>
            <c:dLbl>
              <c:idx val="9"/>
              <c:layout>
                <c:manualLayout>
                  <c:x val="0"/>
                  <c:y val="1.413427561837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'site internet'!$D$23:$D$32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</c:numCache>
            </c:numRef>
          </c:cat>
          <c:val>
            <c:numRef>
              <c:f>'site internet'!$E$23:$E$32</c:f>
              <c:numCache>
                <c:formatCode>General</c:formatCode>
                <c:ptCount val="10"/>
                <c:pt idx="0">
                  <c:v>435</c:v>
                </c:pt>
                <c:pt idx="1">
                  <c:v>4719</c:v>
                </c:pt>
                <c:pt idx="2">
                  <c:v>11262</c:v>
                </c:pt>
                <c:pt idx="3">
                  <c:v>11114</c:v>
                </c:pt>
                <c:pt idx="4">
                  <c:v>15862</c:v>
                </c:pt>
                <c:pt idx="5">
                  <c:v>17901</c:v>
                </c:pt>
                <c:pt idx="6">
                  <c:v>15907</c:v>
                </c:pt>
                <c:pt idx="7">
                  <c:v>14656</c:v>
                </c:pt>
                <c:pt idx="8">
                  <c:v>16360</c:v>
                </c:pt>
                <c:pt idx="9">
                  <c:v>23319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7"/>
        <c:axId val="55215616"/>
        <c:axId val="55217152"/>
      </c:barChart>
      <c:catAx>
        <c:axId val="552156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 b="1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5521715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55217152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fr-FR"/>
                  <a:t>visiteurs</a:t>
                </a:r>
              </a:p>
            </c:rich>
          </c:tx>
          <c:layout>
            <c:manualLayout>
              <c:xMode val="edge"/>
              <c:yMode val="edge"/>
              <c:x val="9.7276959551040598E-3"/>
              <c:y val="0.406361165984994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9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55215616"/>
        <c:crosses val="autoZero"/>
        <c:crossBetween val="between"/>
      </c:valAx>
    </c:plotArea>
    <c:plotVisOnly val="1"/>
    <c:dispBlanksAs val="gap"/>
    <c:showDLblsOverMax val="0"/>
  </c:chart>
  <c:spPr>
    <a:solidFill>
      <a:sysClr val="window" lastClr="FFFFFF">
        <a:lumMod val="95000"/>
      </a:sysClr>
    </a:solidFill>
    <a:ln w="12700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r-FR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9"/>
    </mc:Choice>
    <mc:Fallback>
      <c:style val="19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 rtl="0">
              <a:defRPr lang="fr-FR" sz="1100" b="1" i="0" u="none" strike="noStrike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Calibri"/>
                <a:cs typeface="Calibri"/>
              </a:defRPr>
            </a:pPr>
            <a:r>
              <a:rPr lang="fr-FR" sz="1100" b="1" i="0" u="none" strike="noStrike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Calibri"/>
                <a:cs typeface="Calibri"/>
              </a:rPr>
              <a:t>Identité de l'appelant </a:t>
            </a:r>
          </a:p>
        </c:rich>
      </c:tx>
      <c:layout>
        <c:manualLayout>
          <c:xMode val="edge"/>
          <c:yMode val="edge"/>
          <c:x val="8.3764374684473314E-2"/>
          <c:y val="4.9385716401881281E-2"/>
        </c:manualLayout>
      </c:layout>
      <c:overlay val="0"/>
      <c:spPr>
        <a:solidFill>
          <a:sysClr val="window" lastClr="FFFFFF"/>
        </a:solidFill>
      </c:spPr>
    </c:title>
    <c:autoTitleDeleted val="0"/>
    <c:view3D>
      <c:rotX val="50"/>
      <c:rotY val="260"/>
      <c:rAngAx val="0"/>
      <c:perspective val="14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1588701581591783"/>
          <c:y val="0.21140629436235481"/>
          <c:w val="0.36562245005386923"/>
          <c:h val="0.78859373522403908"/>
        </c:manualLayout>
      </c:layout>
      <c:pie3DChart>
        <c:varyColors val="1"/>
        <c:ser>
          <c:idx val="0"/>
          <c:order val="0"/>
          <c:tx>
            <c:strRef>
              <c:f>identité!$C$4</c:f>
              <c:strCache>
                <c:ptCount val="1"/>
                <c:pt idx="0">
                  <c:v>%</c:v>
                </c:pt>
              </c:strCache>
            </c:strRef>
          </c:tx>
          <c:explosion val="2"/>
          <c:dPt>
            <c:idx val="0"/>
            <c:bubble3D val="0"/>
            <c:explosion val="11"/>
          </c:dPt>
          <c:dPt>
            <c:idx val="1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Pt>
            <c:idx val="2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dPt>
            <c:idx val="3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</c:spPr>
          </c:dPt>
          <c:dPt>
            <c:idx val="4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0.19363881613142378"/>
                  <c:y val="9.4659393229195948E-2"/>
                </c:manualLayout>
              </c:layout>
              <c:numFmt formatCode="0%" sourceLinked="0"/>
              <c:spPr/>
              <c:txPr>
                <a:bodyPr/>
                <a:lstStyle/>
                <a:p>
                  <a:pPr algn="ctr">
                    <a:defRPr lang="fr-FR" sz="800" b="0" i="0" u="none" strike="noStrike" kern="1200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13519004568873"/>
                  <c:y val="-0.11807717405490099"/>
                </c:manualLayout>
              </c:layout>
              <c:numFmt formatCode="0%" sourceLinked="0"/>
              <c:spPr/>
              <c:txPr>
                <a:bodyPr/>
                <a:lstStyle/>
                <a:p>
                  <a:pPr algn="ctr">
                    <a:defRPr lang="fr-FR" sz="800" b="0" i="0" u="none" strike="noStrike" kern="1200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7278779004622613E-2"/>
                  <c:y val="0"/>
                </c:manualLayout>
              </c:layout>
              <c:numFmt formatCode="0%" sourceLinked="0"/>
              <c:spPr/>
              <c:txPr>
                <a:bodyPr/>
                <a:lstStyle/>
                <a:p>
                  <a:pPr algn="ctr">
                    <a:defRPr lang="fr-FR" sz="800" b="0" i="0" u="none" strike="noStrike" kern="1200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5.5612666472246601E-2"/>
                  <c:y val="-6.1390351067994897E-2"/>
                </c:manualLayout>
              </c:layout>
              <c:numFmt formatCode="0%" sourceLinked="0"/>
              <c:spPr/>
              <c:txPr>
                <a:bodyPr/>
                <a:lstStyle/>
                <a:p>
                  <a:pPr algn="ctr">
                    <a:defRPr lang="fr-FR" sz="800" b="0" i="0" u="none" strike="noStrike" kern="1200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7.9727568776125204E-2"/>
                  <c:y val="-0.20362770261452101"/>
                </c:manualLayout>
              </c:layout>
              <c:numFmt formatCode="0%" sourceLinked="0"/>
              <c:spPr/>
              <c:txPr>
                <a:bodyPr/>
                <a:lstStyle/>
                <a:p>
                  <a:pPr algn="ctr">
                    <a:defRPr lang="fr-FR" sz="800" b="0" i="0" u="none" strike="noStrike" kern="1200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fr-FR" sz="8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fr-F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identité!$A$5:$A$9</c:f>
              <c:strCache>
                <c:ptCount val="5"/>
                <c:pt idx="0">
                  <c:v>médecin généraliste</c:v>
                </c:pt>
                <c:pt idx="1">
                  <c:v>médecin d'autres spécialités</c:v>
                </c:pt>
                <c:pt idx="2">
                  <c:v>dentiste</c:v>
                </c:pt>
                <c:pt idx="3">
                  <c:v>autre paramédical</c:v>
                </c:pt>
                <c:pt idx="4">
                  <c:v>entourage du professionnel de santé</c:v>
                </c:pt>
              </c:strCache>
            </c:strRef>
          </c:cat>
          <c:val>
            <c:numRef>
              <c:f>identité!$C$5:$C$9</c:f>
              <c:numCache>
                <c:formatCode>0.0</c:formatCode>
                <c:ptCount val="5"/>
                <c:pt idx="0">
                  <c:v>61.29032258064516</c:v>
                </c:pt>
                <c:pt idx="1">
                  <c:v>20.161290322580641</c:v>
                </c:pt>
                <c:pt idx="2">
                  <c:v>5.2419354838709697</c:v>
                </c:pt>
                <c:pt idx="3">
                  <c:v>2.2177419354838701</c:v>
                </c:pt>
                <c:pt idx="4">
                  <c:v>11.088709677419351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spPr>
    <a:solidFill>
      <a:sysClr val="window" lastClr="FFFFFF">
        <a:lumMod val="95000"/>
      </a:sysClr>
    </a:solidFill>
    <a:ln>
      <a:noFill/>
    </a:ln>
  </c:spPr>
  <c:txPr>
    <a:bodyPr/>
    <a:lstStyle/>
    <a:p>
      <a:pPr>
        <a:defRPr sz="105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r-FR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5"/>
    </mc:Choice>
    <mc:Fallback>
      <c:style val="1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 rtl="0">
              <a:defRPr lang="fr-FR"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Calibri"/>
                <a:cs typeface="Calibri"/>
              </a:defRPr>
            </a:pPr>
            <a:r>
              <a:rPr lang="fr-FR"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Calibri"/>
                <a:cs typeface="Calibri"/>
              </a:rPr>
              <a:t>Objet de l'appel</a:t>
            </a:r>
          </a:p>
        </c:rich>
      </c:tx>
      <c:layout>
        <c:manualLayout>
          <c:xMode val="edge"/>
          <c:yMode val="edge"/>
          <c:x val="0.65870409827273968"/>
          <c:y val="4.8789982109082822E-2"/>
        </c:manualLayout>
      </c:layout>
      <c:overlay val="0"/>
      <c:spPr>
        <a:solidFill>
          <a:sysClr val="window" lastClr="FFFFFF"/>
        </a:solidFill>
        <a:ln w="25400">
          <a:noFill/>
        </a:ln>
      </c:spPr>
    </c:title>
    <c:autoTitleDeleted val="0"/>
    <c:view3D>
      <c:rotX val="15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83649598771473"/>
          <c:y val="0.47024887731382897"/>
          <c:w val="0.43565555419158303"/>
          <c:h val="0.38801445800727802"/>
        </c:manualLayout>
      </c:layout>
      <c:pie3DChart>
        <c:varyColors val="1"/>
        <c:ser>
          <c:idx val="0"/>
          <c:order val="0"/>
          <c:explosion val="7"/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Lbls>
            <c:dLbl>
              <c:idx val="0"/>
              <c:layout>
                <c:manualLayout>
                  <c:x val="4.2874693244606403E-2"/>
                  <c:y val="-0.1629349631152630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6.19593953719456E-2"/>
                  <c:y val="6.081948508229870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15612532181087E-2"/>
                  <c:y val="-7.056970819823990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137276077694654"/>
                  <c:y val="-3.8734251167000432E-2"/>
                </c:manualLayout>
              </c:layout>
              <c:tx>
                <c:rich>
                  <a:bodyPr/>
                  <a:lstStyle/>
                  <a:p>
                    <a:r>
                      <a:rPr lang="fr-FR" sz="800" b="0" i="0" u="none" strike="noStrike" kern="1200" baseline="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rPr>
                      <a:t>conseil, besoin d'aide (nouvel item 2010)
6%</a:t>
                    </a:r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%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 algn="ctr">
                  <a:defRPr lang="fr-FR" sz="8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fr-F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'[AnalyseStatAAPM_2005-2013.xls]objet appels'!$A$29:$A$32</c:f>
              <c:strCache>
                <c:ptCount val="4"/>
                <c:pt idx="0">
                  <c:v>besoin d'écoute</c:v>
                </c:pt>
                <c:pt idx="1">
                  <c:v>demande d'information</c:v>
                </c:pt>
                <c:pt idx="2">
                  <c:v>demande d'orientation</c:v>
                </c:pt>
                <c:pt idx="3">
                  <c:v>conseil, besoin d'aide (nouvel item 2010)</c:v>
                </c:pt>
              </c:strCache>
            </c:strRef>
          </c:cat>
          <c:val>
            <c:numRef>
              <c:f>'[AnalyseStatAAPM_2005-2013.xls]objet appels'!$B$29:$B$32</c:f>
              <c:numCache>
                <c:formatCode>0.0</c:formatCode>
                <c:ptCount val="4"/>
                <c:pt idx="0">
                  <c:v>54.270696452036773</c:v>
                </c:pt>
                <c:pt idx="1">
                  <c:v>29.56636005256242</c:v>
                </c:pt>
                <c:pt idx="2">
                  <c:v>8.4099868593955396</c:v>
                </c:pt>
                <c:pt idx="3">
                  <c:v>7.7529566360052344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spPr>
    <a:solidFill>
      <a:sysClr val="window" lastClr="FFFFFF">
        <a:lumMod val="95000"/>
      </a:sysClr>
    </a:solidFill>
  </c:spPr>
  <c:txPr>
    <a:bodyPr/>
    <a:lstStyle/>
    <a:p>
      <a:pPr>
        <a:defRPr sz="8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r-FR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100"/>
            </a:pPr>
            <a:r>
              <a:rPr lang="fr-FR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Problèmes évoqués par les appelants</a:t>
            </a:r>
          </a:p>
        </c:rich>
      </c:tx>
      <c:layout>
        <c:manualLayout>
          <c:xMode val="edge"/>
          <c:yMode val="edge"/>
          <c:x val="8.2684245714912952E-2"/>
          <c:y val="5.2074729216882498E-2"/>
        </c:manualLayout>
      </c:layout>
      <c:overlay val="0"/>
      <c:spPr>
        <a:solidFill>
          <a:sysClr val="window" lastClr="FFFFFF"/>
        </a:solidFill>
      </c:spPr>
    </c:title>
    <c:autoTitleDeleted val="0"/>
    <c:view3D>
      <c:rotX val="15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1902590843623568"/>
          <c:y val="0.48055154365564318"/>
          <c:w val="0.47673790776153002"/>
          <c:h val="0.37563449917597502"/>
        </c:manualLayout>
      </c:layout>
      <c:pie3DChart>
        <c:varyColors val="1"/>
        <c:ser>
          <c:idx val="0"/>
          <c:order val="0"/>
          <c:explosion val="2"/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  <c:explosion val="8"/>
          </c:dPt>
          <c:dPt>
            <c:idx val="3"/>
            <c:bubble3D val="0"/>
          </c:dPt>
          <c:dLbls>
            <c:dLbl>
              <c:idx val="0"/>
              <c:layout>
                <c:manualLayout>
                  <c:x val="0.105618216641839"/>
                  <c:y val="-2.8768462765683699E-3"/>
                </c:manualLayout>
              </c:layout>
              <c:numFmt formatCode="0%" sourceLinked="0"/>
              <c:spPr/>
              <c:txPr>
                <a:bodyPr/>
                <a:lstStyle/>
                <a:p>
                  <a:pPr>
                    <a:defRPr sz="800"/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6.7627910147595199E-2"/>
                  <c:y val="4.1954021075061201E-2"/>
                </c:manualLayout>
              </c:layout>
              <c:numFmt formatCode="0%" sourceLinked="0"/>
              <c:spPr/>
              <c:txPr>
                <a:bodyPr/>
                <a:lstStyle/>
                <a:p>
                  <a:pPr>
                    <a:defRPr sz="800"/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4185834948909199E-2"/>
                  <c:y val="1.6385943300427801E-2"/>
                </c:manualLayout>
              </c:layout>
              <c:numFmt formatCode="0%" sourceLinked="0"/>
              <c:spPr/>
              <c:txPr>
                <a:bodyPr/>
                <a:lstStyle/>
                <a:p>
                  <a:pPr>
                    <a:defRPr sz="800"/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1.1993500812398399E-2"/>
                  <c:y val="-0.120248371924409"/>
                </c:manualLayout>
              </c:layout>
              <c:numFmt formatCode="0%" sourceLinked="0"/>
              <c:spPr/>
              <c:txPr>
                <a:bodyPr/>
                <a:lstStyle/>
                <a:p>
                  <a:pPr>
                    <a:defRPr sz="800"/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/>
                </a:pPr>
                <a:endParaRPr lang="fr-F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'objet appels'!$A$6:$A$9</c:f>
              <c:strCache>
                <c:ptCount val="4"/>
                <c:pt idx="0">
                  <c:v>activité soignante</c:v>
                </c:pt>
                <c:pt idx="1">
                  <c:v>vie professionnelle</c:v>
                </c:pt>
                <c:pt idx="2">
                  <c:v>articulation vie privée / professionnelle</c:v>
                </c:pt>
                <c:pt idx="3">
                  <c:v>vie privée</c:v>
                </c:pt>
              </c:strCache>
            </c:strRef>
          </c:cat>
          <c:val>
            <c:numRef>
              <c:f>'objet appels'!$H$6:$H$9</c:f>
              <c:numCache>
                <c:formatCode>0.0</c:formatCode>
                <c:ptCount val="4"/>
                <c:pt idx="0">
                  <c:v>13.918305597579421</c:v>
                </c:pt>
                <c:pt idx="1">
                  <c:v>39.634146341463413</c:v>
                </c:pt>
                <c:pt idx="2">
                  <c:v>25.609756097560972</c:v>
                </c:pt>
                <c:pt idx="3">
                  <c:v>21.747967479674799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spPr>
    <a:solidFill>
      <a:sysClr val="window" lastClr="FFFFFF">
        <a:lumMod val="95000"/>
      </a:sysClr>
    </a:solidFill>
    <a:ln>
      <a:noFill/>
    </a:ln>
  </c:spPr>
  <c:txPr>
    <a:bodyPr/>
    <a:lstStyle/>
    <a:p>
      <a:pPr>
        <a:defRPr sz="9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r-FR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309E4B-51DD-464C-97D6-47970F61E408}" type="datetimeFigureOut">
              <a:rPr lang="fr-FR" smtClean="0"/>
              <a:t>31/08/2016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2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5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DDF908-EDEC-4BCE-B86D-CCA0598F8D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8602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49E00A-A33B-4593-9A7B-B66384188835}" type="datetimeFigureOut">
              <a:rPr lang="fr-FR" smtClean="0"/>
              <a:t>31/08/2016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2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2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5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1C2E73-67FF-47E8-97F9-F4C9BB9BDD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0671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1C2E73-67FF-47E8-97F9-F4C9BB9BDD20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5842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70481" indent="-296339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85356" indent="-23707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59498" indent="-23707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133641" indent="-23707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607782" indent="-2370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081925" indent="-2370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556068" indent="-2370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4030209" indent="-2370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60D1BFE-EB5A-4D0C-BAB2-B45D2A87CD33}" type="slidenum">
              <a:rPr lang="fr-FR" altLang="fr-FR">
                <a:solidFill>
                  <a:prstClr val="black"/>
                </a:solidFill>
              </a:rPr>
              <a:pPr eaLnBrk="1" hangingPunct="1"/>
              <a:t>3</a:t>
            </a:fld>
            <a:endParaRPr lang="fr-FR" altLang="fr-FR">
              <a:solidFill>
                <a:prstClr val="black"/>
              </a:solidFill>
            </a:endParaRPr>
          </a:p>
        </p:txBody>
      </p:sp>
      <p:sp>
        <p:nvSpPr>
          <p:cNvPr id="5017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solidFill>
            <a:srgbClr val="FFFFFF"/>
          </a:solidFill>
          <a:ln/>
        </p:spPr>
      </p:sp>
      <p:sp>
        <p:nvSpPr>
          <p:cNvPr id="5018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6357" y="4715154"/>
            <a:ext cx="4984962" cy="44669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hangingPunct="1">
              <a:spcBef>
                <a:spcPts val="466"/>
              </a:spcBef>
              <a:tabLst>
                <a:tab pos="0" algn="l"/>
                <a:tab pos="948284" algn="l"/>
                <a:tab pos="1896569" algn="l"/>
                <a:tab pos="2844854" algn="l"/>
                <a:tab pos="3793139" algn="l"/>
                <a:tab pos="4741423" algn="l"/>
                <a:tab pos="5689707" algn="l"/>
                <a:tab pos="6637992" algn="l"/>
                <a:tab pos="7586277" algn="l"/>
                <a:tab pos="8534562" algn="l"/>
                <a:tab pos="9482846" algn="l"/>
                <a:tab pos="10431130" algn="l"/>
              </a:tabLst>
            </a:pPr>
            <a:endParaRPr lang="fr-FR" altLang="fr-FR" smtClean="0">
              <a:solidFill>
                <a:srgbClr val="000000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50181" name="Text Box 3"/>
          <p:cNvSpPr txBox="1">
            <a:spLocks noChangeArrowheads="1"/>
          </p:cNvSpPr>
          <p:nvPr/>
        </p:nvSpPr>
        <p:spPr bwMode="auto">
          <a:xfrm>
            <a:off x="3852017" y="9430308"/>
            <a:ext cx="2945659" cy="496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335" tIns="48534" rIns="93335" bIns="48534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defTabSz="948284" eaLnBrk="1" fontAlgn="base" hangingPunct="1">
              <a:spcBef>
                <a:spcPct val="0"/>
              </a:spcBef>
              <a:spcAft>
                <a:spcPct val="0"/>
              </a:spcAft>
            </a:pPr>
            <a:fld id="{01B0523A-E56A-47A1-880F-D02C0FB8FE5E}" type="slidenum">
              <a:rPr lang="fr-FR" altLang="fr-FR" sz="1300">
                <a:solidFill>
                  <a:srgbClr val="FFFFFF"/>
                </a:solidFill>
                <a:latin typeface="Times New Roman" pitchFamily="18" charset="0"/>
                <a:ea typeface="ＭＳ Ｐゴシック" pitchFamily="34" charset="-128"/>
              </a:rPr>
              <a:pPr algn="r" defTabSz="948284" eaLnBrk="1" fontAlgn="base" hangingPunct="1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fr-FR" altLang="fr-FR" sz="1300">
              <a:solidFill>
                <a:srgbClr val="FFFFFF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07542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4840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70577" indent="-296376" defTabSz="94840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85503" indent="-237101" defTabSz="94840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59704" indent="-237101" defTabSz="94840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133905" indent="-237101" defTabSz="94840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71630" indent="-237101" defTabSz="94840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009354" indent="-237101" defTabSz="94840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47078" indent="-237101" defTabSz="94840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4802" indent="-237101" defTabSz="94840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C086056-73B7-42A9-BC35-FC2263AFF27E}" type="slidenum">
              <a:rPr lang="fr-FR" altLang="fr-FR">
                <a:solidFill>
                  <a:prstClr val="black"/>
                </a:solidFill>
              </a:rPr>
              <a:pPr eaLnBrk="1" hangingPunct="1"/>
              <a:t>4</a:t>
            </a:fld>
            <a:endParaRPr lang="fr-FR" altLang="fr-FR">
              <a:solidFill>
                <a:prstClr val="black"/>
              </a:solidFill>
            </a:endParaRPr>
          </a:p>
        </p:txBody>
      </p:sp>
      <p:sp>
        <p:nvSpPr>
          <p:cNvPr id="30723" name="Rectangle 7"/>
          <p:cNvSpPr txBox="1">
            <a:spLocks noGrp="1" noChangeArrowheads="1"/>
          </p:cNvSpPr>
          <p:nvPr/>
        </p:nvSpPr>
        <p:spPr bwMode="auto">
          <a:xfrm>
            <a:off x="3851815" y="9430846"/>
            <a:ext cx="2945861" cy="495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29" tIns="47415" rIns="94829" bIns="47415" anchor="b"/>
          <a:lstStyle>
            <a:lvl1pPr defTabSz="990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804863" indent="-309563" defTabSz="990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238250" indent="-247650" defTabSz="990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733550" indent="-247650" defTabSz="990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228850" indent="-247650" defTabSz="990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686050" indent="-24765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143250" indent="-24765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600450" indent="-24765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4057650" indent="-24765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/>
            <a:fld id="{52E48FBA-BDB5-4508-B680-B9502F3A817F}" type="slidenum">
              <a:rPr lang="fr-FR" altLang="fr-FR" sz="13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pPr algn="r" eaLnBrk="1" hangingPunct="1"/>
              <a:t>4</a:t>
            </a:fld>
            <a:endParaRPr lang="fr-FR" altLang="fr-FR" sz="130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6125"/>
            <a:ext cx="6616700" cy="3722688"/>
          </a:xfrm>
          <a:ln/>
        </p:spPr>
      </p:sp>
      <p:sp>
        <p:nvSpPr>
          <p:cNvPr id="3072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905952" y="4714655"/>
            <a:ext cx="4985772" cy="446675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altLang="fr-FR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3543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1C2E73-67FF-47E8-97F9-F4C9BB9BDD20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10013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64B57D-505E-46E8-851D-2EEEE9558405}" type="slidenum">
              <a:rPr lang="fr-FR" smtClean="0">
                <a:solidFill>
                  <a:prstClr val="black"/>
                </a:solidFill>
              </a:rPr>
              <a:pPr/>
              <a:t>16</a:t>
            </a:fld>
            <a:endParaRPr lang="fr-FR" smtClean="0">
              <a:solidFill>
                <a:prstClr val="black"/>
              </a:solidFill>
            </a:endParaRPr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>
              <a:ea typeface="ＭＳ Ｐゴシック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08520" y="0"/>
            <a:ext cx="9361040" cy="5143500"/>
          </a:xfrm>
          <a:prstGeom prst="rect">
            <a:avLst/>
          </a:prstGeom>
          <a:gradFill flip="none" rotWithShape="1">
            <a:gsLst>
              <a:gs pos="0">
                <a:srgbClr val="0070C0">
                  <a:lumMod val="100000"/>
                </a:srgbClr>
              </a:gs>
              <a:gs pos="38000">
                <a:srgbClr val="3F99F2">
                  <a:lumMod val="90000"/>
                </a:srgbClr>
              </a:gs>
              <a:gs pos="98000">
                <a:srgbClr val="0066CC">
                  <a:lumMod val="92000"/>
                  <a:lumOff val="8000"/>
                </a:srgbClr>
              </a:gs>
              <a:gs pos="75000">
                <a:srgbClr val="0066CC">
                  <a:lumMod val="42000"/>
                  <a:lumOff val="5800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itre 1"/>
          <p:cNvSpPr txBox="1">
            <a:spLocks/>
          </p:cNvSpPr>
          <p:nvPr userDrawn="1"/>
        </p:nvSpPr>
        <p:spPr>
          <a:xfrm>
            <a:off x="395535" y="0"/>
            <a:ext cx="8192177" cy="2355726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>
                    <a:lumMod val="65000"/>
                  </a:schemeClr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700" dirty="0" smtClean="0">
                <a:solidFill>
                  <a:schemeClr val="bg1"/>
                </a:solidFill>
              </a:rPr>
              <a:t>Action sociale, entraide ordinale, associations…</a:t>
            </a:r>
          </a:p>
          <a:p>
            <a:r>
              <a:rPr lang="fr-FR" b="1" dirty="0" smtClean="0">
                <a:solidFill>
                  <a:schemeClr val="bg1"/>
                </a:solidFill>
              </a:rPr>
              <a:t>Quel soutien pour</a:t>
            </a:r>
            <a:br>
              <a:rPr lang="fr-FR" b="1" dirty="0" smtClean="0">
                <a:solidFill>
                  <a:schemeClr val="bg1"/>
                </a:solidFill>
              </a:rPr>
            </a:br>
            <a:r>
              <a:rPr lang="fr-FR" b="1" dirty="0" smtClean="0">
                <a:solidFill>
                  <a:schemeClr val="bg1"/>
                </a:solidFill>
              </a:rPr>
              <a:t>les médecins ?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179512" y="4319106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Arial Narrow" panose="020B0606020202030204" pitchFamily="34" charset="0"/>
              </a:rPr>
              <a:t>Colloque  CARMF du samedi 17 septembre </a:t>
            </a:r>
            <a:r>
              <a:rPr lang="fr-FR" sz="1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2016</a:t>
            </a:r>
          </a:p>
          <a:p>
            <a:r>
              <a:rPr lang="fr-FR" sz="1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Palais des Congrès de Paris </a:t>
            </a:r>
            <a:endParaRPr lang="fr-FR" sz="1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12" name="Picture 2" descr="P:\COMMUNIC\ASSEMBLEE GENERALE\AG-2016\COLLOQUE\IMAGES\Cercle-silouhettes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829063"/>
            <a:ext cx="5117834" cy="3086986"/>
          </a:xfrm>
          <a:prstGeom prst="rect">
            <a:avLst/>
          </a:prstGeom>
          <a:effectLst>
            <a:outerShdw blurRad="88900" dir="21540000" sx="89000" sy="89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16224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211960" y="2238301"/>
            <a:ext cx="4320480" cy="1125537"/>
          </a:xfrm>
        </p:spPr>
        <p:txBody>
          <a:bodyPr anchor="b">
            <a:normAutofit/>
          </a:bodyPr>
          <a:lstStyle>
            <a:lvl1pPr marL="0" indent="0">
              <a:buNone/>
              <a:defRPr lang="fr-FR" sz="3600" kern="1200" dirty="0" smtClean="0">
                <a:solidFill>
                  <a:srgbClr val="0070C0"/>
                </a:solidFill>
                <a:latin typeface="Arial Narrow" panose="020B0606020202030204" pitchFamily="34" charset="0"/>
                <a:ea typeface="+mj-ea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010400" y="4859685"/>
            <a:ext cx="2133600" cy="274637"/>
          </a:xfrm>
          <a:prstGeom prst="rect">
            <a:avLst/>
          </a:prstGeom>
        </p:spPr>
        <p:txBody>
          <a:bodyPr/>
          <a:lstStyle/>
          <a:p>
            <a:fld id="{0930CD85-1DA1-4D92-B453-5359ACB61E18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contenu 20"/>
          <p:cNvSpPr>
            <a:spLocks noGrp="1"/>
          </p:cNvSpPr>
          <p:nvPr>
            <p:ph type="body" idx="14" hasCustomPrompt="1"/>
          </p:nvPr>
        </p:nvSpPr>
        <p:spPr>
          <a:xfrm>
            <a:off x="4304002" y="3579862"/>
            <a:ext cx="3524964" cy="10081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Intervenant</a:t>
            </a:r>
          </a:p>
          <a:p>
            <a:r>
              <a:rPr lang="fr-FR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Fonction</a:t>
            </a:r>
            <a:endParaRPr lang="fr-FR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Titre 3"/>
          <p:cNvSpPr txBox="1">
            <a:spLocks/>
          </p:cNvSpPr>
          <p:nvPr userDrawn="1"/>
        </p:nvSpPr>
        <p:spPr>
          <a:xfrm>
            <a:off x="2024435" y="123478"/>
            <a:ext cx="6508005" cy="47789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Arial Narrow" panose="020B060602020203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sz="1200" dirty="0" smtClean="0"/>
              <a:t>Colloque  CARMF du samedi 17 septembre 2016 </a:t>
            </a:r>
            <a:br>
              <a:rPr lang="fr-FR" sz="1200" dirty="0" smtClean="0"/>
            </a:br>
            <a:r>
              <a:rPr lang="fr-FR" sz="1600" dirty="0" smtClean="0"/>
              <a:t>Action sociale, entraide ordinale, associations… </a:t>
            </a:r>
            <a:r>
              <a:rPr lang="fr-FR" sz="1600" b="1" dirty="0" smtClean="0"/>
              <a:t>Quel soutien pour les médecins ?</a:t>
            </a:r>
            <a:endParaRPr lang="fr-FR" dirty="0"/>
          </a:p>
        </p:txBody>
      </p:sp>
      <p:pic>
        <p:nvPicPr>
          <p:cNvPr id="13" name="Picture 2" descr="P:\COMMUNIC\ASSEMBLEE GENERALE\AG-2016\COLLOQUE\IMAGES\Cercle-silouhettes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185" y="350550"/>
            <a:ext cx="1390207" cy="838548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2463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24380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1200"/>
              </a:spcAft>
              <a:buNone/>
              <a:defRPr sz="2200"/>
            </a:lvl1pPr>
            <a:lvl2pPr marL="457200" indent="0">
              <a:spcBef>
                <a:spcPts val="0"/>
              </a:spcBef>
              <a:spcAft>
                <a:spcPts val="1200"/>
              </a:spcAft>
              <a:buNone/>
              <a:defRPr/>
            </a:lvl2pPr>
            <a:lvl3pPr>
              <a:spcBef>
                <a:spcPts val="0"/>
              </a:spcBef>
              <a:spcAft>
                <a:spcPts val="1200"/>
              </a:spcAft>
              <a:defRPr/>
            </a:lvl3pPr>
            <a:lvl4pPr>
              <a:spcBef>
                <a:spcPts val="0"/>
              </a:spcBef>
              <a:spcAft>
                <a:spcPts val="1200"/>
              </a:spcAft>
              <a:defRPr/>
            </a:lvl4pPr>
            <a:lvl5pPr>
              <a:spcBef>
                <a:spcPts val="0"/>
              </a:spcBef>
              <a:spcAft>
                <a:spcPts val="1200"/>
              </a:spcAft>
              <a:defRPr/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267600" y="4828788"/>
            <a:ext cx="1876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fr-FR" sz="1200" smtClean="0">
                <a:solidFill>
                  <a:schemeClr val="bg1"/>
                </a:solidFill>
                <a:latin typeface="Arial Narrow" panose="020B060602020203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/>
            <a:fld id="{0930CD85-1DA1-4D92-B453-5359ACB61E18}" type="slidenum">
              <a:rPr lang="fr-FR" smtClean="0"/>
              <a:pPr algn="r"/>
              <a:t>‹N°›</a:t>
            </a:fld>
            <a:endParaRPr lang="fr-FR" dirty="0"/>
          </a:p>
        </p:txBody>
      </p:sp>
      <p:sp>
        <p:nvSpPr>
          <p:cNvPr id="10" name="Espace réservé du pied de page 1"/>
          <p:cNvSpPr txBox="1">
            <a:spLocks/>
          </p:cNvSpPr>
          <p:nvPr userDrawn="1"/>
        </p:nvSpPr>
        <p:spPr>
          <a:xfrm>
            <a:off x="1198652" y="4861748"/>
            <a:ext cx="4544144" cy="237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lnSpc>
                <a:spcPts val="1000"/>
              </a:lnSpc>
              <a:defRPr sz="105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000" dirty="0" smtClean="0">
                <a:effectLst/>
              </a:rPr>
              <a:t>Colloque  CARMF du samedi 17 septembre 2016 </a:t>
            </a:r>
          </a:p>
          <a:p>
            <a:pPr algn="l"/>
            <a:r>
              <a:rPr lang="fr-FR" sz="1000" dirty="0" smtClean="0">
                <a:effectLst/>
              </a:rPr>
              <a:t>Action sociale, entraide ordinale, associations... </a:t>
            </a:r>
            <a:r>
              <a:rPr lang="fr-FR" sz="1000" b="1" dirty="0" smtClean="0">
                <a:effectLst/>
              </a:rPr>
              <a:t>Quel soutien pour les médecins ?</a:t>
            </a:r>
            <a:endParaRPr lang="fr-FR" sz="1000" b="1" dirty="0">
              <a:effectLst/>
            </a:endParaRPr>
          </a:p>
        </p:txBody>
      </p:sp>
      <p:pic>
        <p:nvPicPr>
          <p:cNvPr id="13" name="Picture 2" descr="P:\COMMUNIC\ASSEMBLEE GENERALE\AG-2016\COLLOQUE\IMAGES\Cercle-silouhettes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08" y="4620098"/>
            <a:ext cx="828092" cy="499490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835696" y="1"/>
            <a:ext cx="7056784" cy="69954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904" b="53361"/>
          <a:stretch/>
        </p:blipFill>
        <p:spPr bwMode="auto">
          <a:xfrm>
            <a:off x="505644" y="-8814"/>
            <a:ext cx="1298526" cy="683106"/>
          </a:xfrm>
          <a:prstGeom prst="rect">
            <a:avLst/>
          </a:prstGeom>
          <a:noFill/>
          <a:ln>
            <a:noFill/>
          </a:ln>
          <a:effectLst>
            <a:outerShdw blurRad="50800" dist="38100" sx="98000" sy="980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51953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597740-5205-4721-9CE4-745F632F906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098115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4406DC-E716-4101-A02E-BDA555D6127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4735867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87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 dirty="0"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390"/>
            <a:ext cx="8229240" cy="298323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007102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36512" y="0"/>
            <a:ext cx="9217024" cy="5143500"/>
          </a:xfrm>
          <a:prstGeom prst="rect">
            <a:avLst/>
          </a:prstGeom>
          <a:gradFill flip="none" rotWithShape="1">
            <a:gsLst>
              <a:gs pos="17000">
                <a:srgbClr val="3F99F2">
                  <a:lumMod val="90000"/>
                </a:srgbClr>
              </a:gs>
              <a:gs pos="89000">
                <a:srgbClr val="0066CC">
                  <a:lumMod val="92000"/>
                  <a:lumOff val="8000"/>
                </a:srgbClr>
              </a:gs>
              <a:gs pos="62000">
                <a:srgbClr val="0066CC">
                  <a:lumMod val="42000"/>
                  <a:lumOff val="58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Rectangle 3"/>
          <p:cNvSpPr/>
          <p:nvPr userDrawn="1"/>
        </p:nvSpPr>
        <p:spPr>
          <a:xfrm>
            <a:off x="-36512" y="699542"/>
            <a:ext cx="9217024" cy="41044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Arial Narrow" panose="020B0606020202030204" pitchFamily="34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986627" y="4839167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fld id="{C8A3FF02-3E1F-4F73-B4D0-30A084CF771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78050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1" r:id="rId2"/>
    <p:sldLayoutId id="2147483950" r:id="rId3"/>
    <p:sldLayoutId id="2147483953" r:id="rId4"/>
    <p:sldLayoutId id="2147483954" r:id="rId5"/>
    <p:sldLayoutId id="2147483955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bg1"/>
          </a:solidFill>
          <a:latin typeface="Arial Narrow" panose="020B060602020203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 Narrow" panose="020B060602020203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 Narrow" panose="020B060602020203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Narrow" panose="020B060602020203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egalam@hotmail.com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mailto:eric.galam@univ-paris-diderot.fr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Relationship Id="rId9" Type="http://schemas.openxmlformats.org/officeDocument/2006/relationships/image" Target="../media/image14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Relationship Id="rId6" Type="http://schemas.openxmlformats.org/officeDocument/2006/relationships/chart" Target="../charts/chart4.xml"/><Relationship Id="rId5" Type="http://schemas.openxmlformats.org/officeDocument/2006/relationships/image" Target="../media/image15.emf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chart" Target="../charts/char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soignerlessoignants@orange.fr" TargetMode="External"/><Relationship Id="rId5" Type="http://schemas.openxmlformats.org/officeDocument/2006/relationships/hyperlink" Target="mailto:egalam@hotmail.com" TargetMode="Externa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egalam@hotmail.com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76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>
          <a:xfrm>
            <a:off x="3923928" y="1275606"/>
            <a:ext cx="5388788" cy="1656184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fr-FR" dirty="0" smtClean="0"/>
              <a:t>AAPML </a:t>
            </a:r>
            <a:r>
              <a:rPr lang="fr-FR" dirty="0"/>
              <a:t>: </a:t>
            </a:r>
            <a:r>
              <a:rPr lang="fr-FR" sz="3200" dirty="0" smtClean="0"/>
              <a:t>depuis </a:t>
            </a:r>
            <a:r>
              <a:rPr lang="fr-FR" sz="3200" dirty="0"/>
              <a:t>plus de </a:t>
            </a:r>
            <a:r>
              <a:rPr lang="fr-FR" sz="3200" dirty="0" smtClean="0"/>
              <a:t>10 ans une </a:t>
            </a:r>
            <a:r>
              <a:rPr lang="fr-FR" sz="3200" dirty="0"/>
              <a:t>entrée efficace dans la constellation d’aide aux soignants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0CD85-1DA1-4D92-B453-5359ACB61E18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idx="14"/>
          </p:nvPr>
        </p:nvSpPr>
        <p:spPr>
          <a:xfrm>
            <a:off x="4004158" y="2859782"/>
            <a:ext cx="3808202" cy="1169550"/>
          </a:xfrm>
        </p:spPr>
        <p:txBody>
          <a:bodyPr anchor="ctr">
            <a:normAutofit fontScale="92500"/>
          </a:bodyPr>
          <a:lstStyle/>
          <a:p>
            <a:r>
              <a:rPr lang="fr-FR" dirty="0" smtClean="0"/>
              <a:t>Professeur Éric Galam</a:t>
            </a:r>
            <a:br>
              <a:rPr lang="fr-FR" dirty="0" smtClean="0"/>
            </a:br>
            <a:r>
              <a:rPr lang="fr-FR" sz="2000" i="1" dirty="0" smtClean="0"/>
              <a:t>Coordonnateur de l’AAPML</a:t>
            </a:r>
            <a:br>
              <a:rPr lang="fr-FR" sz="2000" i="1" dirty="0" smtClean="0"/>
            </a:br>
            <a:r>
              <a:rPr lang="fr-FR" sz="2000" i="1" dirty="0" smtClean="0"/>
              <a:t>Président AAPML : </a:t>
            </a:r>
            <a:r>
              <a:rPr lang="fr-FR" sz="2000" dirty="0" smtClean="0"/>
              <a:t>Dr Régis MOURIES </a:t>
            </a:r>
            <a:endParaRPr lang="fr-FR" sz="20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7614"/>
            <a:ext cx="3600850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Shape 2"/>
          <p:cNvSpPr txBox="1"/>
          <p:nvPr/>
        </p:nvSpPr>
        <p:spPr>
          <a:xfrm>
            <a:off x="3995936" y="3926811"/>
            <a:ext cx="4248471" cy="517147"/>
          </a:xfrm>
          <a:prstGeom prst="rect">
            <a:avLst/>
          </a:prstGeom>
        </p:spPr>
        <p:txBody>
          <a:bodyPr lIns="91232" tIns="45619" rIns="91232" bIns="45619"/>
          <a:lstStyle/>
          <a:p>
            <a:pPr defTabSz="827733"/>
            <a:r>
              <a:rPr lang="fr-FR" dirty="0" smtClean="0">
                <a:latin typeface="Arial Narrow" panose="020B0606020202030204" pitchFamily="34" charset="0"/>
                <a:cs typeface="Arial" panose="020B0604020202020204" pitchFamily="34" charset="0"/>
                <a:hlinkClick r:id="rId3"/>
              </a:rPr>
              <a:t>egalam@hotmail.com</a:t>
            </a:r>
            <a:r>
              <a:rPr lang="fr-FR" dirty="0" smtClean="0">
                <a:latin typeface="Arial Narrow" panose="020B0606020202030204" pitchFamily="34" charset="0"/>
                <a:cs typeface="Arial" panose="020B0604020202020204" pitchFamily="34" charset="0"/>
              </a:rPr>
              <a:t>    </a:t>
            </a:r>
            <a:endParaRPr lang="fr-FR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defTabSz="827733"/>
            <a:r>
              <a:rPr lang="fr-FR" dirty="0" smtClean="0">
                <a:latin typeface="Arial Narrow" panose="020B0606020202030204" pitchFamily="34" charset="0"/>
                <a:cs typeface="Arial" panose="020B0604020202020204" pitchFamily="34" charset="0"/>
                <a:hlinkClick r:id="rId4"/>
              </a:rPr>
              <a:t>eric.galam@univ-paris-diderot.fr</a:t>
            </a:r>
            <a:endParaRPr lang="fr-FR" dirty="0" smtClean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defTabSz="827733"/>
            <a:endParaRPr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462" y="3326674"/>
            <a:ext cx="3624907" cy="1405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204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1334" indent="-28513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0517" indent="-22810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96716" indent="-22810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2926" indent="-22810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09131" indent="-22810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65339" indent="-22810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1543" indent="-22810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77749" indent="-22810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40DF4EB9-F41E-4343-9A1A-58778C412DD9}" type="slidenum">
              <a:rPr lang="fr-FR" altLang="fr-FR" smtClean="0">
                <a:solidFill>
                  <a:schemeClr val="bg1"/>
                </a:solidFill>
              </a:rPr>
              <a:pPr/>
              <a:t>3</a:t>
            </a:fld>
            <a:endParaRPr lang="fr-FR" altLang="fr-FR" dirty="0" smtClean="0">
              <a:solidFill>
                <a:schemeClr val="bg1"/>
              </a:solidFill>
            </a:endParaRPr>
          </a:p>
        </p:txBody>
      </p:sp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885826"/>
            <a:ext cx="6190456" cy="3127780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485" name="Text Box 3"/>
          <p:cNvSpPr txBox="1">
            <a:spLocks noChangeArrowheads="1"/>
          </p:cNvSpPr>
          <p:nvPr/>
        </p:nvSpPr>
        <p:spPr bwMode="auto">
          <a:xfrm>
            <a:off x="685800" y="348854"/>
            <a:ext cx="7772400" cy="1073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232" tIns="45619" rIns="91232" bIns="45619"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912506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4400">
                <a:solidFill>
                  <a:srgbClr val="FFCC66"/>
                </a:solidFill>
                <a:latin typeface="Times New Roman" pitchFamily="18" charset="0"/>
                <a:ea typeface="ＭＳ Ｐゴシック" pitchFamily="34" charset="-128"/>
              </a:rPr>
              <a:t/>
            </a:r>
            <a:br>
              <a:rPr lang="fr-FR" altLang="fr-FR" sz="4400">
                <a:solidFill>
                  <a:srgbClr val="FFCC66"/>
                </a:solidFill>
                <a:latin typeface="Times New Roman" pitchFamily="18" charset="0"/>
                <a:ea typeface="ＭＳ Ｐゴシック" pitchFamily="34" charset="-128"/>
              </a:rPr>
            </a:br>
            <a:endParaRPr lang="fr-FR" altLang="fr-FR" sz="4400">
              <a:solidFill>
                <a:srgbClr val="FFCC66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5800" y="4177718"/>
            <a:ext cx="792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27733"/>
            <a:r>
              <a:rPr lang="fr-FR" sz="3600" b="1" dirty="0">
                <a:solidFill>
                  <a:prstClr val="black"/>
                </a:solidFill>
              </a:rPr>
              <a:t>http://</a:t>
            </a:r>
            <a:r>
              <a:rPr lang="fr-FR" sz="3600" b="1" dirty="0" err="1">
                <a:solidFill>
                  <a:prstClr val="black"/>
                </a:solidFill>
              </a:rPr>
              <a:t>www.aapml.fr</a:t>
            </a:r>
            <a:r>
              <a:rPr lang="fr-FR" sz="3600" b="1" dirty="0">
                <a:solidFill>
                  <a:prstClr val="black"/>
                </a:solidFill>
              </a:rPr>
              <a:t>/</a:t>
            </a:r>
            <a:endParaRPr lang="fr-FR" sz="3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13670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1027"/>
          <p:cNvSpPr>
            <a:spLocks noGrp="1" noChangeArrowheads="1"/>
          </p:cNvSpPr>
          <p:nvPr>
            <p:ph idx="1"/>
          </p:nvPr>
        </p:nvSpPr>
        <p:spPr>
          <a:xfrm>
            <a:off x="457200" y="1131590"/>
            <a:ext cx="8229600" cy="324380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altLang="fr-FR" dirty="0" smtClean="0"/>
              <a:t>Épuisement émotionnel  EE : </a:t>
            </a:r>
            <a:r>
              <a:rPr lang="fr-FR" altLang="fr-FR" u="sng" dirty="0" smtClean="0"/>
              <a:t>soi-même</a:t>
            </a:r>
            <a:r>
              <a:rPr lang="fr-FR" altLang="fr-FR" dirty="0" smtClean="0"/>
              <a:t/>
            </a:r>
            <a:br>
              <a:rPr lang="fr-FR" altLang="fr-FR" dirty="0" smtClean="0"/>
            </a:br>
            <a:r>
              <a:rPr lang="fr-FR" altLang="fr-FR" sz="2000" dirty="0" smtClean="0"/>
              <a:t>Stress, perte de motivation et d’entrain au travail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altLang="fr-FR" dirty="0" smtClean="0"/>
              <a:t>Dépersonnalisation DP : </a:t>
            </a:r>
            <a:r>
              <a:rPr lang="fr-FR" altLang="fr-FR" u="sng" dirty="0" smtClean="0"/>
              <a:t>les patients</a:t>
            </a:r>
            <a:r>
              <a:rPr lang="fr-FR" altLang="fr-FR" dirty="0" smtClean="0"/>
              <a:t/>
            </a:r>
            <a:br>
              <a:rPr lang="fr-FR" altLang="fr-FR" dirty="0" smtClean="0"/>
            </a:br>
            <a:r>
              <a:rPr lang="fr-FR" altLang="fr-FR" sz="2000" dirty="0" smtClean="0"/>
              <a:t>Attitude négative, détachée envers les patients </a:t>
            </a:r>
            <a:br>
              <a:rPr lang="fr-FR" altLang="fr-FR" sz="2000" dirty="0" smtClean="0"/>
            </a:br>
            <a:r>
              <a:rPr lang="fr-FR" altLang="fr-FR" sz="2000" dirty="0" smtClean="0"/>
              <a:t>qui sont déshumanisés (objets, voire problèmes)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altLang="fr-FR" dirty="0" smtClean="0"/>
              <a:t>Réduction Accomplissement Personnel AP : </a:t>
            </a:r>
            <a:r>
              <a:rPr lang="fr-FR" altLang="fr-FR" u="sng" dirty="0" smtClean="0"/>
              <a:t>la profession</a:t>
            </a:r>
            <a:r>
              <a:rPr lang="fr-FR" altLang="fr-FR" dirty="0" smtClean="0"/>
              <a:t/>
            </a:r>
            <a:br>
              <a:rPr lang="fr-FR" altLang="fr-FR" dirty="0" smtClean="0"/>
            </a:br>
            <a:r>
              <a:rPr lang="fr-FR" altLang="fr-FR" sz="2000" dirty="0" smtClean="0"/>
              <a:t>Baisse de l’estime de soi,  sentiment d’efficacité diminué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altLang="fr-FR" u="sng" dirty="0" smtClean="0"/>
              <a:t>Un outil de mesure </a:t>
            </a:r>
            <a:r>
              <a:rPr lang="fr-FR" altLang="fr-FR" dirty="0" smtClean="0"/>
              <a:t>: MBI (</a:t>
            </a:r>
            <a:r>
              <a:rPr lang="fr-FR" altLang="fr-FR" dirty="0" err="1" smtClean="0"/>
              <a:t>Maslach</a:t>
            </a:r>
            <a:r>
              <a:rPr lang="fr-FR" altLang="fr-FR" dirty="0" smtClean="0"/>
              <a:t> Burnout Inventory)</a:t>
            </a:r>
            <a:endParaRPr lang="fr-FR" altLang="fr-FR" dirty="0"/>
          </a:p>
        </p:txBody>
      </p:sp>
      <p:sp>
        <p:nvSpPr>
          <p:cNvPr id="307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dirty="0" smtClean="0"/>
              <a:t>Le burnout : une maladie de la relation d’aide  </a:t>
            </a:r>
            <a:endParaRPr lang="fr-FR" alt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930CD85-1DA1-4D92-B453-5359ACB61E18}" type="slidenum">
              <a:rPr lang="fr-FR" smtClean="0"/>
              <a:pPr algn="r"/>
              <a:t>4</a:t>
            </a:fld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915565"/>
            <a:ext cx="1580999" cy="21840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833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contenu 17"/>
          <p:cNvSpPr>
            <a:spLocks noGrp="1"/>
          </p:cNvSpPr>
          <p:nvPr>
            <p:ph idx="1"/>
          </p:nvPr>
        </p:nvSpPr>
        <p:spPr>
          <a:xfrm>
            <a:off x="468688" y="1059582"/>
            <a:ext cx="8567807" cy="3600400"/>
          </a:xfrm>
        </p:spPr>
        <p:txBody>
          <a:bodyPr/>
          <a:lstStyle/>
          <a:p>
            <a:pPr marL="342900" lvl="0" indent="-34290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altLang="fr-FR" sz="2000" b="1" dirty="0" smtClean="0"/>
              <a:t>Plus d'un </a:t>
            </a:r>
            <a:r>
              <a:rPr lang="en-US" altLang="fr-FR" sz="2000" b="1" dirty="0" err="1" smtClean="0"/>
              <a:t>généraliste</a:t>
            </a:r>
            <a:r>
              <a:rPr lang="en-US" altLang="fr-FR" sz="2000" b="1" dirty="0" smtClean="0"/>
              <a:t> sur dix </a:t>
            </a:r>
            <a:r>
              <a:rPr lang="en-US" altLang="fr-FR" sz="2000" b="1" dirty="0" err="1" smtClean="0"/>
              <a:t>est</a:t>
            </a:r>
            <a:r>
              <a:rPr lang="en-US" altLang="fr-FR" sz="2000" b="1" dirty="0" smtClean="0"/>
              <a:t> </a:t>
            </a:r>
            <a:r>
              <a:rPr lang="en-US" altLang="fr-FR" sz="2000" b="1" dirty="0" err="1" smtClean="0"/>
              <a:t>en</a:t>
            </a:r>
            <a:r>
              <a:rPr lang="en-US" altLang="fr-FR" sz="2000" b="1" dirty="0" smtClean="0"/>
              <a:t> </a:t>
            </a:r>
            <a:r>
              <a:rPr lang="en-US" altLang="fr-FR" sz="2000" b="1" dirty="0" err="1" smtClean="0"/>
              <a:t>détresse</a:t>
            </a:r>
            <a:r>
              <a:rPr lang="en-US" altLang="fr-FR" sz="2000" b="1" dirty="0" smtClean="0"/>
              <a:t> </a:t>
            </a:r>
            <a:r>
              <a:rPr lang="en-US" altLang="fr-FR" sz="2000" b="1" dirty="0" err="1" smtClean="0"/>
              <a:t>psychologique</a:t>
            </a:r>
            <a:r>
              <a:rPr lang="en-US" altLang="fr-FR" sz="2000" b="1" dirty="0" smtClean="0"/>
              <a:t> </a:t>
            </a:r>
            <a:br>
              <a:rPr lang="en-US" altLang="fr-FR" sz="2000" b="1" dirty="0" smtClean="0"/>
            </a:br>
            <a:r>
              <a:rPr lang="en-US" altLang="fr-FR" sz="2000" dirty="0" smtClean="0"/>
              <a:t>(10 à 17% </a:t>
            </a:r>
            <a:r>
              <a:rPr lang="en-US" altLang="fr-FR" sz="2000" dirty="0" err="1" smtClean="0"/>
              <a:t>selon</a:t>
            </a:r>
            <a:r>
              <a:rPr lang="en-US" altLang="fr-FR" sz="2000" dirty="0" smtClean="0"/>
              <a:t> les </a:t>
            </a:r>
            <a:r>
              <a:rPr lang="en-US" altLang="fr-FR" sz="2000" dirty="0" err="1" smtClean="0"/>
              <a:t>régions</a:t>
            </a:r>
            <a:r>
              <a:rPr lang="en-US" altLang="fr-FR" sz="2000" dirty="0" smtClean="0"/>
              <a:t>) </a:t>
            </a:r>
            <a:r>
              <a:rPr lang="en-US" altLang="fr-FR" sz="1600" i="1" dirty="0" smtClean="0"/>
              <a:t>(DREES 2010-Santé physique et </a:t>
            </a:r>
            <a:r>
              <a:rPr lang="en-US" altLang="fr-FR" sz="1600" i="1" dirty="0" err="1" smtClean="0"/>
              <a:t>psychique</a:t>
            </a:r>
            <a:r>
              <a:rPr lang="en-US" altLang="fr-FR" sz="1600" i="1" dirty="0" smtClean="0"/>
              <a:t> des </a:t>
            </a:r>
            <a:r>
              <a:rPr lang="en-US" altLang="fr-FR" sz="1600" i="1" dirty="0" err="1" smtClean="0"/>
              <a:t>médecins</a:t>
            </a:r>
            <a:r>
              <a:rPr lang="en-US" altLang="fr-FR" sz="1600" i="1" dirty="0" smtClean="0"/>
              <a:t> </a:t>
            </a:r>
            <a:r>
              <a:rPr lang="en-US" altLang="fr-FR" sz="1600" i="1" dirty="0" err="1" smtClean="0"/>
              <a:t>généralistes</a:t>
            </a:r>
            <a:r>
              <a:rPr lang="en-US" altLang="fr-FR" sz="1600" i="1" dirty="0" smtClean="0"/>
              <a:t>).</a:t>
            </a:r>
          </a:p>
          <a:p>
            <a:pPr marL="342900" lvl="0" indent="-34290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altLang="fr-FR" sz="2000" b="1" dirty="0" smtClean="0"/>
              <a:t>Les </a:t>
            </a:r>
            <a:r>
              <a:rPr lang="en-US" altLang="fr-FR" sz="2000" b="1" dirty="0" err="1" smtClean="0"/>
              <a:t>taux</a:t>
            </a:r>
            <a:r>
              <a:rPr lang="en-US" altLang="fr-FR" sz="2000" b="1" dirty="0" smtClean="0"/>
              <a:t> </a:t>
            </a:r>
            <a:r>
              <a:rPr lang="en-US" altLang="fr-FR" sz="2000" b="1" dirty="0" err="1" smtClean="0"/>
              <a:t>moyens</a:t>
            </a:r>
            <a:r>
              <a:rPr lang="en-US" altLang="fr-FR" sz="2000" b="1" dirty="0" smtClean="0"/>
              <a:t> de  burnout pour les </a:t>
            </a:r>
            <a:r>
              <a:rPr lang="en-US" altLang="fr-FR" sz="2000" b="1" dirty="0" err="1" smtClean="0"/>
              <a:t>médecins</a:t>
            </a:r>
            <a:r>
              <a:rPr lang="en-US" altLang="fr-FR" sz="2000" b="1" dirty="0" smtClean="0"/>
              <a:t> </a:t>
            </a:r>
            <a:r>
              <a:rPr lang="en-US" altLang="fr-FR" sz="2000" b="1" dirty="0" err="1" smtClean="0"/>
              <a:t>libéraux</a:t>
            </a:r>
            <a:r>
              <a:rPr lang="en-US" altLang="fr-FR" sz="2000" b="1" dirty="0" smtClean="0"/>
              <a:t> </a:t>
            </a:r>
            <a:r>
              <a:rPr lang="en-US" altLang="fr-FR" sz="2000" b="1" dirty="0" err="1" smtClean="0"/>
              <a:t>français</a:t>
            </a:r>
            <a:r>
              <a:rPr lang="en-US" altLang="fr-FR" sz="2000" b="1" dirty="0" smtClean="0"/>
              <a:t> </a:t>
            </a:r>
            <a:r>
              <a:rPr lang="en-US" altLang="fr-FR" sz="2000" b="1" dirty="0" err="1" smtClean="0"/>
              <a:t>sont</a:t>
            </a:r>
            <a:r>
              <a:rPr lang="en-US" altLang="fr-FR" sz="2000" b="1" dirty="0" smtClean="0"/>
              <a:t> </a:t>
            </a:r>
            <a:r>
              <a:rPr lang="en-US" altLang="fr-FR" sz="2000" dirty="0" smtClean="0"/>
              <a:t>:</a:t>
            </a:r>
            <a:endParaRPr lang="fr-FR" altLang="fr-FR" sz="2000" dirty="0" smtClean="0"/>
          </a:p>
          <a:p>
            <a:pPr marL="742950" lvl="1" indent="-285750">
              <a:lnSpc>
                <a:spcPts val="2000"/>
              </a:lnSpc>
              <a:spcAft>
                <a:spcPts val="600"/>
              </a:spcAft>
              <a:buFont typeface="Arial Narrow" panose="020B0606020202030204" pitchFamily="34" charset="0"/>
              <a:buChar char="-"/>
            </a:pPr>
            <a:r>
              <a:rPr lang="en-US" altLang="fr-FR" sz="1800" dirty="0" err="1" smtClean="0"/>
              <a:t>Épuisement</a:t>
            </a:r>
            <a:r>
              <a:rPr lang="en-US" altLang="fr-FR" sz="1800" dirty="0" smtClean="0"/>
              <a:t> </a:t>
            </a:r>
            <a:r>
              <a:rPr lang="en-US" altLang="fr-FR" sz="1800" dirty="0" err="1" smtClean="0"/>
              <a:t>émotionnel</a:t>
            </a:r>
            <a:r>
              <a:rPr lang="en-US" altLang="fr-FR" sz="1800" dirty="0" smtClean="0"/>
              <a:t> </a:t>
            </a:r>
            <a:r>
              <a:rPr lang="en-US" altLang="fr-FR" sz="1800" dirty="0" err="1" smtClean="0"/>
              <a:t>élevé</a:t>
            </a:r>
            <a:r>
              <a:rPr lang="en-US" altLang="fr-FR" sz="1800" dirty="0" smtClean="0"/>
              <a:t> : </a:t>
            </a:r>
            <a:r>
              <a:rPr lang="en-US" altLang="fr-FR" sz="1800" b="1" dirty="0" smtClean="0"/>
              <a:t>43%</a:t>
            </a:r>
            <a:endParaRPr lang="fr-FR" altLang="fr-FR" sz="1800" b="1" dirty="0" smtClean="0"/>
          </a:p>
          <a:p>
            <a:pPr marL="742950" lvl="1" indent="-285750">
              <a:lnSpc>
                <a:spcPts val="2000"/>
              </a:lnSpc>
              <a:spcAft>
                <a:spcPts val="600"/>
              </a:spcAft>
              <a:buFont typeface="Arial Narrow" panose="020B0606020202030204" pitchFamily="34" charset="0"/>
              <a:buChar char="-"/>
            </a:pPr>
            <a:r>
              <a:rPr lang="en-US" altLang="fr-FR" sz="1800" dirty="0" err="1" smtClean="0"/>
              <a:t>Dépersonnalisation</a:t>
            </a:r>
            <a:r>
              <a:rPr lang="en-US" altLang="fr-FR" sz="1800" dirty="0" smtClean="0"/>
              <a:t> </a:t>
            </a:r>
            <a:r>
              <a:rPr lang="en-US" altLang="fr-FR" sz="1800" dirty="0" err="1" smtClean="0"/>
              <a:t>élevée</a:t>
            </a:r>
            <a:r>
              <a:rPr lang="en-US" altLang="fr-FR" sz="1800" dirty="0"/>
              <a:t> </a:t>
            </a:r>
            <a:r>
              <a:rPr lang="en-US" altLang="fr-FR" sz="1800" dirty="0" smtClean="0"/>
              <a:t>: </a:t>
            </a:r>
            <a:r>
              <a:rPr lang="en-US" altLang="fr-FR" sz="1800" b="1" dirty="0" smtClean="0"/>
              <a:t>40%</a:t>
            </a:r>
            <a:endParaRPr lang="fr-FR" altLang="fr-FR" sz="1800" b="1" dirty="0" smtClean="0"/>
          </a:p>
          <a:p>
            <a:pPr marL="742950" lvl="1" indent="-285750">
              <a:lnSpc>
                <a:spcPts val="2000"/>
              </a:lnSpc>
              <a:spcAft>
                <a:spcPts val="600"/>
              </a:spcAft>
              <a:buFont typeface="Arial Narrow" panose="020B0606020202030204" pitchFamily="34" charset="0"/>
              <a:buChar char="-"/>
            </a:pPr>
            <a:r>
              <a:rPr lang="en-US" altLang="fr-FR" sz="1800" dirty="0" err="1" smtClean="0"/>
              <a:t>Accomplissement</a:t>
            </a:r>
            <a:r>
              <a:rPr lang="en-US" altLang="fr-FR" sz="1800" dirty="0" smtClean="0"/>
              <a:t> personnel bas : </a:t>
            </a:r>
            <a:r>
              <a:rPr lang="en-US" altLang="fr-FR" sz="1800" b="1" dirty="0" smtClean="0"/>
              <a:t>33%</a:t>
            </a:r>
            <a:r>
              <a:rPr lang="en-US" altLang="fr-FR" sz="1800" dirty="0" smtClean="0"/>
              <a:t> </a:t>
            </a:r>
            <a:r>
              <a:rPr lang="en-US" altLang="fr-FR" sz="1400" i="1" dirty="0" smtClean="0"/>
              <a:t>(</a:t>
            </a:r>
            <a:r>
              <a:rPr lang="en-US" altLang="fr-FR" sz="1400" i="1" dirty="0" err="1" smtClean="0"/>
              <a:t>Truchot</a:t>
            </a:r>
            <a:r>
              <a:rPr lang="en-US" altLang="fr-FR" sz="1400" i="1" dirty="0" smtClean="0"/>
              <a:t> 2001,2006 </a:t>
            </a:r>
            <a:r>
              <a:rPr lang="en-US" altLang="fr-FR" sz="1400" i="1" dirty="0"/>
              <a:t>et 2004</a:t>
            </a:r>
            <a:r>
              <a:rPr lang="en-US" altLang="fr-FR" sz="1400" i="1" dirty="0" smtClean="0"/>
              <a:t>)</a:t>
            </a:r>
            <a:br>
              <a:rPr lang="en-US" altLang="fr-FR" sz="1400" i="1" dirty="0" smtClean="0"/>
            </a:br>
            <a:endParaRPr lang="en-US" altLang="fr-FR" sz="1400" i="1" dirty="0" smtClean="0"/>
          </a:p>
          <a:p>
            <a:pPr marL="342900" lvl="0" indent="-34290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altLang="fr-FR" sz="2000" b="1" dirty="0" smtClean="0"/>
              <a:t>2 à 4% des </a:t>
            </a:r>
            <a:r>
              <a:rPr lang="en-US" altLang="fr-FR" sz="2000" b="1" dirty="0" err="1" smtClean="0"/>
              <a:t>médecins</a:t>
            </a:r>
            <a:r>
              <a:rPr lang="en-US" altLang="fr-FR" sz="2000" b="1" dirty="0" smtClean="0"/>
              <a:t> </a:t>
            </a:r>
            <a:r>
              <a:rPr lang="en-US" altLang="fr-FR" sz="2000" b="1" dirty="0" err="1" smtClean="0"/>
              <a:t>généralistes</a:t>
            </a:r>
            <a:r>
              <a:rPr lang="en-US" altLang="fr-FR" sz="2000" b="1" dirty="0" smtClean="0"/>
              <a:t> </a:t>
            </a:r>
            <a:r>
              <a:rPr lang="en-US" altLang="fr-FR" sz="2000" dirty="0" err="1" smtClean="0"/>
              <a:t>avouent</a:t>
            </a:r>
            <a:r>
              <a:rPr lang="en-US" altLang="fr-FR" sz="2000" dirty="0" smtClean="0"/>
              <a:t> </a:t>
            </a:r>
            <a:r>
              <a:rPr lang="en-US" altLang="fr-FR" sz="2000" dirty="0" err="1" smtClean="0"/>
              <a:t>avoir</a:t>
            </a:r>
            <a:r>
              <a:rPr lang="en-US" altLang="fr-FR" sz="2000" dirty="0"/>
              <a:t> </a:t>
            </a:r>
            <a:r>
              <a:rPr lang="en-US" altLang="fr-FR" sz="2000" dirty="0" err="1" smtClean="0"/>
              <a:t>eu</a:t>
            </a:r>
            <a:r>
              <a:rPr lang="en-US" altLang="fr-FR" sz="2000" dirty="0" smtClean="0"/>
              <a:t> des </a:t>
            </a:r>
            <a:r>
              <a:rPr lang="en-US" altLang="fr-FR" sz="2000" b="1" dirty="0" err="1" smtClean="0"/>
              <a:t>idées</a:t>
            </a:r>
            <a:r>
              <a:rPr lang="en-US" altLang="fr-FR" sz="2000" b="1" dirty="0" smtClean="0"/>
              <a:t> </a:t>
            </a:r>
            <a:r>
              <a:rPr lang="en-US" altLang="fr-FR" sz="2000" b="1" dirty="0" err="1" smtClean="0"/>
              <a:t>suicidaires</a:t>
            </a:r>
            <a:r>
              <a:rPr lang="en-US" altLang="fr-FR" sz="2000" dirty="0" smtClean="0"/>
              <a:t>. (</a:t>
            </a:r>
            <a:r>
              <a:rPr lang="en-US" altLang="fr-FR" sz="1600" i="1" dirty="0" smtClean="0"/>
              <a:t>DREES).</a:t>
            </a:r>
          </a:p>
          <a:p>
            <a:pPr marL="342900" lvl="0" indent="-34290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altLang="fr-FR" sz="2000" dirty="0" smtClean="0"/>
              <a:t>Le </a:t>
            </a:r>
            <a:r>
              <a:rPr lang="en-US" altLang="fr-FR" sz="2000" b="1" dirty="0" smtClean="0"/>
              <a:t>sur-</a:t>
            </a:r>
            <a:r>
              <a:rPr lang="en-US" altLang="fr-FR" sz="2000" b="1" dirty="0" err="1" smtClean="0"/>
              <a:t>risque</a:t>
            </a:r>
            <a:r>
              <a:rPr lang="en-US" altLang="fr-FR" sz="2000" b="1" dirty="0" smtClean="0"/>
              <a:t> de suicide </a:t>
            </a:r>
            <a:r>
              <a:rPr lang="en-US" altLang="fr-FR" sz="2000" dirty="0" smtClean="0"/>
              <a:t>chez les </a:t>
            </a:r>
            <a:r>
              <a:rPr lang="en-US" altLang="fr-FR" sz="2000" dirty="0" err="1" smtClean="0"/>
              <a:t>médecins</a:t>
            </a:r>
            <a:r>
              <a:rPr lang="en-US" altLang="fr-FR" sz="2000" dirty="0" smtClean="0"/>
              <a:t> </a:t>
            </a:r>
            <a:r>
              <a:rPr lang="en-US" altLang="fr-FR" sz="2000" dirty="0" err="1" smtClean="0"/>
              <a:t>en</a:t>
            </a:r>
            <a:r>
              <a:rPr lang="en-US" altLang="fr-FR" sz="2000" dirty="0" smtClean="0"/>
              <a:t> </a:t>
            </a:r>
            <a:r>
              <a:rPr lang="en-US" altLang="fr-FR" sz="2000" dirty="0" err="1" smtClean="0"/>
              <a:t>activité</a:t>
            </a:r>
            <a:r>
              <a:rPr lang="en-US" altLang="fr-FR" sz="2000" dirty="0" smtClean="0"/>
              <a:t> </a:t>
            </a:r>
            <a:r>
              <a:rPr lang="en-US" altLang="fr-FR" sz="2000" dirty="0" err="1" smtClean="0"/>
              <a:t>est</a:t>
            </a:r>
            <a:r>
              <a:rPr lang="en-US" altLang="fr-FR" sz="2000" dirty="0"/>
              <a:t> </a:t>
            </a:r>
            <a:r>
              <a:rPr lang="en-US" altLang="fr-FR" sz="2000" dirty="0" smtClean="0"/>
              <a:t>de </a:t>
            </a:r>
            <a:r>
              <a:rPr lang="en-US" altLang="fr-FR" sz="2000" b="1" dirty="0" smtClean="0"/>
              <a:t>2,3 </a:t>
            </a:r>
            <a:r>
              <a:rPr lang="en-US" altLang="fr-FR" sz="2000" dirty="0" smtClean="0"/>
              <a:t/>
            </a:r>
            <a:br>
              <a:rPr lang="en-US" altLang="fr-FR" sz="2000" dirty="0" smtClean="0"/>
            </a:br>
            <a:r>
              <a:rPr lang="en-US" altLang="fr-FR" sz="1400" i="1" dirty="0"/>
              <a:t>(Yves Léopold CNOM 2003)</a:t>
            </a:r>
            <a:endParaRPr lang="fr-FR" altLang="fr-FR" sz="1400" i="1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0CD85-1DA1-4D92-B453-5359ACB61E18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835696" y="0"/>
            <a:ext cx="7056784" cy="699542"/>
          </a:xfrm>
        </p:spPr>
        <p:txBody>
          <a:bodyPr/>
          <a:lstStyle/>
          <a:p>
            <a:pPr>
              <a:lnSpc>
                <a:spcPts val="2500"/>
              </a:lnSpc>
            </a:pPr>
            <a:r>
              <a:rPr lang="fr-FR" sz="2800" dirty="0"/>
              <a:t>Quelques donnés significatives du mal être</a:t>
            </a:r>
            <a:br>
              <a:rPr lang="fr-FR" sz="2800" dirty="0"/>
            </a:br>
            <a:r>
              <a:rPr lang="fr-FR" sz="2800" dirty="0"/>
              <a:t>des soignants français</a:t>
            </a:r>
          </a:p>
        </p:txBody>
      </p:sp>
    </p:spTree>
    <p:extLst>
      <p:ext uri="{BB962C8B-B14F-4D97-AF65-F5344CB8AC3E}">
        <p14:creationId xmlns:p14="http://schemas.microsoft.com/office/powerpoint/2010/main" val="141694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contenu 17"/>
          <p:cNvSpPr>
            <a:spLocks noGrp="1"/>
          </p:cNvSpPr>
          <p:nvPr>
            <p:ph idx="1"/>
          </p:nvPr>
        </p:nvSpPr>
        <p:spPr>
          <a:xfrm>
            <a:off x="457200" y="1200151"/>
            <a:ext cx="8435280" cy="3243808"/>
          </a:xfrm>
        </p:spPr>
        <p:txBody>
          <a:bodyPr/>
          <a:lstStyle/>
          <a:p>
            <a:pPr marL="342900" lvl="0" indent="-342900">
              <a:lnSpc>
                <a:spcPts val="2200"/>
              </a:lnSpc>
              <a:buFont typeface="Arial" panose="020B0604020202020204" pitchFamily="34" charset="0"/>
              <a:buChar char="•"/>
            </a:pPr>
            <a:r>
              <a:rPr lang="en-US" altLang="fr-FR" sz="2000" b="1" dirty="0" smtClean="0"/>
              <a:t>53% des </a:t>
            </a:r>
            <a:r>
              <a:rPr lang="en-US" altLang="fr-FR" sz="2000" b="1" dirty="0" err="1" smtClean="0"/>
              <a:t>médecins</a:t>
            </a:r>
            <a:r>
              <a:rPr lang="en-US" altLang="fr-FR" sz="2000" b="1" dirty="0" smtClean="0"/>
              <a:t> </a:t>
            </a:r>
            <a:r>
              <a:rPr lang="en-US" altLang="fr-FR" sz="2000" b="1" dirty="0" err="1" smtClean="0"/>
              <a:t>libéraux</a:t>
            </a:r>
            <a:r>
              <a:rPr lang="en-US" altLang="fr-FR" sz="2000" b="1" dirty="0" smtClean="0"/>
              <a:t> </a:t>
            </a:r>
            <a:r>
              <a:rPr lang="en-US" altLang="fr-FR" sz="2000" dirty="0" smtClean="0"/>
              <a:t>(et 60,8% des </a:t>
            </a:r>
            <a:r>
              <a:rPr lang="en-US" altLang="fr-FR" sz="2000" dirty="0" err="1" smtClean="0"/>
              <a:t>généralistes</a:t>
            </a:r>
            <a:r>
              <a:rPr lang="en-US" altLang="fr-FR" sz="2000" dirty="0" smtClean="0"/>
              <a:t>) </a:t>
            </a:r>
            <a:br>
              <a:rPr lang="en-US" altLang="fr-FR" sz="2000" dirty="0" smtClean="0"/>
            </a:br>
            <a:r>
              <a:rPr lang="en-US" altLang="fr-FR" sz="2000" dirty="0" smtClean="0"/>
              <a:t>se </a:t>
            </a:r>
            <a:r>
              <a:rPr lang="en-US" altLang="fr-FR" sz="2000" dirty="0" err="1" smtClean="0"/>
              <a:t>déclarent</a:t>
            </a:r>
            <a:r>
              <a:rPr lang="en-US" altLang="fr-FR" sz="2000" dirty="0" smtClean="0"/>
              <a:t> </a:t>
            </a:r>
            <a:r>
              <a:rPr lang="en-US" altLang="fr-FR" sz="2000" dirty="0" err="1" smtClean="0"/>
              <a:t>menacés</a:t>
            </a:r>
            <a:r>
              <a:rPr lang="en-US" altLang="fr-FR" sz="2000" dirty="0" smtClean="0"/>
              <a:t> par le burnout </a:t>
            </a:r>
            <a:r>
              <a:rPr lang="en-US" altLang="fr-FR" sz="1400" i="1" dirty="0"/>
              <a:t>(</a:t>
            </a:r>
            <a:r>
              <a:rPr lang="en-US" altLang="fr-FR" sz="1400" i="1" dirty="0" err="1"/>
              <a:t>Gatam</a:t>
            </a:r>
            <a:r>
              <a:rPr lang="en-US" altLang="fr-FR" sz="1400" i="1" dirty="0"/>
              <a:t>, </a:t>
            </a:r>
            <a:r>
              <a:rPr lang="en-US" altLang="fr-FR" sz="1400" i="1" dirty="0" err="1"/>
              <a:t>Mouriès</a:t>
            </a:r>
            <a:r>
              <a:rPr lang="en-US" altLang="fr-FR" sz="1400" i="1" dirty="0"/>
              <a:t>, </a:t>
            </a:r>
            <a:r>
              <a:rPr lang="en-US" altLang="fr-FR" sz="1400" i="1" dirty="0" err="1"/>
              <a:t>Fumey</a:t>
            </a:r>
            <a:r>
              <a:rPr lang="en-US" altLang="fr-FR" sz="1400" i="1" dirty="0"/>
              <a:t> </a:t>
            </a:r>
            <a:r>
              <a:rPr lang="en-US" altLang="fr-FR" sz="1400" i="1" dirty="0" err="1"/>
              <a:t>Enquête</a:t>
            </a:r>
            <a:r>
              <a:rPr lang="en-US" altLang="fr-FR" sz="1400" i="1" dirty="0"/>
              <a:t> </a:t>
            </a:r>
            <a:r>
              <a:rPr lang="en-US" altLang="fr-FR" sz="1400" i="1" dirty="0" smtClean="0"/>
              <a:t>- URML </a:t>
            </a:r>
            <a:r>
              <a:rPr lang="en-US" altLang="fr-FR" sz="1400" i="1" dirty="0" err="1"/>
              <a:t>lle</a:t>
            </a:r>
            <a:r>
              <a:rPr lang="en-US" altLang="fr-FR" sz="1400" i="1" dirty="0"/>
              <a:t>-de-France, 2007)</a:t>
            </a:r>
          </a:p>
          <a:p>
            <a:pPr marL="342900" lvl="0" indent="-342900">
              <a:lnSpc>
                <a:spcPts val="2200"/>
              </a:lnSpc>
              <a:buFont typeface="Arial" panose="020B0604020202020204" pitchFamily="34" charset="0"/>
              <a:buChar char="•"/>
            </a:pPr>
            <a:r>
              <a:rPr lang="en-US" altLang="fr-FR" sz="2000" dirty="0" smtClean="0"/>
              <a:t>Les </a:t>
            </a:r>
            <a:r>
              <a:rPr lang="en-US" altLang="fr-FR" sz="2000" b="1" dirty="0" smtClean="0"/>
              <a:t>troubles </a:t>
            </a:r>
            <a:r>
              <a:rPr lang="en-US" altLang="fr-FR" sz="2000" b="1" dirty="0" err="1" smtClean="0"/>
              <a:t>psychiatriques</a:t>
            </a:r>
            <a:r>
              <a:rPr lang="en-US" altLang="fr-FR" sz="2000" b="1" dirty="0" smtClean="0"/>
              <a:t> </a:t>
            </a:r>
            <a:r>
              <a:rPr lang="en-US" altLang="fr-FR" sz="2000" b="1" dirty="0" err="1" smtClean="0"/>
              <a:t>représentent</a:t>
            </a:r>
            <a:r>
              <a:rPr lang="en-US" altLang="fr-FR" sz="2000" b="1" dirty="0" smtClean="0"/>
              <a:t> la </a:t>
            </a:r>
            <a:r>
              <a:rPr lang="en-US" altLang="fr-FR" sz="2000" b="1" dirty="0" err="1" smtClean="0"/>
              <a:t>principale</a:t>
            </a:r>
            <a:r>
              <a:rPr lang="en-US" altLang="fr-FR" sz="2000" b="1" dirty="0" smtClean="0"/>
              <a:t> affection des </a:t>
            </a:r>
            <a:r>
              <a:rPr lang="en-US" altLang="fr-FR" sz="2000" b="1" dirty="0" err="1" smtClean="0"/>
              <a:t>médecins</a:t>
            </a:r>
            <a:r>
              <a:rPr lang="en-US" altLang="fr-FR" sz="2000" dirty="0" smtClean="0"/>
              <a:t> </a:t>
            </a:r>
            <a:r>
              <a:rPr lang="en-US" altLang="fr-FR" sz="2000" dirty="0" err="1" smtClean="0"/>
              <a:t>en</a:t>
            </a:r>
            <a:r>
              <a:rPr lang="en-US" altLang="fr-FR" sz="2000" dirty="0" smtClean="0"/>
              <a:t> </a:t>
            </a:r>
            <a:r>
              <a:rPr lang="en-US" altLang="fr-FR" sz="2000" dirty="0" err="1" smtClean="0"/>
              <a:t>invalidité</a:t>
            </a:r>
            <a:r>
              <a:rPr lang="en-US" altLang="fr-FR" sz="2000" dirty="0" smtClean="0"/>
              <a:t> </a:t>
            </a:r>
            <a:r>
              <a:rPr lang="en-US" altLang="fr-FR" sz="2000" dirty="0" err="1" smtClean="0"/>
              <a:t>définitive</a:t>
            </a:r>
            <a:r>
              <a:rPr lang="en-US" altLang="fr-FR" sz="2000" dirty="0" smtClean="0"/>
              <a:t> </a:t>
            </a:r>
            <a:r>
              <a:rPr lang="en-US" altLang="fr-FR" sz="1400" i="1" dirty="0"/>
              <a:t>(</a:t>
            </a:r>
            <a:r>
              <a:rPr lang="en-US" altLang="fr-FR" sz="1400" i="1" dirty="0" err="1"/>
              <a:t>Données</a:t>
            </a:r>
            <a:r>
              <a:rPr lang="en-US" altLang="fr-FR" sz="1400" i="1" dirty="0"/>
              <a:t> CARMF 2009)</a:t>
            </a:r>
            <a:endParaRPr lang="fr-FR" altLang="fr-FR" sz="1400" i="1" dirty="0"/>
          </a:p>
          <a:p>
            <a:pPr marL="342900" indent="-342900">
              <a:lnSpc>
                <a:spcPts val="2200"/>
              </a:lnSpc>
              <a:buFont typeface="Arial" panose="020B0604020202020204" pitchFamily="34" charset="0"/>
              <a:buChar char="•"/>
            </a:pPr>
            <a:r>
              <a:rPr lang="en-US" altLang="fr-FR" sz="2000" b="1" dirty="0" smtClean="0"/>
              <a:t>Plus d'un </a:t>
            </a:r>
            <a:r>
              <a:rPr lang="en-US" altLang="fr-FR" sz="2000" b="1" dirty="0" err="1" smtClean="0"/>
              <a:t>soignant</a:t>
            </a:r>
            <a:r>
              <a:rPr lang="en-US" altLang="fr-FR" sz="2000" b="1" dirty="0" smtClean="0"/>
              <a:t> sur 10 a </a:t>
            </a:r>
            <a:r>
              <a:rPr lang="en-US" altLang="fr-FR" sz="2000" b="1" dirty="0" err="1" smtClean="0"/>
              <a:t>l'intention</a:t>
            </a:r>
            <a:r>
              <a:rPr lang="en-US" altLang="fr-FR" sz="2000" b="1" dirty="0" smtClean="0"/>
              <a:t> </a:t>
            </a:r>
            <a:r>
              <a:rPr lang="en-US" altLang="fr-FR" sz="2000" b="1" dirty="0" err="1" smtClean="0"/>
              <a:t>d'abandonner</a:t>
            </a:r>
            <a:r>
              <a:rPr lang="en-US" altLang="fr-FR" sz="2000" b="1" dirty="0" smtClean="0"/>
              <a:t> </a:t>
            </a:r>
            <a:r>
              <a:rPr lang="en-US" altLang="fr-FR" sz="2000" dirty="0" err="1" smtClean="0"/>
              <a:t>sa</a:t>
            </a:r>
            <a:r>
              <a:rPr lang="en-US" altLang="fr-FR" sz="2000" dirty="0" smtClean="0"/>
              <a:t> profession </a:t>
            </a:r>
            <a:br>
              <a:rPr lang="en-US" altLang="fr-FR" sz="2000" dirty="0" smtClean="0"/>
            </a:br>
            <a:r>
              <a:rPr lang="en-US" altLang="fr-FR" sz="2000" dirty="0" err="1" smtClean="0"/>
              <a:t>ou</a:t>
            </a:r>
            <a:r>
              <a:rPr lang="en-US" altLang="fr-FR" sz="2000" dirty="0" smtClean="0"/>
              <a:t> de changer </a:t>
            </a:r>
            <a:r>
              <a:rPr lang="en-US" altLang="fr-FR" sz="2000" dirty="0" err="1" smtClean="0"/>
              <a:t>d'établissement</a:t>
            </a:r>
            <a:r>
              <a:rPr lang="en-US" altLang="fr-FR" sz="2000" dirty="0" smtClean="0"/>
              <a:t> </a:t>
            </a:r>
            <a:r>
              <a:rPr lang="en-US" altLang="fr-FR" sz="1400" i="1" dirty="0" smtClean="0"/>
              <a:t>(</a:t>
            </a:r>
            <a:r>
              <a:rPr lang="en-US" altLang="fr-FR" sz="1400" i="1" dirty="0" err="1" smtClean="0"/>
              <a:t>Enquête</a:t>
            </a:r>
            <a:r>
              <a:rPr lang="en-US" altLang="fr-FR" sz="1400" i="1" dirty="0" smtClean="0"/>
              <a:t> </a:t>
            </a:r>
            <a:r>
              <a:rPr lang="en-US" altLang="fr-FR" sz="1400" i="1" dirty="0" err="1"/>
              <a:t>européenne</a:t>
            </a:r>
            <a:r>
              <a:rPr lang="en-US" altLang="fr-FR" sz="1400" i="1" dirty="0"/>
              <a:t> Press-Next 2008)</a:t>
            </a:r>
            <a:endParaRPr lang="fr-FR" altLang="fr-FR" sz="1400" i="1" dirty="0"/>
          </a:p>
          <a:p>
            <a:pPr marL="342900" indent="-342900">
              <a:lnSpc>
                <a:spcPts val="2200"/>
              </a:lnSpc>
              <a:buFont typeface="Arial" panose="020B0604020202020204" pitchFamily="34" charset="0"/>
              <a:buChar char="•"/>
            </a:pPr>
            <a:r>
              <a:rPr lang="en-US" altLang="fr-FR" sz="2000" b="1" dirty="0" smtClean="0"/>
              <a:t>58% des internes de </a:t>
            </a:r>
            <a:r>
              <a:rPr lang="en-US" altLang="fr-FR" sz="2000" b="1" dirty="0" err="1" smtClean="0"/>
              <a:t>médecine</a:t>
            </a:r>
            <a:r>
              <a:rPr lang="en-US" altLang="fr-FR" sz="2000" b="1" dirty="0" smtClean="0"/>
              <a:t> </a:t>
            </a:r>
            <a:r>
              <a:rPr lang="en-US" altLang="fr-FR" sz="2000" b="1" dirty="0" err="1" smtClean="0"/>
              <a:t>générale</a:t>
            </a:r>
            <a:r>
              <a:rPr lang="en-US" altLang="fr-FR" sz="2000" dirty="0" smtClean="0"/>
              <a:t> de France </a:t>
            </a:r>
            <a:r>
              <a:rPr lang="en-US" altLang="fr-FR" sz="2000" dirty="0" err="1" smtClean="0"/>
              <a:t>présentent</a:t>
            </a:r>
            <a:r>
              <a:rPr lang="en-US" altLang="fr-FR" sz="2000" dirty="0" smtClean="0"/>
              <a:t> au </a:t>
            </a:r>
            <a:r>
              <a:rPr lang="en-US" altLang="fr-FR" sz="2000" dirty="0" err="1" smtClean="0"/>
              <a:t>moins</a:t>
            </a:r>
            <a:r>
              <a:rPr lang="en-US" altLang="fr-FR" sz="2000" dirty="0" smtClean="0"/>
              <a:t> </a:t>
            </a:r>
            <a:br>
              <a:rPr lang="en-US" altLang="fr-FR" sz="2000" dirty="0" smtClean="0"/>
            </a:br>
            <a:r>
              <a:rPr lang="en-US" altLang="fr-FR" sz="2000" dirty="0" err="1" smtClean="0"/>
              <a:t>l'un</a:t>
            </a:r>
            <a:r>
              <a:rPr lang="en-US" altLang="fr-FR" sz="2000" dirty="0" smtClean="0"/>
              <a:t> des 3 </a:t>
            </a:r>
            <a:r>
              <a:rPr lang="en-US" altLang="fr-FR" sz="2000" dirty="0" err="1" smtClean="0"/>
              <a:t>critères</a:t>
            </a:r>
            <a:r>
              <a:rPr lang="en-US" altLang="fr-FR" sz="2000" dirty="0" smtClean="0"/>
              <a:t> de burnout </a:t>
            </a:r>
            <a:r>
              <a:rPr lang="en-US" altLang="fr-FR" sz="1400" i="1" dirty="0"/>
              <a:t>(Le Tourneur, </a:t>
            </a:r>
            <a:r>
              <a:rPr lang="en-US" altLang="fr-FR" sz="1400" i="1" dirty="0" err="1" smtClean="0"/>
              <a:t>Komly</a:t>
            </a:r>
            <a:r>
              <a:rPr lang="en-US" altLang="fr-FR" sz="1400" i="1" dirty="0" smtClean="0"/>
              <a:t>,</a:t>
            </a:r>
            <a:r>
              <a:rPr lang="en-US" altLang="fr-FR" sz="1400" i="1" dirty="0" smtClean="0">
                <a:solidFill>
                  <a:srgbClr val="FF99FF"/>
                </a:solidFill>
              </a:rPr>
              <a:t> </a:t>
            </a:r>
            <a:r>
              <a:rPr lang="en-US" altLang="fr-FR" sz="1400" i="1" dirty="0" err="1"/>
              <a:t>Galam</a:t>
            </a:r>
            <a:r>
              <a:rPr lang="en-US" altLang="fr-FR" sz="1400" i="1" dirty="0"/>
              <a:t> </a:t>
            </a:r>
            <a:r>
              <a:rPr lang="en-US" altLang="fr-FR" sz="1400" i="1" dirty="0" smtClean="0"/>
              <a:t> 2011</a:t>
            </a:r>
            <a:r>
              <a:rPr lang="en-US" altLang="fr-FR" sz="1400" i="1" dirty="0"/>
              <a:t>)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0CD85-1DA1-4D92-B453-5359ACB61E18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835696" y="0"/>
            <a:ext cx="7056784" cy="699542"/>
          </a:xfrm>
        </p:spPr>
        <p:txBody>
          <a:bodyPr/>
          <a:lstStyle/>
          <a:p>
            <a:pPr>
              <a:lnSpc>
                <a:spcPts val="2500"/>
              </a:lnSpc>
            </a:pPr>
            <a:r>
              <a:rPr lang="fr-FR" sz="2800" dirty="0" smtClean="0"/>
              <a:t>Quelques donnés significatives du mal être</a:t>
            </a:r>
            <a:br>
              <a:rPr lang="fr-FR" sz="2800" dirty="0" smtClean="0"/>
            </a:br>
            <a:r>
              <a:rPr lang="fr-FR" sz="2800" dirty="0" smtClean="0"/>
              <a:t>des soignants français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989945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extShape 2"/>
          <p:cNvSpPr txBox="1"/>
          <p:nvPr/>
        </p:nvSpPr>
        <p:spPr>
          <a:xfrm>
            <a:off x="457200" y="1200150"/>
            <a:ext cx="8229240" cy="3394170"/>
          </a:xfrm>
          <a:prstGeom prst="rect">
            <a:avLst/>
          </a:prstGeom>
        </p:spPr>
        <p:txBody>
          <a:bodyPr lIns="91420" tIns="45711" rIns="91420" bIns="45711"/>
          <a:lstStyle/>
          <a:p>
            <a:pPr defTabSz="828936"/>
            <a:endParaRPr>
              <a:solidFill>
                <a:prstClr val="black"/>
              </a:solidFill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burnout </a:t>
            </a:r>
            <a:br>
              <a:rPr lang="fr-FR" dirty="0"/>
            </a:b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457200" y="843558"/>
            <a:ext cx="8686800" cy="3600400"/>
          </a:xfrm>
        </p:spPr>
        <p:txBody>
          <a:bodyPr/>
          <a:lstStyle/>
          <a:p>
            <a:pPr marL="342900" indent="-342900" defTabSz="828936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prstClr val="black"/>
                </a:solidFill>
              </a:rPr>
              <a:t>Confrontation sournoise des représentations, </a:t>
            </a:r>
            <a:r>
              <a:rPr lang="fr-FR" b="1" dirty="0" smtClean="0">
                <a:solidFill>
                  <a:prstClr val="black"/>
                </a:solidFill>
              </a:rPr>
              <a:t/>
            </a:r>
            <a:br>
              <a:rPr lang="fr-FR" b="1" dirty="0" smtClean="0">
                <a:solidFill>
                  <a:prstClr val="black"/>
                </a:solidFill>
              </a:rPr>
            </a:br>
            <a:r>
              <a:rPr lang="fr-FR" b="1" dirty="0" smtClean="0">
                <a:solidFill>
                  <a:prstClr val="black"/>
                </a:solidFill>
              </a:rPr>
              <a:t>valeurs </a:t>
            </a:r>
            <a:r>
              <a:rPr lang="fr-FR" b="1" dirty="0">
                <a:solidFill>
                  <a:prstClr val="black"/>
                </a:solidFill>
              </a:rPr>
              <a:t>et aspirations, avec la réalité du terrain</a:t>
            </a:r>
          </a:p>
          <a:p>
            <a:pPr marL="342900" indent="-342900" defTabSz="828936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prstClr val="black"/>
                </a:solidFill>
              </a:rPr>
              <a:t>Difficulté d’exprimer cette discordance puisque </a:t>
            </a:r>
            <a:r>
              <a:rPr lang="fr-FR" b="1" dirty="0" smtClean="0">
                <a:solidFill>
                  <a:prstClr val="black"/>
                </a:solidFill>
              </a:rPr>
              <a:t/>
            </a:r>
            <a:br>
              <a:rPr lang="fr-FR" b="1" dirty="0" smtClean="0">
                <a:solidFill>
                  <a:prstClr val="black"/>
                </a:solidFill>
              </a:rPr>
            </a:br>
            <a:r>
              <a:rPr lang="fr-FR" b="1" dirty="0" smtClean="0">
                <a:solidFill>
                  <a:prstClr val="black"/>
                </a:solidFill>
              </a:rPr>
              <a:t>le </a:t>
            </a:r>
            <a:r>
              <a:rPr lang="fr-FR" b="1" dirty="0">
                <a:solidFill>
                  <a:prstClr val="black"/>
                </a:solidFill>
              </a:rPr>
              <a:t>faire revient à « trahir »</a:t>
            </a:r>
          </a:p>
          <a:p>
            <a:pPr marL="342900" indent="-342900" defTabSz="828936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541338" algn="l"/>
              </a:tabLst>
            </a:pPr>
            <a:r>
              <a:rPr lang="fr-FR" b="1" dirty="0">
                <a:solidFill>
                  <a:prstClr val="black"/>
                </a:solidFill>
              </a:rPr>
              <a:t>Articulation des niveaux </a:t>
            </a:r>
            <a:r>
              <a:rPr lang="fr-FR" sz="2400" dirty="0">
                <a:solidFill>
                  <a:prstClr val="black"/>
                </a:solidFill>
              </a:rPr>
              <a:t/>
            </a:r>
            <a:br>
              <a:rPr lang="fr-FR" sz="2400" dirty="0">
                <a:solidFill>
                  <a:prstClr val="black"/>
                </a:solidFill>
              </a:rPr>
            </a:br>
            <a:r>
              <a:rPr lang="fr-FR" dirty="0">
                <a:solidFill>
                  <a:prstClr val="black"/>
                </a:solidFill>
              </a:rPr>
              <a:t>- </a:t>
            </a:r>
            <a:r>
              <a:rPr lang="fr-FR" sz="2000" dirty="0" smtClean="0">
                <a:solidFill>
                  <a:prstClr val="black"/>
                </a:solidFill>
              </a:rPr>
              <a:t>	individuel </a:t>
            </a:r>
            <a:r>
              <a:rPr lang="fr-FR" sz="2000" dirty="0">
                <a:solidFill>
                  <a:prstClr val="black"/>
                </a:solidFill>
              </a:rPr>
              <a:t>: le soignant concerné et son </a:t>
            </a:r>
            <a:r>
              <a:rPr lang="fr-FR" sz="2000" dirty="0" smtClean="0">
                <a:solidFill>
                  <a:prstClr val="black"/>
                </a:solidFill>
              </a:rPr>
              <a:t>vécu,</a:t>
            </a:r>
            <a:r>
              <a:rPr lang="fr-FR" sz="2000" dirty="0">
                <a:solidFill>
                  <a:prstClr val="black"/>
                </a:solidFill>
              </a:rPr>
              <a:t/>
            </a:r>
            <a:br>
              <a:rPr lang="fr-FR" sz="2000" dirty="0">
                <a:solidFill>
                  <a:prstClr val="black"/>
                </a:solidFill>
              </a:rPr>
            </a:br>
            <a:r>
              <a:rPr lang="fr-FR" sz="2000" dirty="0">
                <a:solidFill>
                  <a:prstClr val="black"/>
                </a:solidFill>
              </a:rPr>
              <a:t>- </a:t>
            </a:r>
            <a:r>
              <a:rPr lang="fr-FR" sz="2000" dirty="0" smtClean="0">
                <a:solidFill>
                  <a:prstClr val="black"/>
                </a:solidFill>
              </a:rPr>
              <a:t>	professionnel </a:t>
            </a:r>
            <a:r>
              <a:rPr lang="fr-FR" sz="2000" dirty="0">
                <a:solidFill>
                  <a:prstClr val="black"/>
                </a:solidFill>
              </a:rPr>
              <a:t>: la collectivité médicale et le système médical </a:t>
            </a:r>
            <a:r>
              <a:rPr lang="fr-FR" sz="2000" dirty="0" smtClean="0">
                <a:solidFill>
                  <a:prstClr val="black"/>
                </a:solidFill>
              </a:rPr>
              <a:t/>
            </a:r>
            <a:br>
              <a:rPr lang="fr-FR" sz="2000" dirty="0" smtClean="0">
                <a:solidFill>
                  <a:prstClr val="black"/>
                </a:solidFill>
              </a:rPr>
            </a:br>
            <a:r>
              <a:rPr lang="fr-FR" sz="2000" dirty="0" smtClean="0">
                <a:solidFill>
                  <a:prstClr val="black"/>
                </a:solidFill>
              </a:rPr>
              <a:t>	qui </a:t>
            </a:r>
            <a:r>
              <a:rPr lang="fr-FR" sz="2000" dirty="0">
                <a:solidFill>
                  <a:prstClr val="black"/>
                </a:solidFill>
              </a:rPr>
              <a:t>est </a:t>
            </a:r>
            <a:r>
              <a:rPr lang="fr-FR" sz="2000" dirty="0" smtClean="0">
                <a:solidFill>
                  <a:prstClr val="black"/>
                </a:solidFill>
              </a:rPr>
              <a:t>lui-même </a:t>
            </a:r>
            <a:r>
              <a:rPr lang="fr-FR" sz="2000" dirty="0">
                <a:solidFill>
                  <a:prstClr val="black"/>
                </a:solidFill>
              </a:rPr>
              <a:t>au bord du </a:t>
            </a:r>
            <a:r>
              <a:rPr lang="fr-FR" sz="2000" dirty="0" smtClean="0">
                <a:solidFill>
                  <a:prstClr val="black"/>
                </a:solidFill>
              </a:rPr>
              <a:t>burnout,</a:t>
            </a:r>
            <a:r>
              <a:rPr lang="fr-FR" sz="2000" dirty="0">
                <a:solidFill>
                  <a:prstClr val="black"/>
                </a:solidFill>
              </a:rPr>
              <a:t/>
            </a:r>
            <a:br>
              <a:rPr lang="fr-FR" sz="2000" dirty="0">
                <a:solidFill>
                  <a:prstClr val="black"/>
                </a:solidFill>
              </a:rPr>
            </a:br>
            <a:r>
              <a:rPr lang="fr-FR" sz="2000" dirty="0">
                <a:solidFill>
                  <a:prstClr val="black"/>
                </a:solidFill>
              </a:rPr>
              <a:t>- </a:t>
            </a:r>
            <a:r>
              <a:rPr lang="fr-FR" sz="2000" dirty="0" smtClean="0">
                <a:solidFill>
                  <a:prstClr val="black"/>
                </a:solidFill>
              </a:rPr>
              <a:t>	social </a:t>
            </a:r>
            <a:r>
              <a:rPr lang="fr-FR" sz="2000" dirty="0">
                <a:solidFill>
                  <a:prstClr val="black"/>
                </a:solidFill>
              </a:rPr>
              <a:t>: le burnout est un symptôme de l'état de la société </a:t>
            </a:r>
            <a:r>
              <a:rPr lang="fr-FR" sz="2000" dirty="0" smtClean="0">
                <a:solidFill>
                  <a:prstClr val="black"/>
                </a:solidFill>
              </a:rPr>
              <a:t/>
            </a:r>
            <a:br>
              <a:rPr lang="fr-FR" sz="2000" dirty="0" smtClean="0">
                <a:solidFill>
                  <a:prstClr val="black"/>
                </a:solidFill>
              </a:rPr>
            </a:br>
            <a:r>
              <a:rPr lang="fr-FR" sz="2000" dirty="0" smtClean="0">
                <a:solidFill>
                  <a:prstClr val="black"/>
                </a:solidFill>
              </a:rPr>
              <a:t>	qui «</a:t>
            </a:r>
            <a:r>
              <a:rPr lang="fr-FR" sz="2000" dirty="0">
                <a:solidFill>
                  <a:prstClr val="black"/>
                </a:solidFill>
              </a:rPr>
              <a:t> </a:t>
            </a:r>
            <a:r>
              <a:rPr lang="fr-FR" sz="2000" dirty="0" smtClean="0">
                <a:solidFill>
                  <a:prstClr val="black"/>
                </a:solidFill>
              </a:rPr>
              <a:t>maltraite» ses soignants.</a:t>
            </a:r>
            <a:endParaRPr lang="fr-FR" sz="2000" dirty="0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930CD85-1DA1-4D92-B453-5359ACB61E18}" type="slidenum">
              <a:rPr lang="fr-FR" smtClean="0"/>
              <a:pPr algn="r"/>
              <a:t>7</a:t>
            </a:fld>
            <a:endParaRPr lang="fr-FR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915565"/>
            <a:ext cx="1580999" cy="21840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970267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929" y="717842"/>
            <a:ext cx="3667375" cy="2862020"/>
          </a:xfrm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7302232" y="4838383"/>
            <a:ext cx="1876400" cy="274637"/>
          </a:xfrm>
        </p:spPr>
        <p:txBody>
          <a:bodyPr/>
          <a:lstStyle/>
          <a:p>
            <a:fld id="{91DE38A6-BC19-A249-8091-FB07CD57C52B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Histoire et constellation : </a:t>
            </a:r>
            <a:r>
              <a:rPr lang="fr-FR" dirty="0" err="1" smtClean="0"/>
              <a:t>déc</a:t>
            </a:r>
            <a:r>
              <a:rPr lang="fr-FR" dirty="0" smtClean="0"/>
              <a:t> 2008</a:t>
            </a:r>
            <a:endParaRPr lang="fr-FR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5" b="13296"/>
          <a:stretch/>
        </p:blipFill>
        <p:spPr bwMode="auto">
          <a:xfrm>
            <a:off x="5364088" y="3363838"/>
            <a:ext cx="2088231" cy="1150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39568" y="11199"/>
            <a:ext cx="1429150" cy="4801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05" b="4326"/>
          <a:stretch/>
        </p:blipFill>
        <p:spPr bwMode="auto">
          <a:xfrm>
            <a:off x="301316" y="1059582"/>
            <a:ext cx="1546900" cy="1463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2286" y="2643758"/>
            <a:ext cx="1421402" cy="1851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14836" y="2819615"/>
            <a:ext cx="1696736" cy="1682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33484" y="1059582"/>
            <a:ext cx="1526939" cy="177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184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E38A6-BC19-A249-8091-FB07CD57C52B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35696" y="123477"/>
            <a:ext cx="7056784" cy="648073"/>
          </a:xfrm>
        </p:spPr>
        <p:txBody>
          <a:bodyPr/>
          <a:lstStyle/>
          <a:p>
            <a:pPr>
              <a:lnSpc>
                <a:spcPts val="2700"/>
              </a:lnSpc>
            </a:pPr>
            <a:r>
              <a:rPr lang="fr-FR" sz="2800" dirty="0" smtClean="0"/>
              <a:t>L’AAPML</a:t>
            </a:r>
            <a:endParaRPr lang="fr-FR" sz="2800" dirty="0"/>
          </a:p>
        </p:txBody>
      </p:sp>
      <p:sp>
        <p:nvSpPr>
          <p:cNvPr id="8" name="Espace réservé du contenu 4"/>
          <p:cNvSpPr txBox="1">
            <a:spLocks/>
          </p:cNvSpPr>
          <p:nvPr/>
        </p:nvSpPr>
        <p:spPr>
          <a:xfrm>
            <a:off x="323528" y="987574"/>
            <a:ext cx="4896544" cy="3384376"/>
          </a:xfrm>
          <a:prstGeom prst="rect">
            <a:avLst/>
          </a:prstGeom>
        </p:spPr>
        <p:txBody>
          <a:bodyPr vert="horz" lIns="91440" tIns="45720" rIns="91440" bIns="45720" numCol="1" rtlCol="0">
            <a:noAutofit/>
          </a:bodyPr>
          <a:lstStyle>
            <a:lvl1pPr marL="342900" indent="-342900" defTabSz="828936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indent="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–"/>
              <a:defRPr sz="1600"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»"/>
              <a:defRPr sz="1600"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>
              <a:lnSpc>
                <a:spcPts val="2300"/>
              </a:lnSpc>
            </a:pPr>
            <a:r>
              <a:rPr lang="fr-FR" sz="2200" dirty="0"/>
              <a:t>Opérateur historique depuis 2005 : 11 ans</a:t>
            </a:r>
          </a:p>
          <a:p>
            <a:pPr>
              <a:lnSpc>
                <a:spcPts val="2300"/>
              </a:lnSpc>
            </a:pPr>
            <a:r>
              <a:rPr lang="fr-FR" sz="2200" dirty="0"/>
              <a:t>Premier dispositif français d’aide</a:t>
            </a:r>
            <a:br>
              <a:rPr lang="fr-FR" sz="2200" dirty="0"/>
            </a:br>
            <a:r>
              <a:rPr lang="fr-FR" sz="2200" dirty="0"/>
              <a:t>aux soignants en difficulté psychologique </a:t>
            </a:r>
            <a:r>
              <a:rPr lang="fr-FR" sz="2200" dirty="0" smtClean="0"/>
              <a:t>dans l’exercice</a:t>
            </a:r>
            <a:r>
              <a:rPr lang="fr-FR" sz="2200" dirty="0"/>
              <a:t> </a:t>
            </a:r>
            <a:r>
              <a:rPr lang="fr-FR" sz="2200" dirty="0" smtClean="0"/>
              <a:t>de </a:t>
            </a:r>
            <a:r>
              <a:rPr lang="fr-FR" sz="2200" dirty="0"/>
              <a:t>leur profession</a:t>
            </a:r>
          </a:p>
          <a:p>
            <a:pPr>
              <a:lnSpc>
                <a:spcPts val="2300"/>
              </a:lnSpc>
            </a:pPr>
            <a:r>
              <a:rPr lang="fr-FR" sz="2200" dirty="0"/>
              <a:t>Fort impact médiatique, professionnel </a:t>
            </a:r>
            <a:r>
              <a:rPr lang="fr-FR" sz="2200" dirty="0" smtClean="0"/>
              <a:t/>
            </a:r>
            <a:br>
              <a:rPr lang="fr-FR" sz="2200" dirty="0" smtClean="0"/>
            </a:br>
            <a:r>
              <a:rPr lang="fr-FR" sz="2200" dirty="0" smtClean="0"/>
              <a:t>et </a:t>
            </a:r>
            <a:r>
              <a:rPr lang="fr-FR" sz="2200" dirty="0"/>
              <a:t>culturel</a:t>
            </a:r>
          </a:p>
          <a:p>
            <a:pPr>
              <a:lnSpc>
                <a:spcPts val="2300"/>
              </a:lnSpc>
            </a:pPr>
            <a:r>
              <a:rPr lang="fr-FR" sz="2200" dirty="0"/>
              <a:t>Plateforme téléphonique </a:t>
            </a:r>
            <a:r>
              <a:rPr lang="fr-FR" sz="2200" dirty="0" smtClean="0"/>
              <a:t/>
            </a:r>
            <a:br>
              <a:rPr lang="fr-FR" sz="2200" dirty="0" smtClean="0"/>
            </a:br>
            <a:r>
              <a:rPr lang="fr-FR" sz="2200" dirty="0" smtClean="0"/>
              <a:t>24h/24 </a:t>
            </a:r>
            <a:r>
              <a:rPr lang="fr-FR" sz="2200" dirty="0"/>
              <a:t>et 7 </a:t>
            </a:r>
            <a:r>
              <a:rPr lang="fr-FR" sz="2200" dirty="0" smtClean="0"/>
              <a:t>jours/7</a:t>
            </a:r>
          </a:p>
          <a:p>
            <a:pPr>
              <a:lnSpc>
                <a:spcPts val="2300"/>
              </a:lnSpc>
            </a:pPr>
            <a:r>
              <a:rPr lang="fr-FR" sz="2200" dirty="0" smtClean="0"/>
              <a:t>Psychologues </a:t>
            </a:r>
            <a:r>
              <a:rPr lang="fr-FR" sz="2200" dirty="0"/>
              <a:t>cliniciens</a:t>
            </a:r>
          </a:p>
          <a:p>
            <a:pPr marL="0" indent="0">
              <a:lnSpc>
                <a:spcPts val="2300"/>
              </a:lnSpc>
              <a:buNone/>
            </a:pPr>
            <a:endParaRPr lang="fr-FR" sz="2200" dirty="0"/>
          </a:p>
        </p:txBody>
      </p:sp>
      <p:sp>
        <p:nvSpPr>
          <p:cNvPr id="4" name="Rectangle 3"/>
          <p:cNvSpPr/>
          <p:nvPr/>
        </p:nvSpPr>
        <p:spPr>
          <a:xfrm>
            <a:off x="5436096" y="987574"/>
            <a:ext cx="3600400" cy="3131627"/>
          </a:xfrm>
          <a:prstGeom prst="rect">
            <a:avLst/>
          </a:prstGeom>
        </p:spPr>
        <p:txBody>
          <a:bodyPr vert="horz" lIns="91440" tIns="45720" rIns="91440" bIns="45720" numCol="1" rtlCol="0">
            <a:noAutofit/>
          </a:bodyPr>
          <a:lstStyle/>
          <a:p>
            <a:pPr marL="342900" indent="-342900" defTabSz="828936">
              <a:lnSpc>
                <a:spcPts val="23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200" dirty="0" smtClean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Réseau </a:t>
            </a:r>
            <a:r>
              <a:rPr lang="fr-FR" sz="22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de correspondants </a:t>
            </a:r>
            <a:br>
              <a:rPr lang="fr-FR" sz="22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fr-FR" sz="22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sur tout le territoire </a:t>
            </a:r>
          </a:p>
          <a:p>
            <a:pPr marL="342900" indent="-342900" defTabSz="828936">
              <a:lnSpc>
                <a:spcPts val="23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Procédure d’urgence</a:t>
            </a:r>
          </a:p>
          <a:p>
            <a:pPr marL="342900" indent="-342900" defTabSz="828936">
              <a:lnSpc>
                <a:spcPts val="23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Grille de suivi des appels</a:t>
            </a:r>
          </a:p>
          <a:p>
            <a:pPr marL="342900" indent="-342900" defTabSz="828936">
              <a:lnSpc>
                <a:spcPts val="23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Habilité à recevoir des dons déductibles</a:t>
            </a:r>
          </a:p>
          <a:p>
            <a:pPr marL="342900" indent="-342900" defTabSz="828936">
              <a:lnSpc>
                <a:spcPts val="23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Articulation avec les autres opérateurs professionnels</a:t>
            </a:r>
          </a:p>
        </p:txBody>
      </p:sp>
    </p:spTree>
    <p:extLst>
      <p:ext uri="{BB962C8B-B14F-4D97-AF65-F5344CB8AC3E}">
        <p14:creationId xmlns:p14="http://schemas.microsoft.com/office/powerpoint/2010/main" val="68709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E38A6-BC19-A249-8091-FB07CD57C52B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16" name="Titr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</a:t>
            </a:r>
            <a:r>
              <a:rPr lang="fr-FR" dirty="0" smtClean="0"/>
              <a:t>appels à l’AAPML</a:t>
            </a:r>
            <a:r>
              <a:rPr lang="fr-FR" dirty="0"/>
              <a:t>, le site internet</a:t>
            </a:r>
          </a:p>
        </p:txBody>
      </p:sp>
      <p:graphicFrame>
        <p:nvGraphicFramePr>
          <p:cNvPr id="8" name="Graphique 7"/>
          <p:cNvGraphicFramePr/>
          <p:nvPr>
            <p:extLst>
              <p:ext uri="{D42A27DB-BD31-4B8C-83A1-F6EECF244321}">
                <p14:modId xmlns:p14="http://schemas.microsoft.com/office/powerpoint/2010/main" val="404372939"/>
              </p:ext>
            </p:extLst>
          </p:nvPr>
        </p:nvGraphicFramePr>
        <p:xfrm>
          <a:off x="4860032" y="771550"/>
          <a:ext cx="3672408" cy="13321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Graphique 8"/>
          <p:cNvGraphicFramePr/>
          <p:nvPr>
            <p:extLst>
              <p:ext uri="{D42A27DB-BD31-4B8C-83A1-F6EECF244321}">
                <p14:modId xmlns:p14="http://schemas.microsoft.com/office/powerpoint/2010/main" val="4183587532"/>
              </p:ext>
            </p:extLst>
          </p:nvPr>
        </p:nvGraphicFramePr>
        <p:xfrm>
          <a:off x="4860032" y="2211710"/>
          <a:ext cx="3672408" cy="1224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Graphique 9"/>
          <p:cNvGraphicFramePr/>
          <p:nvPr>
            <p:extLst>
              <p:ext uri="{D42A27DB-BD31-4B8C-83A1-F6EECF244321}">
                <p14:modId xmlns:p14="http://schemas.microsoft.com/office/powerpoint/2010/main" val="1028476824"/>
              </p:ext>
            </p:extLst>
          </p:nvPr>
        </p:nvGraphicFramePr>
        <p:xfrm>
          <a:off x="4860032" y="3507854"/>
          <a:ext cx="3672408" cy="1224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771549"/>
            <a:ext cx="3707903" cy="182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9" name="Espace réservé du contenu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8870078"/>
              </p:ext>
            </p:extLst>
          </p:nvPr>
        </p:nvGraphicFramePr>
        <p:xfrm>
          <a:off x="395536" y="2715766"/>
          <a:ext cx="4104456" cy="17276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75747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0CD85-1DA1-4D92-B453-5359ACB61E18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appels à l’AAPML</a:t>
            </a:r>
            <a:endParaRPr lang="fr-FR" dirty="0"/>
          </a:p>
        </p:txBody>
      </p:sp>
      <p:graphicFrame>
        <p:nvGraphicFramePr>
          <p:cNvPr id="15" name="Espace réservé du contenu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5601706"/>
              </p:ext>
            </p:extLst>
          </p:nvPr>
        </p:nvGraphicFramePr>
        <p:xfrm>
          <a:off x="504939" y="771551"/>
          <a:ext cx="3618949" cy="1296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Graphique 15"/>
          <p:cNvGraphicFramePr/>
          <p:nvPr>
            <p:extLst>
              <p:ext uri="{D42A27DB-BD31-4B8C-83A1-F6EECF244321}">
                <p14:modId xmlns:p14="http://schemas.microsoft.com/office/powerpoint/2010/main" val="1263792060"/>
              </p:ext>
            </p:extLst>
          </p:nvPr>
        </p:nvGraphicFramePr>
        <p:xfrm>
          <a:off x="4499992" y="987574"/>
          <a:ext cx="3384377" cy="15644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Graphique 16"/>
          <p:cNvGraphicFramePr/>
          <p:nvPr>
            <p:extLst>
              <p:ext uri="{D42A27DB-BD31-4B8C-83A1-F6EECF244321}">
                <p14:modId xmlns:p14="http://schemas.microsoft.com/office/powerpoint/2010/main" val="3476656646"/>
              </p:ext>
            </p:extLst>
          </p:nvPr>
        </p:nvGraphicFramePr>
        <p:xfrm>
          <a:off x="516261" y="2139702"/>
          <a:ext cx="3607628" cy="12421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884681"/>
            <a:ext cx="4366742" cy="16312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  <a:extLst/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88" r="13974"/>
          <a:stretch/>
        </p:blipFill>
        <p:spPr bwMode="auto">
          <a:xfrm>
            <a:off x="501452" y="3444240"/>
            <a:ext cx="3622437" cy="13597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2403696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60"/>
          <a:stretch/>
        </p:blipFill>
        <p:spPr>
          <a:xfrm>
            <a:off x="4860032" y="915566"/>
            <a:ext cx="4176464" cy="3193082"/>
          </a:xfrm>
          <a:ln w="12700">
            <a:solidFill>
              <a:schemeClr val="accent1"/>
            </a:solidFill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19672" y="3291830"/>
            <a:ext cx="3096640" cy="1347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007410"/>
            <a:ext cx="3131840" cy="121241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930CD85-1DA1-4D92-B453-5359ACB61E18}" type="slidenum">
              <a:rPr lang="fr-FR" smtClean="0"/>
              <a:pPr algn="r"/>
              <a:t>12</a:t>
            </a:fld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107504" y="987574"/>
            <a:ext cx="3381054" cy="92333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CONTACTS :</a:t>
            </a:r>
            <a:endParaRPr lang="fr-FR" dirty="0" smtClean="0">
              <a:latin typeface="Arial" panose="020B0604020202020204" pitchFamily="34" charset="0"/>
              <a:cs typeface="Arial" panose="020B0604020202020204" pitchFamily="34" charset="0"/>
              <a:hlinkClick r:id="rId5"/>
            </a:endParaRPr>
          </a:p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soignerlessoignants@orange.fr</a:t>
            </a:r>
            <a:endParaRPr lang="fr-F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egalam@hotmail.com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47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35696" y="72008"/>
            <a:ext cx="7056784" cy="699542"/>
          </a:xfrm>
        </p:spPr>
        <p:txBody>
          <a:bodyPr/>
          <a:lstStyle/>
          <a:p>
            <a:pPr>
              <a:lnSpc>
                <a:spcPts val="3000"/>
              </a:lnSpc>
            </a:pPr>
            <a:r>
              <a:rPr lang="fr-FR" sz="2800" dirty="0" err="1" smtClean="0"/>
              <a:t>European</a:t>
            </a:r>
            <a:r>
              <a:rPr lang="fr-FR" sz="2800" dirty="0" smtClean="0"/>
              <a:t> Association for </a:t>
            </a:r>
            <a:r>
              <a:rPr lang="fr-FR" sz="2800" dirty="0" err="1" smtClean="0"/>
              <a:t>Physician</a:t>
            </a:r>
            <a:r>
              <a:rPr lang="fr-FR" sz="2800" dirty="0" smtClean="0"/>
              <a:t> </a:t>
            </a:r>
            <a:r>
              <a:rPr lang="fr-FR" sz="2800" dirty="0" err="1" smtClean="0"/>
              <a:t>Health</a:t>
            </a:r>
            <a:endParaRPr lang="fr-FR" sz="280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930CD85-1DA1-4D92-B453-5359ACB61E18}" type="slidenum">
              <a:rPr lang="fr-FR" smtClean="0"/>
              <a:pPr algn="r"/>
              <a:t>13</a:t>
            </a:fld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771550"/>
            <a:ext cx="3960539" cy="3967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6138625" y="2786788"/>
            <a:ext cx="248337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CONTACT :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/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</a:b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www.aapml.fr</a:t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</a:b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egalam@hotmail.com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5868144" y="1419622"/>
            <a:ext cx="316835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3000"/>
              </a:lnSpc>
              <a:spcBef>
                <a:spcPct val="0"/>
              </a:spcBef>
            </a:pPr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Paris </a:t>
            </a:r>
          </a:p>
          <a:p>
            <a:pPr lvl="0" algn="ctr">
              <a:lnSpc>
                <a:spcPts val="3000"/>
              </a:lnSpc>
              <a:spcBef>
                <a:spcPct val="0"/>
              </a:spcBef>
            </a:pPr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24 et 25 avril 2017</a:t>
            </a:r>
            <a:endParaRPr lang="fr-FR" sz="2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216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843558"/>
            <a:ext cx="3754760" cy="3243808"/>
          </a:xfrm>
        </p:spPr>
        <p:txBody>
          <a:bodyPr/>
          <a:lstStyle/>
          <a:p>
            <a:r>
              <a:rPr lang="fr-FR" sz="2400" b="1" dirty="0" smtClean="0"/>
              <a:t>Les risques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 smtClean="0"/>
              <a:t>Du déni à “la mode”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 smtClean="0"/>
              <a:t>Instrumentalisation </a:t>
            </a:r>
            <a:br>
              <a:rPr lang="fr-FR" dirty="0" smtClean="0"/>
            </a:br>
            <a:r>
              <a:rPr lang="fr-FR" dirty="0" smtClean="0"/>
              <a:t>politique et financière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 smtClean="0"/>
              <a:t>La tentation d’oublier </a:t>
            </a:r>
            <a:br>
              <a:rPr lang="fr-FR" dirty="0" smtClean="0"/>
            </a:br>
            <a:r>
              <a:rPr lang="fr-FR" dirty="0" smtClean="0"/>
              <a:t>les soignants</a:t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Risques et nécessités 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3491880" y="843558"/>
            <a:ext cx="554461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fr-FR" sz="2400" b="1" dirty="0" smtClean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Les nécessités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FR" sz="2200" dirty="0" smtClean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Par-delà les individus, </a:t>
            </a:r>
            <a:br>
              <a:rPr lang="fr-FR" sz="2200" dirty="0" smtClean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fr-FR" sz="2200" dirty="0" smtClean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un enjeu de santé publique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FR" sz="2200" dirty="0" smtClean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Différents niveaux simultanés : soins, résilience, prévention, accompagnement, culture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FR" sz="2200" dirty="0" smtClean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Les dispositifs existants et à créer : articulations et autonomies 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FR" sz="2200" dirty="0" smtClean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S’inscrire dans la durée</a:t>
            </a:r>
            <a:endParaRPr lang="fr-FR" sz="2200" dirty="0">
              <a:solidFill>
                <a:prstClr val="black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930CD85-1DA1-4D92-B453-5359ACB61E18}" type="slidenum">
              <a:rPr lang="fr-FR" smtClean="0"/>
              <a:pPr algn="r"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6016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1642" indent="-28524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0990" indent="-228197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97380" indent="-228197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3778" indent="-228197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0172" indent="-2281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66568" indent="-2281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2963" indent="-2281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79357" indent="-2281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79DEA908-9203-4242-9698-673C44CA623F}" type="slidenum">
              <a:rPr lang="fr-FR" altLang="fr-FR" smtClean="0">
                <a:solidFill>
                  <a:schemeClr val="bg1"/>
                </a:solidFill>
                <a:latin typeface="Arial Narrow" panose="020B0606020202030204" pitchFamily="34" charset="0"/>
              </a:rPr>
              <a:pPr/>
              <a:t>15</a:t>
            </a:fld>
            <a:endParaRPr lang="fr-FR" altLang="fr-FR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5362" name="Titre 3"/>
          <p:cNvSpPr>
            <a:spLocks noGrp="1"/>
          </p:cNvSpPr>
          <p:nvPr>
            <p:ph type="title"/>
          </p:nvPr>
        </p:nvSpPr>
        <p:spPr>
          <a:xfrm>
            <a:off x="1835696" y="123478"/>
            <a:ext cx="7488832" cy="648072"/>
          </a:xfrm>
        </p:spPr>
        <p:txBody>
          <a:bodyPr/>
          <a:lstStyle/>
          <a:p>
            <a:pPr>
              <a:lnSpc>
                <a:spcPts val="2900"/>
              </a:lnSpc>
            </a:pPr>
            <a:r>
              <a:rPr lang="fr-FR" altLang="fr-FR" sz="3100" dirty="0" smtClean="0"/>
              <a:t>Le </a:t>
            </a:r>
            <a:r>
              <a:rPr lang="fr-FR" altLang="fr-FR" sz="3100" dirty="0"/>
              <a:t>bien-être du soignant : </a:t>
            </a:r>
            <a:r>
              <a:rPr lang="fr-FR" altLang="fr-FR" sz="3100" dirty="0" smtClean="0"/>
              <a:t>un </a:t>
            </a:r>
            <a:r>
              <a:rPr lang="fr-FR" altLang="fr-FR" sz="3100" dirty="0"/>
              <a:t>indicateur de </a:t>
            </a:r>
            <a:r>
              <a:rPr lang="fr-FR" altLang="fr-FR" sz="3100" dirty="0" smtClean="0"/>
              <a:t>qualité</a:t>
            </a:r>
            <a:endParaRPr lang="fr-FR" altLang="fr-FR" sz="3100" dirty="0"/>
          </a:p>
        </p:txBody>
      </p:sp>
      <p:pic>
        <p:nvPicPr>
          <p:cNvPr id="15365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1959" y="1642477"/>
            <a:ext cx="2897873" cy="2885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7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78687" y="2067694"/>
            <a:ext cx="3421529" cy="2566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68" name="Titre 3"/>
          <p:cNvSpPr txBox="1">
            <a:spLocks/>
          </p:cNvSpPr>
          <p:nvPr/>
        </p:nvSpPr>
        <p:spPr bwMode="auto">
          <a:xfrm>
            <a:off x="5508104" y="1044342"/>
            <a:ext cx="3683000" cy="972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71" tIns="45638" rIns="91271" bIns="45638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827647"/>
            <a:r>
              <a:rPr lang="fr-FR" altLang="fr-FR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Un soignant </a:t>
            </a:r>
            <a:endParaRPr lang="fr-FR" altLang="fr-FR" sz="2400" dirty="0" smtClean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 defTabSz="827647"/>
            <a:r>
              <a:rPr lang="fr-FR" altLang="fr-FR" sz="240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qui va </a:t>
            </a:r>
            <a:r>
              <a:rPr lang="fr-FR" altLang="fr-FR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mal, </a:t>
            </a:r>
            <a:r>
              <a:rPr lang="fr-FR" altLang="fr-FR" sz="240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c’est </a:t>
            </a:r>
          </a:p>
          <a:p>
            <a:pPr defTabSz="827647"/>
            <a:r>
              <a:rPr lang="fr-FR" altLang="fr-FR" sz="240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plus </a:t>
            </a:r>
            <a:r>
              <a:rPr lang="fr-FR" altLang="fr-FR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de risque </a:t>
            </a:r>
            <a:r>
              <a:rPr lang="fr-FR" altLang="fr-FR" sz="240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de :  </a:t>
            </a:r>
            <a:endParaRPr lang="fr-FR" altLang="fr-FR" sz="2400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913882"/>
            <a:ext cx="1080120" cy="14418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47864" y="1362303"/>
            <a:ext cx="1835055" cy="23715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44016" y="867083"/>
            <a:ext cx="313184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71" tIns="45638" rIns="91271" bIns="45638" anchor="ctr"/>
          <a:lstStyle/>
          <a:p>
            <a:pPr defTabSz="827647" eaLnBrk="0" hangingPunct="0"/>
            <a:r>
              <a:rPr lang="fr-FR" altLang="fr-FR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Un soignant qui va bien, </a:t>
            </a:r>
            <a:r>
              <a:rPr lang="fr-FR" altLang="fr-FR" sz="240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/>
            </a:r>
            <a:br>
              <a:rPr lang="fr-FR" altLang="fr-FR" sz="2400" dirty="0" smtClean="0">
                <a:solidFill>
                  <a:srgbClr val="000000"/>
                </a:solidFill>
                <a:latin typeface="Arial Narrow" panose="020B0606020202030204" pitchFamily="34" charset="0"/>
              </a:rPr>
            </a:br>
            <a:r>
              <a:rPr lang="fr-FR" altLang="fr-FR" sz="240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c’est </a:t>
            </a:r>
            <a:r>
              <a:rPr lang="fr-FR" altLang="fr-FR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plus de chance </a:t>
            </a:r>
            <a:r>
              <a:rPr lang="fr-FR" altLang="fr-FR" sz="240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de : </a:t>
            </a:r>
            <a:endParaRPr lang="fr-FR" sz="2400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18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63637"/>
            <a:ext cx="8229600" cy="288032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 smtClean="0"/>
              <a:t>Humain en réinsérant les médecins malades.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 smtClean="0"/>
              <a:t>Démographique en remettant au travail des médecins en période de pénurie.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 smtClean="0"/>
              <a:t>Économique en diminuant la charge des organismes de protection.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 smtClean="0"/>
              <a:t>Le bonus : la qualité des soins.</a:t>
            </a:r>
          </a:p>
        </p:txBody>
      </p:sp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 triple bénéfice et plus (Yves Léopold)…</a:t>
            </a:r>
            <a:br>
              <a:rPr lang="fr-FR" dirty="0" smtClean="0"/>
            </a:br>
            <a:endParaRPr lang="fr-FR" dirty="0" smtClean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930CD85-1DA1-4D92-B453-5359ACB61E18}" type="slidenum">
              <a:rPr lang="fr-FR" smtClean="0"/>
              <a:pPr algn="r"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219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4056" y="899884"/>
            <a:ext cx="514806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latin typeface="Arial Narrow" panose="020B0606020202030204" pitchFamily="34" charset="0"/>
              </a:rPr>
              <a:t>Demander de l’aide, c’est fort</a:t>
            </a:r>
            <a:br>
              <a:rPr lang="fr-FR" sz="2800" dirty="0" smtClean="0">
                <a:latin typeface="Arial Narrow" panose="020B0606020202030204" pitchFamily="34" charset="0"/>
              </a:rPr>
            </a:br>
            <a:r>
              <a:rPr lang="fr-FR" sz="2800" dirty="0" smtClean="0">
                <a:latin typeface="Arial Narrow" panose="020B0606020202030204" pitchFamily="34" charset="0"/>
              </a:rPr>
              <a:t>En offrir, c’est juste </a:t>
            </a:r>
            <a:br>
              <a:rPr lang="fr-FR" sz="2800" dirty="0" smtClean="0">
                <a:latin typeface="Arial Narrow" panose="020B0606020202030204" pitchFamily="34" charset="0"/>
              </a:rPr>
            </a:br>
            <a:r>
              <a:rPr lang="fr-FR" sz="2800" dirty="0" smtClean="0">
                <a:latin typeface="Arial Narrow" panose="020B0606020202030204" pitchFamily="34" charset="0"/>
              </a:rPr>
              <a:t>Réussir sa vie, c’est bien</a:t>
            </a:r>
          </a:p>
          <a:p>
            <a:r>
              <a:rPr lang="fr-FR" sz="2800" dirty="0" smtClean="0">
                <a:latin typeface="Arial Narrow" panose="020B0606020202030204" pitchFamily="34" charset="0"/>
              </a:rPr>
              <a:t>Merci !  </a:t>
            </a:r>
            <a:endParaRPr lang="fr-FR" sz="2800" dirty="0">
              <a:latin typeface="Arial Narrow" panose="020B0606020202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090" y="1059582"/>
            <a:ext cx="2567718" cy="34175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467544" y="2802290"/>
            <a:ext cx="5544616" cy="156966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defTabSz="912885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3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J’apporterai mon aide à </a:t>
            </a:r>
            <a:r>
              <a:rPr lang="fr-FR" altLang="fr-FR" sz="3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mes </a:t>
            </a:r>
            <a:r>
              <a:rPr lang="fr-FR" altLang="fr-FR" sz="3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confrères ainsi qu’à leurs familles dans l’adversité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696" y="1"/>
            <a:ext cx="7056784" cy="699542"/>
          </a:xfrm>
        </p:spPr>
        <p:txBody>
          <a:bodyPr/>
          <a:lstStyle/>
          <a:p>
            <a:r>
              <a:rPr lang="fr-FR" dirty="0" smtClean="0"/>
              <a:t>Si je ne suis pas là pour moi, qui le sera ?</a:t>
            </a:r>
          </a:p>
        </p:txBody>
      </p:sp>
    </p:spTree>
    <p:extLst>
      <p:ext uri="{BB962C8B-B14F-4D97-AF65-F5344CB8AC3E}">
        <p14:creationId xmlns:p14="http://schemas.microsoft.com/office/powerpoint/2010/main" val="1430429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mbria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mbria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mbria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mbria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mbria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mbria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mbria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2471</TotalTime>
  <Words>351</Words>
  <Application>Microsoft Office PowerPoint</Application>
  <PresentationFormat>Affichage à l'écran (16:9)</PresentationFormat>
  <Paragraphs>120</Paragraphs>
  <Slides>17</Slides>
  <Notes>5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18" baseType="lpstr">
      <vt:lpstr>Conception personnalisée</vt:lpstr>
      <vt:lpstr>Présentation PowerPoint</vt:lpstr>
      <vt:lpstr>Présentation PowerPoint</vt:lpstr>
      <vt:lpstr>Présentation PowerPoint</vt:lpstr>
      <vt:lpstr>Le burnout : une maladie de la relation d’aide  </vt:lpstr>
      <vt:lpstr>Quelques donnés significatives du mal être des soignants français</vt:lpstr>
      <vt:lpstr>Quelques donnés significatives du mal être des soignants français</vt:lpstr>
      <vt:lpstr>Le burnout  </vt:lpstr>
      <vt:lpstr>Histoire et constellation : déc 2008</vt:lpstr>
      <vt:lpstr>L’AAPML</vt:lpstr>
      <vt:lpstr>Les appels à l’AAPML, le site internet</vt:lpstr>
      <vt:lpstr>Les appels à l’AAPML</vt:lpstr>
      <vt:lpstr>Présentation PowerPoint</vt:lpstr>
      <vt:lpstr>European Association for Physician Health</vt:lpstr>
      <vt:lpstr>Risques et nécessités </vt:lpstr>
      <vt:lpstr>Le bien-être du soignant : un indicateur de qualité</vt:lpstr>
      <vt:lpstr>Un triple bénéfice et plus (Yves Léopold)… </vt:lpstr>
      <vt:lpstr>Si je ne suis pas là pour moi, qui le sera ?</vt:lpstr>
    </vt:vector>
  </TitlesOfParts>
  <Company>CARMF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Qabbal Elkbira</dc:creator>
  <cp:lastModifiedBy>Eric Galam</cp:lastModifiedBy>
  <cp:revision>396</cp:revision>
  <cp:lastPrinted>2016-08-16T14:17:20Z</cp:lastPrinted>
  <dcterms:created xsi:type="dcterms:W3CDTF">2016-06-21T10:20:34Z</dcterms:created>
  <dcterms:modified xsi:type="dcterms:W3CDTF">2016-08-31T14:43:19Z</dcterms:modified>
</cp:coreProperties>
</file>