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71" r:id="rId9"/>
    <p:sldId id="272" r:id="rId10"/>
    <p:sldId id="273" r:id="rId11"/>
    <p:sldId id="274" r:id="rId12"/>
    <p:sldId id="268" r:id="rId13"/>
    <p:sldId id="275" r:id="rId14"/>
    <p:sldId id="267" r:id="rId15"/>
    <p:sldId id="277" r:id="rId16"/>
    <p:sldId id="278" r:id="rId17"/>
    <p:sldId id="288" r:id="rId18"/>
    <p:sldId id="289" r:id="rId19"/>
    <p:sldId id="269" r:id="rId20"/>
    <p:sldId id="270" r:id="rId21"/>
    <p:sldId id="264" r:id="rId22"/>
    <p:sldId id="266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5" r:id="rId31"/>
    <p:sldId id="265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BACD8-6690-4537-BB86-F2232C308C51}" type="datetimeFigureOut">
              <a:rPr lang="fr-FR" smtClean="0"/>
              <a:pPr/>
              <a:t>07/10/2016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92097-B16A-4E5C-BD4E-0B7AC3AE5FD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92097-B16A-4E5C-BD4E-0B7AC3AE5FD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92097-B16A-4E5C-BD4E-0B7AC3AE5FD6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ym typeface="Wingdings" pitchFamily="2" charset="2"/>
              </a:rPr>
              <a:t> UFC que choisir</a:t>
            </a:r>
            <a:r>
              <a:rPr lang="fr-FR" baseline="0" dirty="0" smtClean="0">
                <a:sym typeface="Wingdings" pitchFamily="2" charset="2"/>
              </a:rPr>
              <a:t> : expérience faite sur 815 ordonnances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92097-B16A-4E5C-BD4E-0B7AC3AE5FD6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Objectif : </a:t>
            </a:r>
          </a:p>
          <a:p>
            <a:r>
              <a:rPr lang="fr-FR" dirty="0" smtClean="0"/>
              <a:t>1°) analyser</a:t>
            </a:r>
            <a:r>
              <a:rPr lang="fr-FR" baseline="0" dirty="0" smtClean="0"/>
              <a:t> : </a:t>
            </a:r>
            <a:r>
              <a:rPr lang="fr-FR" dirty="0" smtClean="0"/>
              <a:t>expliquer</a:t>
            </a:r>
            <a:r>
              <a:rPr lang="fr-FR" baseline="0" dirty="0" smtClean="0"/>
              <a:t> l’origine et/ou les conséquences de chaque obstacle</a:t>
            </a:r>
          </a:p>
          <a:p>
            <a:r>
              <a:rPr lang="fr-FR" dirty="0" smtClean="0"/>
              <a:t>2°) solutionner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92097-B16A-4E5C-BD4E-0B7AC3AE5FD6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ym typeface="Wingdings" pitchFamily="2" charset="2"/>
              </a:rPr>
              <a:t> Pour « altération</a:t>
            </a:r>
            <a:r>
              <a:rPr lang="fr-FR" baseline="0" dirty="0" smtClean="0">
                <a:sym typeface="Wingdings" pitchFamily="2" charset="2"/>
              </a:rPr>
              <a:t> du jugement » : toutes les vraies sources, neutres, sont uniquement en DCI =&gt; risque de se renseigner sur des sources biaisées</a:t>
            </a:r>
            <a:endParaRPr lang="fr-FR" dirty="0" smtClean="0"/>
          </a:p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Pour les spécialistes d’organes</a:t>
            </a:r>
            <a:r>
              <a:rPr lang="fr-FR" baseline="0" dirty="0" smtClean="0"/>
              <a:t> : parler aussi des hypothèses du sociologue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92097-B16A-4E5C-BD4E-0B7AC3AE5FD6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Préciser les exceptions du</a:t>
            </a:r>
            <a:r>
              <a:rPr lang="fr-FR" baseline="0" dirty="0" smtClean="0"/>
              <a:t> « Tiers payant contre génériques » (LEVOTHYROXINE </a:t>
            </a:r>
            <a:r>
              <a:rPr lang="fr-FR" baseline="0" dirty="0" err="1" smtClean="0"/>
              <a:t>etc</a:t>
            </a:r>
            <a:r>
              <a:rPr lang="fr-FR" baseline="0" dirty="0" smtClean="0"/>
              <a:t>…) </a:t>
            </a:r>
            <a:r>
              <a:rPr lang="fr-FR" dirty="0" smtClean="0">
                <a:sym typeface="Wingdings" pitchFamily="2" charset="2"/>
              </a:rPr>
              <a:t>Quid des CMU/AME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92097-B16A-4E5C-BD4E-0B7AC3AE5FD6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Plusieurs thèses</a:t>
            </a:r>
            <a:r>
              <a:rPr lang="fr-FR" baseline="0" dirty="0" smtClean="0"/>
              <a:t> ont dénoncé l’absence d’application du « tiers payant contre génériques » par les pharmaciens (dans le but de laisser le médecin tout gérer)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92097-B16A-4E5C-BD4E-0B7AC3AE5FD6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43EC8BB-48AA-46CA-94A8-1A84E927A919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B19C31-939B-49D1-8B79-390083C21E11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B5BF3D-BBEC-40CB-A01B-40E148A65BC5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D39D8-8B38-4203-889D-650FEBBE20D9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0785BD-F377-474B-A718-A4129375E0ED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1B0FDA-BB49-4A3B-B863-474DA441DAC1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A792E-E369-4C23-A382-89CB789EE890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D68BC22-1321-4C92-B2FA-2411A8FB3DB0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A0C18C-7C61-4A6B-8775-1BA9D0FF5B73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E8AECE-1699-406F-8FD6-F8B21F8EBAE9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A3180-0DB4-417A-942C-F40330E5A6F7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F96687-0DBA-4B78-A4D9-F4F7F3BB86BC}" type="datetime1">
              <a:rPr lang="fr-FR" smtClean="0"/>
              <a:pPr/>
              <a:t>07/10/2016</a:t>
            </a:fld>
            <a:endParaRPr lang="fr-BE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ansparence.sante.gouv.fr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meli.fr/" TargetMode="External"/><Relationship Id="rId3" Type="http://schemas.openxmlformats.org/officeDocument/2006/relationships/hyperlink" Target="http://www.exercer.fr/" TargetMode="External"/><Relationship Id="rId7" Type="http://schemas.openxmlformats.org/officeDocument/2006/relationships/hyperlink" Target="https://www.mutualite.fr/" TargetMode="External"/><Relationship Id="rId2" Type="http://schemas.openxmlformats.org/officeDocument/2006/relationships/hyperlink" Target="http://www.prescrir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quechoisir.org/" TargetMode="External"/><Relationship Id="rId11" Type="http://schemas.openxmlformats.org/officeDocument/2006/relationships/hyperlink" Target="http://www.senat.fr/" TargetMode="External"/><Relationship Id="rId5" Type="http://schemas.openxmlformats.org/officeDocument/2006/relationships/hyperlink" Target="http://social-sante.gouv.fr/" TargetMode="External"/><Relationship Id="rId10" Type="http://schemas.openxmlformats.org/officeDocument/2006/relationships/hyperlink" Target="http://www.who.int/fr/" TargetMode="External"/><Relationship Id="rId4" Type="http://schemas.openxmlformats.org/officeDocument/2006/relationships/hyperlink" Target="http://ansm.sante.fr/" TargetMode="External"/><Relationship Id="rId9" Type="http://schemas.openxmlformats.org/officeDocument/2006/relationships/hyperlink" Target="https://www.ncbi.nlm.nih.gov/pubmed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1071546"/>
            <a:ext cx="7886728" cy="2786082"/>
          </a:xfrm>
        </p:spPr>
        <p:txBody>
          <a:bodyPr>
            <a:noAutofit/>
          </a:bodyPr>
          <a:lstStyle/>
          <a:p>
            <a:pPr algn="ctr"/>
            <a:r>
              <a:rPr lang="fr-FR" sz="3600" dirty="0" smtClean="0">
                <a:solidFill>
                  <a:schemeClr val="tx1"/>
                </a:solidFill>
              </a:rPr>
              <a:t>Quels sont les obstacles à la prescription</a:t>
            </a:r>
            <a:br>
              <a:rPr lang="fr-FR" sz="3600" dirty="0" smtClean="0">
                <a:solidFill>
                  <a:schemeClr val="tx1"/>
                </a:solidFill>
              </a:rPr>
            </a:br>
            <a:r>
              <a:rPr lang="fr-FR" sz="3600" dirty="0" smtClean="0">
                <a:solidFill>
                  <a:schemeClr val="tx1"/>
                </a:solidFill>
              </a:rPr>
              <a:t>en Dénomination Commune</a:t>
            </a:r>
            <a:br>
              <a:rPr lang="fr-FR" sz="3600" dirty="0" smtClean="0">
                <a:solidFill>
                  <a:schemeClr val="tx1"/>
                </a:solidFill>
              </a:rPr>
            </a:br>
            <a:r>
              <a:rPr lang="fr-FR" sz="3600" dirty="0" smtClean="0">
                <a:solidFill>
                  <a:schemeClr val="tx1"/>
                </a:solidFill>
              </a:rPr>
              <a:t>Internationale par les internes de</a:t>
            </a:r>
            <a:br>
              <a:rPr lang="fr-FR" sz="3600" dirty="0" smtClean="0">
                <a:solidFill>
                  <a:schemeClr val="tx1"/>
                </a:solidFill>
              </a:rPr>
            </a:br>
            <a:r>
              <a:rPr lang="fr-FR" sz="3600" dirty="0" smtClean="0">
                <a:solidFill>
                  <a:schemeClr val="tx1"/>
                </a:solidFill>
              </a:rPr>
              <a:t>médecine générale en ville ?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429520" y="6407944"/>
            <a:ext cx="1583512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r>
              <a:rPr lang="fr-BE" dirty="0" smtClean="0"/>
              <a:t> sur  31</a:t>
            </a:r>
            <a:endParaRPr lang="fr-BE" dirty="0"/>
          </a:p>
        </p:txBody>
      </p:sp>
      <p:sp>
        <p:nvSpPr>
          <p:cNvPr id="7" name="ZoneTexte 6"/>
          <p:cNvSpPr txBox="1"/>
          <p:nvPr/>
        </p:nvSpPr>
        <p:spPr>
          <a:xfrm>
            <a:off x="1428728" y="285728"/>
            <a:ext cx="6189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Thèse pour le diplôme d’État de docteur en médecine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8" name="Image 7" descr="LOGO-DMG-COULEUR-positi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43644"/>
            <a:ext cx="1787404" cy="71435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285984" y="4286256"/>
            <a:ext cx="4629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2"/>
                </a:solidFill>
              </a:rPr>
              <a:t>Soutenue publiquement le 06-10-2016</a:t>
            </a:r>
          </a:p>
          <a:p>
            <a:pPr algn="ctr"/>
            <a:r>
              <a:rPr lang="fr-FR" dirty="0" smtClean="0">
                <a:solidFill>
                  <a:schemeClr val="tx2"/>
                </a:solidFill>
              </a:rPr>
              <a:t>Par ANDRIAMASINDRAY David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071670" y="5786454"/>
            <a:ext cx="54505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Président de thèse : Pr. BUDOWSKI Max</a:t>
            </a:r>
          </a:p>
          <a:p>
            <a:r>
              <a:rPr lang="fr-FR" dirty="0" smtClean="0"/>
              <a:t>Directrice de thèse : Pr. AUBIN-AUGER Isabelle</a:t>
            </a:r>
          </a:p>
          <a:p>
            <a:r>
              <a:rPr lang="fr-FR" dirty="0" smtClean="0"/>
              <a:t>Jury : Pr. CRICKX Béatrice / Pr. SIMON François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215338" y="6407944"/>
            <a:ext cx="797694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r>
              <a:rPr lang="fr-BE" dirty="0" smtClean="0"/>
              <a:t> sur 31</a:t>
            </a:r>
            <a:endParaRPr lang="fr-BE" dirty="0"/>
          </a:p>
        </p:txBody>
      </p:sp>
      <p:pic>
        <p:nvPicPr>
          <p:cNvPr id="9" name="Image 8" descr="thèse topo illustration 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000108"/>
            <a:ext cx="7508499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3740145"/>
          </a:xfrm>
        </p:spPr>
        <p:txBody>
          <a:bodyPr/>
          <a:lstStyle/>
          <a:p>
            <a:r>
              <a:rPr lang="fr-FR" dirty="0" smtClean="0"/>
              <a:t>Nom scientifique et international du principe actif</a:t>
            </a:r>
          </a:p>
          <a:p>
            <a:endParaRPr lang="fr-FR" dirty="0" smtClean="0"/>
          </a:p>
          <a:p>
            <a:r>
              <a:rPr lang="fr-FR" dirty="0" smtClean="0"/>
              <a:t>Une seule DCI pour une seule molécule, partout dans le monde</a:t>
            </a:r>
          </a:p>
          <a:p>
            <a:endParaRPr lang="fr-FR" dirty="0" smtClean="0"/>
          </a:p>
          <a:p>
            <a:r>
              <a:rPr lang="fr-FR" dirty="0" smtClean="0"/>
              <a:t>DCI = molécule active d’un médicament générique ou non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/>
              <a:t>« Dénomination Commune Internationale » (DCI)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r>
              <a:rPr lang="fr-BE" dirty="0" smtClean="0"/>
              <a:t> sur 31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481329"/>
            <a:ext cx="8572560" cy="4305126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Substance neutre, pour « mise en forme » du médicament (goût, couleur, consistance…)</a:t>
            </a:r>
          </a:p>
          <a:p>
            <a:endParaRPr lang="fr-FR" dirty="0" smtClean="0"/>
          </a:p>
          <a:p>
            <a:r>
              <a:rPr lang="fr-FR" dirty="0" smtClean="0"/>
              <a:t>Présents dans tous les médicaments (génériques ou non)</a:t>
            </a:r>
          </a:p>
          <a:p>
            <a:endParaRPr lang="fr-FR" dirty="0" smtClean="0"/>
          </a:p>
          <a:p>
            <a:r>
              <a:rPr lang="fr-FR" dirty="0" smtClean="0"/>
              <a:t>Soit aucune réaction sur le patient (majorité +++)</a:t>
            </a:r>
          </a:p>
          <a:p>
            <a:endParaRPr lang="fr-FR" dirty="0" smtClean="0"/>
          </a:p>
          <a:p>
            <a:r>
              <a:rPr lang="fr-FR" dirty="0" smtClean="0"/>
              <a:t>Soit réaction faible (rare) ou forte (exceptionnelle)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« Excipients »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215338" y="6407944"/>
            <a:ext cx="797694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r>
              <a:rPr lang="fr-BE" dirty="0" smtClean="0"/>
              <a:t> sur 31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090416"/>
          </a:xfrm>
        </p:spPr>
        <p:txBody>
          <a:bodyPr/>
          <a:lstStyle/>
          <a:p>
            <a:r>
              <a:rPr lang="fr-FR" dirty="0" smtClean="0"/>
              <a:t>vitesse d’absorption et quantité totale d’un médicament dans la circulation sanguine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« Biodisponibilité »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215338" y="6407944"/>
            <a:ext cx="797694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r>
              <a:rPr lang="fr-BE" dirty="0" smtClean="0"/>
              <a:t> sur 31</a:t>
            </a:r>
            <a:endParaRPr lang="fr-BE" dirty="0"/>
          </a:p>
        </p:txBody>
      </p:sp>
      <p:pic>
        <p:nvPicPr>
          <p:cNvPr id="8" name="Image 7" descr="Sans tit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357430"/>
            <a:ext cx="6215106" cy="3805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3929090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(quasi) égalité de biodisponibilités entre 2 médicaments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Depuis plus de 40 ans : </a:t>
            </a:r>
          </a:p>
          <a:p>
            <a:pPr>
              <a:buNone/>
            </a:pPr>
            <a:r>
              <a:rPr lang="fr-FR" dirty="0" smtClean="0"/>
              <a:t>  biodisponibilités semblables (à ± 20 %) = preuve scientifique d’effets </a:t>
            </a:r>
            <a:r>
              <a:rPr lang="fr-FR" b="1" dirty="0" smtClean="0"/>
              <a:t>cliniques</a:t>
            </a:r>
            <a:r>
              <a:rPr lang="fr-FR" dirty="0" smtClean="0"/>
              <a:t> identiques !! *</a:t>
            </a:r>
          </a:p>
          <a:p>
            <a:endParaRPr lang="fr-FR" dirty="0" smtClean="0"/>
          </a:p>
          <a:p>
            <a:r>
              <a:rPr lang="fr-FR" dirty="0" smtClean="0"/>
              <a:t>La variabilité admise (de ± 20 %) est celle entre 2 boites d’une même marque !!</a:t>
            </a:r>
          </a:p>
          <a:p>
            <a:pPr>
              <a:buNone/>
            </a:pPr>
            <a:endParaRPr lang="fr-FR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« bioéquivalence »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72462" y="6407944"/>
            <a:ext cx="94057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5572140"/>
            <a:ext cx="89803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* [source OMS] : </a:t>
            </a:r>
            <a:r>
              <a:rPr lang="en-US" sz="1600" dirty="0" smtClean="0"/>
              <a:t>world health organization technical report series no°937, 2006 annex 7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« bioéquivalence » (suite)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r>
              <a:rPr lang="fr-BE" dirty="0" smtClean="0"/>
              <a:t> sur 31</a:t>
            </a:r>
            <a:endParaRPr lang="fr-BE" dirty="0"/>
          </a:p>
        </p:txBody>
      </p:sp>
      <p:pic>
        <p:nvPicPr>
          <p:cNvPr id="9" name="Espace réservé du contenu 8" descr="Sans titre-True Color-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428736"/>
            <a:ext cx="8263129" cy="43373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« Princeps » = 1</a:t>
            </a:r>
            <a:r>
              <a:rPr lang="fr-FR" baseline="30000" dirty="0" smtClean="0"/>
              <a:t>er</a:t>
            </a:r>
            <a:r>
              <a:rPr lang="fr-FR" dirty="0" smtClean="0"/>
              <a:t> médicament mis sur le marché (avec brevet + exclusivité de 20 ans)</a:t>
            </a:r>
          </a:p>
          <a:p>
            <a:endParaRPr lang="fr-FR" dirty="0" smtClean="0"/>
          </a:p>
          <a:p>
            <a:r>
              <a:rPr lang="fr-FR" dirty="0" smtClean="0"/>
              <a:t>Le nom du princeps est fantaisiste, sans information médicale, à but marketing</a:t>
            </a:r>
          </a:p>
          <a:p>
            <a:endParaRPr lang="fr-FR" dirty="0" smtClean="0"/>
          </a:p>
          <a:p>
            <a:r>
              <a:rPr lang="fr-FR" dirty="0" smtClean="0"/>
              <a:t>« Générique » = médicament commercialisé ~ 10 ans après le princeps et avec exactement le même principe actif, la même dose et la </a:t>
            </a:r>
            <a:r>
              <a:rPr lang="fr-FR" b="1" dirty="0" smtClean="0"/>
              <a:t>même biodisponibilité</a:t>
            </a:r>
          </a:p>
          <a:p>
            <a:endParaRPr lang="fr-FR" dirty="0" smtClean="0"/>
          </a:p>
          <a:p>
            <a:r>
              <a:rPr lang="fr-FR" dirty="0" smtClean="0"/>
              <a:t>Le nom du générique = DCI + nom du laboratoire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786710" y="6407944"/>
            <a:ext cx="1226322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« princeps » et « génériques »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2376300"/>
          </a:xfrm>
        </p:spPr>
        <p:txBody>
          <a:bodyPr/>
          <a:lstStyle/>
          <a:p>
            <a:r>
              <a:rPr lang="fr-FR" dirty="0" smtClean="0"/>
              <a:t>DCI = manière de nommer un médicament (générique ou non)</a:t>
            </a:r>
          </a:p>
          <a:p>
            <a:endParaRPr lang="fr-FR" dirty="0" smtClean="0"/>
          </a:p>
          <a:p>
            <a:r>
              <a:rPr lang="fr-FR" dirty="0" smtClean="0"/>
              <a:t>Générique = médicament où la DCI est souvent « incrustée » dans le nom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786710" y="6407944"/>
            <a:ext cx="1226322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DCI ≠ générique</a:t>
            </a:r>
            <a:endParaRPr lang="fr-FR" dirty="0"/>
          </a:p>
        </p:txBody>
      </p:sp>
      <p:pic>
        <p:nvPicPr>
          <p:cNvPr id="5" name="Image 4" descr="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571876"/>
            <a:ext cx="7040868" cy="3092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/>
          <a:lstStyle/>
          <a:p>
            <a:r>
              <a:rPr lang="fr-FR" dirty="0" smtClean="0"/>
              <a:t>Possible sans autorisation du médecin si : patient consentant + princeps dans le « répertoire des génériques » + absence de mention « non substituable » (NS) + générique moins cher que princeps</a:t>
            </a:r>
          </a:p>
          <a:p>
            <a:endParaRPr lang="fr-FR" dirty="0" smtClean="0"/>
          </a:p>
          <a:p>
            <a:r>
              <a:rPr lang="fr-FR" dirty="0" smtClean="0"/>
              <a:t>Si patient contre générique : délivrance princeps + avancement du prix du princeps + remboursement habituel avec feuille de soins papier (= interdiction du tiers payant)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r>
              <a:rPr lang="fr-BE" dirty="0" smtClean="0"/>
              <a:t> sur 31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Substitution « princeps » par générique (en pharmacie)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286412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Depuis le 01-01-2015 : toutes les lignes des ordonnances doivent avoir la DCI (± marque) (obligation légale !)</a:t>
            </a:r>
          </a:p>
          <a:p>
            <a:endParaRPr lang="fr-FR" dirty="0" smtClean="0"/>
          </a:p>
          <a:p>
            <a:r>
              <a:rPr lang="fr-FR" dirty="0" smtClean="0"/>
              <a:t>Loi non respectée par les médecins (25 % des lignes en 2016) (enquête « UFC Que choisir »)</a:t>
            </a:r>
          </a:p>
          <a:p>
            <a:endParaRPr lang="fr-FR" dirty="0" smtClean="0"/>
          </a:p>
          <a:p>
            <a:r>
              <a:rPr lang="fr-FR" dirty="0" smtClean="0"/>
              <a:t>Internes = futurs prescripteurs, confrontés à des obstacles à la DCI jamais explorés</a:t>
            </a:r>
          </a:p>
          <a:p>
            <a:endParaRPr lang="fr-FR" dirty="0" smtClean="0"/>
          </a:p>
          <a:p>
            <a:r>
              <a:rPr lang="fr-FR" dirty="0" smtClean="0"/>
              <a:t>Objectifs : répertorier les obstacles à la DCI + proposition de solutions concrètes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818"/>
          </a:xfrm>
        </p:spPr>
        <p:txBody>
          <a:bodyPr/>
          <a:lstStyle/>
          <a:p>
            <a:pPr algn="ctr"/>
            <a:r>
              <a:rPr lang="fr-FR" dirty="0" smtClean="0"/>
              <a:t>Intérêt de l’étude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viuva-negra-scarlet-johanson-outracoisa-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357298"/>
            <a:ext cx="7158150" cy="4704328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786710" y="6407944"/>
            <a:ext cx="1226322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MATÉRIEL &amp; MÉTHODE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42910" y="285728"/>
            <a:ext cx="8501090" cy="6000792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Etude qualitative avec recrutement par « effet boule de neige » jusqu’à « saturation des données »</a:t>
            </a:r>
          </a:p>
          <a:p>
            <a:endParaRPr lang="fr-FR" dirty="0" smtClean="0"/>
          </a:p>
          <a:p>
            <a:r>
              <a:rPr lang="fr-FR" dirty="0" smtClean="0"/>
              <a:t>Échantillon = internes de MG non </a:t>
            </a:r>
            <a:r>
              <a:rPr lang="fr-FR" dirty="0" err="1" smtClean="0"/>
              <a:t>thésés</a:t>
            </a:r>
            <a:r>
              <a:rPr lang="fr-FR" dirty="0" smtClean="0"/>
              <a:t> avec expérience ambulatoire </a:t>
            </a:r>
            <a:r>
              <a:rPr lang="fr-FR" u="sng" dirty="0" smtClean="0"/>
              <a:t>&gt;</a:t>
            </a:r>
            <a:r>
              <a:rPr lang="fr-FR" dirty="0" smtClean="0"/>
              <a:t> 6 mois</a:t>
            </a:r>
          </a:p>
          <a:p>
            <a:endParaRPr lang="fr-FR" dirty="0" smtClean="0"/>
          </a:p>
          <a:p>
            <a:r>
              <a:rPr lang="fr-FR" dirty="0" smtClean="0"/>
              <a:t>Entretiens individuels ou collectifs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car objectif = rechercher toutes les causes d’un phénomène non exploré (qu’elles soient importantes ou non)</a:t>
            </a:r>
          </a:p>
          <a:p>
            <a:endParaRPr lang="fr-FR" dirty="0" smtClean="0"/>
          </a:p>
          <a:p>
            <a:r>
              <a:rPr lang="fr-FR" dirty="0" smtClean="0"/>
              <a:t>Sources bibliographiques indépendantes (revues Prescrire®/Exercer®, ANSM, OMS…)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858148" y="6407944"/>
            <a:ext cx="1154884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r>
              <a:rPr lang="fr-BE" dirty="0" smtClean="0"/>
              <a:t> sur 31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572396" y="6407944"/>
            <a:ext cx="1440636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RÉSULTATS</a:t>
            </a:r>
            <a:endParaRPr lang="fr-FR" dirty="0"/>
          </a:p>
        </p:txBody>
      </p:sp>
      <p:pic>
        <p:nvPicPr>
          <p:cNvPr id="7" name="Espace réservé du contenu 6" descr="thèse topo illustration 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285860"/>
            <a:ext cx="7281769" cy="47212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4929222"/>
          </a:xfrm>
        </p:spPr>
        <p:txBody>
          <a:bodyPr>
            <a:normAutofit/>
          </a:bodyPr>
          <a:lstStyle/>
          <a:p>
            <a:r>
              <a:rPr lang="fr-FR" dirty="0" smtClean="0"/>
              <a:t>Saturation des données obtenue avec 13 internes de MG non </a:t>
            </a:r>
            <a:r>
              <a:rPr lang="fr-FR" dirty="0" err="1" smtClean="0"/>
              <a:t>thésés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(6 ♀, 7♂), de 26 à 39 ans, de 4</a:t>
            </a:r>
            <a:r>
              <a:rPr lang="fr-FR" baseline="30000" dirty="0" smtClean="0"/>
              <a:t>ème</a:t>
            </a:r>
            <a:r>
              <a:rPr lang="fr-FR" dirty="0" smtClean="0"/>
              <a:t> semestre à « semestre supplémentaire »</a:t>
            </a:r>
          </a:p>
          <a:p>
            <a:endParaRPr lang="fr-FR" dirty="0" smtClean="0"/>
          </a:p>
          <a:p>
            <a:r>
              <a:rPr lang="fr-FR" dirty="0" smtClean="0"/>
              <a:t>large éventail de </a:t>
            </a:r>
            <a:r>
              <a:rPr lang="fr-FR" dirty="0" err="1" smtClean="0"/>
              <a:t>patientèle</a:t>
            </a:r>
            <a:r>
              <a:rPr lang="fr-FR" dirty="0" smtClean="0"/>
              <a:t> (enfants/adultes/séniors/migrants)</a:t>
            </a:r>
          </a:p>
          <a:p>
            <a:endParaRPr lang="fr-FR" dirty="0" smtClean="0"/>
          </a:p>
          <a:p>
            <a:r>
              <a:rPr lang="fr-FR" dirty="0" smtClean="0"/>
              <a:t>Tout type d’exercice ambulatoire (urbain / rural, seul/cabinet de groupe)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572396" y="6407944"/>
            <a:ext cx="1440636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Caractéristiques de l’échantillon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500174"/>
            <a:ext cx="8286808" cy="4286280"/>
          </a:xfrm>
        </p:spPr>
        <p:txBody>
          <a:bodyPr>
            <a:normAutofit/>
          </a:bodyPr>
          <a:lstStyle/>
          <a:p>
            <a:r>
              <a:rPr lang="fr-FR" dirty="0" smtClean="0"/>
              <a:t>Freins liés au médecin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Formation (cours sans DCI/pub labos/visiteurs)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Influence des confrères (spécialistes d’organes ++)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Lieux d’exercice (Paris / banlieue)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/>
              <a:t>Freins liés au patient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♀  / âge « mûr » ou « avancé »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Réticences / angoisses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Habitudes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Barrière de langue, niveau social bas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Types d’obstacles à la DCI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Freins liés à la maladie à traiter </a:t>
            </a:r>
            <a:r>
              <a:rPr lang="fr-FR" sz="2800" dirty="0" smtClean="0">
                <a:solidFill>
                  <a:srgbClr val="C00000"/>
                </a:solidFill>
              </a:rPr>
              <a:t>(chroniques/sévères)</a:t>
            </a:r>
          </a:p>
          <a:p>
            <a:endParaRPr lang="fr-FR" sz="2800" dirty="0" smtClean="0">
              <a:solidFill>
                <a:srgbClr val="C00000"/>
              </a:solidFill>
            </a:endParaRPr>
          </a:p>
          <a:p>
            <a:r>
              <a:rPr lang="fr-FR" dirty="0" smtClean="0"/>
              <a:t>Freins liés au médicament </a:t>
            </a:r>
            <a:r>
              <a:rPr lang="fr-FR" sz="2800" dirty="0" smtClean="0">
                <a:solidFill>
                  <a:srgbClr val="C00000"/>
                </a:solidFill>
              </a:rPr>
              <a:t>(DCI complexes ou longues, galénique variable entre génériques)</a:t>
            </a:r>
          </a:p>
          <a:p>
            <a:endParaRPr lang="fr-FR" sz="2800" dirty="0" smtClean="0">
              <a:solidFill>
                <a:srgbClr val="C00000"/>
              </a:solidFill>
            </a:endParaRPr>
          </a:p>
          <a:p>
            <a:r>
              <a:rPr lang="fr-FR" sz="2800" dirty="0" smtClean="0"/>
              <a:t>Freins liés à l’ordonnance </a:t>
            </a:r>
            <a:r>
              <a:rPr lang="fr-FR" sz="2400" dirty="0" smtClean="0">
                <a:solidFill>
                  <a:srgbClr val="C00000"/>
                </a:solidFill>
              </a:rPr>
              <a:t>(si longue ou déjà sans DCI)</a:t>
            </a:r>
          </a:p>
          <a:p>
            <a:endParaRPr lang="fr-FR" sz="2800" dirty="0" smtClean="0"/>
          </a:p>
          <a:p>
            <a:endParaRPr lang="fr-FR" sz="2800" dirty="0" smtClean="0">
              <a:solidFill>
                <a:srgbClr val="C0000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Types d’obstacles à la DCI (suite)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034" y="1285860"/>
            <a:ext cx="8286808" cy="4786346"/>
          </a:xfrm>
        </p:spPr>
        <p:txBody>
          <a:bodyPr/>
          <a:lstStyle/>
          <a:p>
            <a:r>
              <a:rPr lang="fr-FR" dirty="0" smtClean="0"/>
              <a:t>Freins liés à l’informatisation (ou non) du cabinet </a:t>
            </a:r>
            <a:r>
              <a:rPr lang="fr-FR" sz="2300" dirty="0" smtClean="0">
                <a:solidFill>
                  <a:srgbClr val="C00000"/>
                </a:solidFill>
              </a:rPr>
              <a:t>(logiciel fastidieux ou absent)</a:t>
            </a:r>
          </a:p>
          <a:p>
            <a:endParaRPr lang="fr-FR" dirty="0" smtClean="0"/>
          </a:p>
          <a:p>
            <a:r>
              <a:rPr lang="fr-FR" dirty="0" smtClean="0"/>
              <a:t>Freins liés au pharmacien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contrats variables entre pharmacies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pas d’information</a:t>
            </a:r>
          </a:p>
          <a:p>
            <a:endParaRPr lang="fr-FR" dirty="0" smtClean="0"/>
          </a:p>
          <a:p>
            <a:r>
              <a:rPr lang="fr-FR" dirty="0" smtClean="0"/>
              <a:t>Freins liés aux grandes instances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Industrie pharmaceutique (publicité à tous les niveaux)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État (communication insuffisante)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929586" y="6407944"/>
            <a:ext cx="1083446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Types d’obstacles à la DCI (suite)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929586" y="6407944"/>
            <a:ext cx="1083446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85720" y="285728"/>
            <a:ext cx="8358246" cy="857256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DISCUSSION</a:t>
            </a:r>
            <a:endParaRPr lang="fr-FR" dirty="0"/>
          </a:p>
        </p:txBody>
      </p:sp>
      <p:pic>
        <p:nvPicPr>
          <p:cNvPr id="6" name="Espace réservé du contenu 5" descr="thèse topo illustration 0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1357298"/>
            <a:ext cx="7493053" cy="42148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2"/>
            <a:ext cx="8429684" cy="514353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Pour les obstacles liés au médecin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Formation médicale sans DCI (risque d’altération du jugement neutre et scientifique)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Manque de temps empêchant la recherche d’imputabilité médicamenteuse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Non respect de la loi (spécialistes d’organes ++)</a:t>
            </a:r>
          </a:p>
          <a:p>
            <a:endParaRPr lang="fr-FR" dirty="0" smtClean="0"/>
          </a:p>
          <a:p>
            <a:r>
              <a:rPr lang="fr-FR" dirty="0" smtClean="0"/>
              <a:t>Pour les obstacles liés au patient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Fabrication et surveillance en réalité identique pour génériques et princeps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Mention « NS » ajoutée illégalement par certains patients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143900" y="6407944"/>
            <a:ext cx="869132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/>
          <a:lstStyle/>
          <a:p>
            <a:pPr algn="ctr"/>
            <a:r>
              <a:rPr lang="fr-FR" dirty="0" smtClean="0"/>
              <a:t>Analyse critique des résultats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90877"/>
          </a:xfrm>
        </p:spPr>
        <p:txBody>
          <a:bodyPr>
            <a:normAutofit/>
          </a:bodyPr>
          <a:lstStyle/>
          <a:p>
            <a:r>
              <a:rPr lang="fr-FR" dirty="0" smtClean="0"/>
              <a:t>Pour les obstacles liés à la maladie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Pour la LEVOTHYROXINE : incompréhension/désinformation (internet )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Pour l’épilepsie : risque lié à l’anxiété (pas au générique)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Pour les </a:t>
            </a:r>
            <a:r>
              <a:rPr lang="fr-FR" dirty="0" err="1" smtClean="0">
                <a:solidFill>
                  <a:srgbClr val="C00000"/>
                </a:solidFill>
              </a:rPr>
              <a:t>cardiotropes</a:t>
            </a:r>
            <a:r>
              <a:rPr lang="fr-FR" dirty="0" smtClean="0">
                <a:solidFill>
                  <a:srgbClr val="C00000"/>
                </a:solidFill>
              </a:rPr>
              <a:t> : 0 risque prouvé</a:t>
            </a:r>
          </a:p>
          <a:p>
            <a:endParaRPr lang="fr-FR" dirty="0" smtClean="0"/>
          </a:p>
          <a:p>
            <a:r>
              <a:rPr lang="fr-FR" dirty="0" smtClean="0"/>
              <a:t>Pour les obstacles liés à la DCI / génériques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Complexité transitoire des DCI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Délivrance stable d’une marque si âge &gt; 75 ans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Notion de bioéquivalence mal connue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Analyse critique des résultats (suite)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572396" y="6407944"/>
            <a:ext cx="1440636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r>
              <a:rPr lang="fr-BE" dirty="0" smtClean="0"/>
              <a:t> sur 31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481328"/>
            <a:ext cx="8329642" cy="4590877"/>
          </a:xfrm>
        </p:spPr>
        <p:txBody>
          <a:bodyPr>
            <a:normAutofit/>
          </a:bodyPr>
          <a:lstStyle/>
          <a:p>
            <a:r>
              <a:rPr lang="fr-FR" dirty="0" smtClean="0"/>
              <a:t>Pour les obstacles liés à l’informatisation : </a:t>
            </a:r>
            <a:r>
              <a:rPr lang="fr-FR" sz="2300" dirty="0" smtClean="0">
                <a:solidFill>
                  <a:srgbClr val="C00000"/>
                </a:solidFill>
              </a:rPr>
              <a:t>trop de logiciels différents</a:t>
            </a:r>
          </a:p>
          <a:p>
            <a:endParaRPr lang="fr-FR" sz="2300" dirty="0" smtClean="0">
              <a:solidFill>
                <a:srgbClr val="C00000"/>
              </a:solidFill>
            </a:endParaRPr>
          </a:p>
          <a:p>
            <a:endParaRPr lang="fr-FR" dirty="0" smtClean="0"/>
          </a:p>
          <a:p>
            <a:r>
              <a:rPr lang="fr-FR" dirty="0" smtClean="0"/>
              <a:t>Pour les obstacles liés aux grandes instances: 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Information par l’ANSM / désinformation par les médias, par certains laboratoires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Emprise des laboratoires (ex : DOLIPRANE® )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Analyse critique des résultats (suite)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8148" y="6407944"/>
            <a:ext cx="1154884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r>
              <a:rPr lang="fr-BE" dirty="0" smtClean="0"/>
              <a:t> sur 31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034" y="1571612"/>
            <a:ext cx="8258204" cy="464347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DCI : avantages très nombreux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Langage commun pour le patient (voyage !) + le soignant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Diminution risque accident médicamenteux mortel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Articles médicaux de qualité rédigés en DCI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Confusion plus faible (1 seule DCI = 5-10 noms de fantaisie)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Meilleur enseignement (DCI moins nombreuses + intemporelles)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Meilleure information patient + indépendance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858148" y="6407944"/>
            <a:ext cx="1154884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Analyse critique des résultats (suite)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48068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DCI : inconvénients rares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Patient analphabète (2,5 millions !)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Troubles cognitifs / psychiatriques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Rare : allergie médicamenteuse (prouvée !!)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application de la DCI ± aléatoire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dirty="0" smtClean="0">
                <a:solidFill>
                  <a:srgbClr val="C00000"/>
                </a:solidFill>
              </a:rPr>
              <a:t>entre pays Européens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DCI parfois semblables (« LOXAPINE » et « LORADATINE »)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DCI non adaptée à la famille des anticorps monoclonaux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Analyse critique des résultats (suite)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71472" y="1142984"/>
            <a:ext cx="8286808" cy="5214974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Pour le médecin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Formation universitaire en « DCI pure »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Se former de manière indépendantes des laboratoires (revues indépendantes / collèges des enseignants…)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Exclure tous les visiteurs médicaux (par définition non objectifs !)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Refuser tout cadeaux, même petits (ex : stylos / payer soi-même son repas…)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Prescrire en « DCI pure » (sans marque)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Solutions concrètes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76630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rgbClr val="C00000"/>
                </a:solidFill>
              </a:rPr>
              <a:t>Effectuer une réelle recherche d’imputabilité médicamenteuse !!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b="1" dirty="0" smtClean="0">
                <a:solidFill>
                  <a:srgbClr val="C00000"/>
                </a:solidFill>
              </a:rPr>
              <a:t>Ne jamais rédiger la mention « NS » sur volonté du patient </a:t>
            </a:r>
            <a:r>
              <a:rPr lang="fr-FR" dirty="0" smtClean="0">
                <a:solidFill>
                  <a:srgbClr val="C00000"/>
                </a:solidFill>
              </a:rPr>
              <a:t>(mais uniquement pour </a:t>
            </a:r>
            <a:r>
              <a:rPr lang="fr-FR" b="1" dirty="0" smtClean="0">
                <a:solidFill>
                  <a:srgbClr val="C00000"/>
                </a:solidFill>
              </a:rPr>
              <a:t>motif médical !!!!!)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Pour salle d’attente : fiches informations revue Prescrire® (sur la DCI)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Vérifier liens d’intérêt des enseignants </a:t>
            </a:r>
          </a:p>
          <a:p>
            <a:pPr lvl="1">
              <a:buNone/>
            </a:pPr>
            <a:r>
              <a:rPr lang="fr-FR" i="1" dirty="0" smtClean="0">
                <a:solidFill>
                  <a:srgbClr val="C00000"/>
                </a:solidFill>
                <a:hlinkClick r:id="rId2"/>
              </a:rPr>
              <a:t>https://www.</a:t>
            </a:r>
            <a:r>
              <a:rPr lang="fr-FR" b="1" i="1" dirty="0" smtClean="0">
                <a:solidFill>
                  <a:srgbClr val="C00000"/>
                </a:solidFill>
                <a:hlinkClick r:id="rId2"/>
              </a:rPr>
              <a:t>transparence</a:t>
            </a:r>
            <a:r>
              <a:rPr lang="fr-FR" i="1" dirty="0" smtClean="0">
                <a:solidFill>
                  <a:srgbClr val="C00000"/>
                </a:solidFill>
                <a:hlinkClick r:id="rId2"/>
              </a:rPr>
              <a:t>.</a:t>
            </a:r>
            <a:r>
              <a:rPr lang="fr-FR" b="1" i="1" dirty="0" smtClean="0">
                <a:solidFill>
                  <a:srgbClr val="C00000"/>
                </a:solidFill>
                <a:hlinkClick r:id="rId2"/>
              </a:rPr>
              <a:t>sante</a:t>
            </a:r>
            <a:r>
              <a:rPr lang="fr-FR" i="1" dirty="0" smtClean="0">
                <a:solidFill>
                  <a:srgbClr val="C00000"/>
                </a:solidFill>
                <a:hlinkClick r:id="rId2"/>
              </a:rPr>
              <a:t>.gouv.fr</a:t>
            </a:r>
            <a:r>
              <a:rPr lang="fr-FR" i="1" dirty="0" smtClean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929586" y="6407944"/>
            <a:ext cx="1083446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Solutions concrètes (suite)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71472" y="1214422"/>
            <a:ext cx="8258204" cy="4948068"/>
          </a:xfrm>
        </p:spPr>
        <p:txBody>
          <a:bodyPr>
            <a:noAutofit/>
          </a:bodyPr>
          <a:lstStyle/>
          <a:p>
            <a:r>
              <a:rPr lang="fr-FR" sz="2300" dirty="0" smtClean="0"/>
              <a:t>Pour le patient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Informer sur le « tiers payant contre génériques »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Rassurer les patients : 90 % de génériques aux USA (contre 52 % en France) et ZÉRO problème avec les excipients…</a:t>
            </a: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Pour certains patients : prescrire temporairement en « DCI (nom de fantaisie) »</a:t>
            </a:r>
          </a:p>
          <a:p>
            <a:endParaRPr lang="fr-FR" sz="2300" dirty="0" smtClean="0"/>
          </a:p>
          <a:p>
            <a:r>
              <a:rPr lang="fr-FR" sz="2300" dirty="0" smtClean="0"/>
              <a:t>Pour les fabricants : 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DCI plus lisible sur boîtes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Même conditionnement pour princeps et génériques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929586" y="6407944"/>
            <a:ext cx="1083446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Solutions concrètes (suite)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143404"/>
          </a:xfrm>
        </p:spPr>
        <p:txBody>
          <a:bodyPr>
            <a:normAutofit/>
          </a:bodyPr>
          <a:lstStyle/>
          <a:p>
            <a:r>
              <a:rPr lang="fr-FR" dirty="0" smtClean="0"/>
              <a:t>Pour les logiciels de prescription : </a:t>
            </a:r>
            <a:r>
              <a:rPr lang="fr-FR" sz="2300" dirty="0" smtClean="0">
                <a:solidFill>
                  <a:srgbClr val="C00000"/>
                </a:solidFill>
              </a:rPr>
              <a:t>amélioration interface (famille thérapeutique, liste excipients)</a:t>
            </a:r>
          </a:p>
          <a:p>
            <a:endParaRPr lang="fr-FR" dirty="0" smtClean="0"/>
          </a:p>
          <a:p>
            <a:r>
              <a:rPr lang="fr-FR" dirty="0" smtClean="0"/>
              <a:t>Pour les pharmaciens : </a:t>
            </a:r>
            <a:r>
              <a:rPr lang="fr-FR" sz="2300" dirty="0" smtClean="0">
                <a:solidFill>
                  <a:srgbClr val="C00000"/>
                </a:solidFill>
              </a:rPr>
              <a:t>doit informer sur « Tiers payant contre générique » + l’appliquer !!!!!!!!</a:t>
            </a:r>
          </a:p>
          <a:p>
            <a:endParaRPr lang="fr-FR" dirty="0" smtClean="0"/>
          </a:p>
          <a:p>
            <a:r>
              <a:rPr lang="fr-FR" dirty="0" smtClean="0"/>
              <a:t>Pour les grandes instances :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Élargissement répertoire (PARACETAMOL !)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Incitations financières pour internes « pro-DCI »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01024" y="6407944"/>
            <a:ext cx="101200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Solutions concrètes (suite)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034" y="1285861"/>
            <a:ext cx="8229600" cy="4500594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DCI = très nombreux avantages / rares inconvénients</a:t>
            </a:r>
          </a:p>
          <a:p>
            <a:endParaRPr lang="fr-FR" dirty="0" smtClean="0"/>
          </a:p>
          <a:p>
            <a:r>
              <a:rPr lang="fr-FR" dirty="0" smtClean="0"/>
              <a:t>Prescrire en DCI = obligatoire depuis 2015</a:t>
            </a:r>
          </a:p>
          <a:p>
            <a:endParaRPr lang="fr-FR" dirty="0" smtClean="0"/>
          </a:p>
          <a:p>
            <a:r>
              <a:rPr lang="fr-FR" dirty="0" smtClean="0"/>
              <a:t>Loi non respectée, obstacles encore nombreux MAIS surmontables</a:t>
            </a:r>
          </a:p>
          <a:p>
            <a:endParaRPr lang="fr-FR" dirty="0" smtClean="0"/>
          </a:p>
          <a:p>
            <a:r>
              <a:rPr lang="fr-FR" dirty="0" smtClean="0"/>
              <a:t>Éduquer la population sur la DCI + sur les génériques (et leur innocuité)</a:t>
            </a:r>
          </a:p>
          <a:p>
            <a:endParaRPr lang="fr-FR" dirty="0" smtClean="0"/>
          </a:p>
          <a:p>
            <a:r>
              <a:rPr lang="fr-FR" dirty="0" smtClean="0"/>
              <a:t>Ouverture : thèse quantitative (pour chiffrer sur la France tous ces obstacles)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143900" y="6407944"/>
            <a:ext cx="869132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CONCLUSION 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9087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Revue « Prescrire® » : </a:t>
            </a:r>
            <a:r>
              <a:rPr lang="fr-FR" sz="2000" dirty="0" smtClean="0">
                <a:hlinkClick r:id="rId2"/>
              </a:rPr>
              <a:t>http://www.prescrire.org</a:t>
            </a:r>
            <a:endParaRPr lang="fr-FR" sz="2000" dirty="0" smtClean="0"/>
          </a:p>
          <a:p>
            <a:r>
              <a:rPr lang="fr-FR" sz="2000" dirty="0" smtClean="0"/>
              <a:t>Revue « Exercer ® » : </a:t>
            </a:r>
            <a:r>
              <a:rPr lang="fr-FR" sz="2000" dirty="0" smtClean="0">
                <a:hlinkClick r:id="rId3"/>
              </a:rPr>
              <a:t>http://www.exercer.fr/</a:t>
            </a:r>
            <a:endParaRPr lang="fr-FR" sz="2000" dirty="0" smtClean="0"/>
          </a:p>
          <a:p>
            <a:r>
              <a:rPr lang="fr-FR" sz="2000" dirty="0" smtClean="0"/>
              <a:t>Site de l’Agence Nationale de Sécurité du Médicament et des produits de santé : </a:t>
            </a:r>
            <a:r>
              <a:rPr lang="fr-FR" sz="2000" dirty="0" smtClean="0">
                <a:hlinkClick r:id="rId4"/>
              </a:rPr>
              <a:t>http://ansm.sante.fr/</a:t>
            </a:r>
            <a:endParaRPr lang="fr-FR" sz="2000" dirty="0" smtClean="0"/>
          </a:p>
          <a:p>
            <a:r>
              <a:rPr lang="fr-FR" sz="2000" dirty="0" smtClean="0"/>
              <a:t>Site du Ministère des Affaires sociales et de la Santé : </a:t>
            </a:r>
            <a:r>
              <a:rPr lang="fr-FR" sz="2000" dirty="0" smtClean="0">
                <a:hlinkClick r:id="rId5"/>
              </a:rPr>
              <a:t>http://social-sante.gouv.fr/</a:t>
            </a:r>
            <a:endParaRPr lang="fr-FR" sz="2000" dirty="0" smtClean="0"/>
          </a:p>
          <a:p>
            <a:r>
              <a:rPr lang="fr-FR" sz="2000" dirty="0" smtClean="0"/>
              <a:t>« Union Fédérale des Consommateurs (UFC) Que choisir » : </a:t>
            </a:r>
            <a:r>
              <a:rPr lang="fr-FR" sz="2000" dirty="0" smtClean="0">
                <a:hlinkClick r:id="rId6"/>
              </a:rPr>
              <a:t>https://www.quechoisir.org/</a:t>
            </a:r>
            <a:r>
              <a:rPr lang="fr-FR" sz="2000" dirty="0" smtClean="0"/>
              <a:t> </a:t>
            </a:r>
          </a:p>
          <a:p>
            <a:r>
              <a:rPr lang="fr-FR" sz="2000" dirty="0" smtClean="0"/>
              <a:t>Mutualité Française : </a:t>
            </a:r>
            <a:r>
              <a:rPr lang="fr-FR" sz="2000" dirty="0" smtClean="0">
                <a:hlinkClick r:id="rId7"/>
              </a:rPr>
              <a:t>https://www.mutualite.fr/</a:t>
            </a:r>
            <a:endParaRPr lang="fr-FR" sz="2000" dirty="0" smtClean="0"/>
          </a:p>
          <a:p>
            <a:r>
              <a:rPr lang="fr-FR" sz="2000" dirty="0" smtClean="0"/>
              <a:t>Site de la Sécurité Sociale : </a:t>
            </a:r>
            <a:r>
              <a:rPr lang="fr-FR" sz="2000" dirty="0" smtClean="0">
                <a:hlinkClick r:id="rId8"/>
              </a:rPr>
              <a:t>http://www.ameli.fr/</a:t>
            </a:r>
            <a:endParaRPr lang="fr-FR" sz="2000" dirty="0" smtClean="0"/>
          </a:p>
          <a:p>
            <a:r>
              <a:rPr lang="fr-FR" sz="2000" dirty="0" err="1" smtClean="0"/>
              <a:t>PubMed</a:t>
            </a:r>
            <a:r>
              <a:rPr lang="fr-FR" sz="2000" dirty="0" smtClean="0"/>
              <a:t> : </a:t>
            </a:r>
            <a:r>
              <a:rPr lang="fr-FR" sz="2000" dirty="0" smtClean="0">
                <a:hlinkClick r:id="rId9"/>
              </a:rPr>
              <a:t>https://www.ncbi.nlm.nih.gov/pubmed</a:t>
            </a:r>
            <a:endParaRPr lang="fr-FR" sz="2000" dirty="0" smtClean="0"/>
          </a:p>
          <a:p>
            <a:r>
              <a:rPr lang="fr-FR" sz="2000" dirty="0" smtClean="0"/>
              <a:t>Site de l’OMS : </a:t>
            </a:r>
            <a:r>
              <a:rPr lang="fr-FR" sz="2000" dirty="0" smtClean="0">
                <a:hlinkClick r:id="rId10"/>
              </a:rPr>
              <a:t>http://www.who.int/fr/</a:t>
            </a:r>
            <a:endParaRPr lang="fr-FR" sz="2000" dirty="0" smtClean="0"/>
          </a:p>
          <a:p>
            <a:r>
              <a:rPr lang="fr-FR" sz="2000" dirty="0" smtClean="0"/>
              <a:t>Site du Sénat : </a:t>
            </a:r>
            <a:r>
              <a:rPr lang="fr-FR" sz="2000" dirty="0" smtClean="0">
                <a:hlinkClick r:id="rId11"/>
              </a:rPr>
              <a:t>http://www.senat.fr/</a:t>
            </a:r>
            <a:r>
              <a:rPr lang="fr-FR" sz="2000" dirty="0" smtClean="0"/>
              <a:t> </a:t>
            </a:r>
            <a:endParaRPr lang="fr-FR" sz="2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072462" y="6407944"/>
            <a:ext cx="94057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30</a:t>
            </a:fld>
            <a:r>
              <a:rPr lang="fr-BE" dirty="0" smtClean="0"/>
              <a:t> sur 31</a:t>
            </a:r>
            <a:endParaRPr lang="fr-B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Références bibliographiques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0"/>
            <a:ext cx="7972452" cy="796908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MERCI !!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43900" y="6407944"/>
            <a:ext cx="869132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31</a:t>
            </a:fld>
            <a:r>
              <a:rPr lang="fr-BE" dirty="0" smtClean="0"/>
              <a:t> sur 31</a:t>
            </a:r>
            <a:endParaRPr lang="fr-BE" dirty="0"/>
          </a:p>
        </p:txBody>
      </p:sp>
      <p:pic>
        <p:nvPicPr>
          <p:cNvPr id="10" name="Espace réservé du contenu 9" descr="Médicaments - noms fantaisi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642918"/>
            <a:ext cx="6143668" cy="60969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1960</TotalTime>
  <Words>982</Words>
  <PresentationFormat>Affichage à l'écran (4:3)</PresentationFormat>
  <Paragraphs>269</Paragraphs>
  <Slides>31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Rotonde</vt:lpstr>
      <vt:lpstr>Quels sont les obstacles à la prescription en Dénomination Commune Internationale par les internes de médecine générale en ville ?</vt:lpstr>
      <vt:lpstr>INTRODUCTION</vt:lpstr>
      <vt:lpstr>« Dénomination Commune Internationale » (DCI)</vt:lpstr>
      <vt:lpstr>« Excipients »</vt:lpstr>
      <vt:lpstr>« Biodisponibilité »</vt:lpstr>
      <vt:lpstr>« bioéquivalence »</vt:lpstr>
      <vt:lpstr>« bioéquivalence » (suite)</vt:lpstr>
      <vt:lpstr>« princeps » et « génériques »</vt:lpstr>
      <vt:lpstr>DCI ≠ générique</vt:lpstr>
      <vt:lpstr>Substitution « princeps » par générique (en pharmacie)</vt:lpstr>
      <vt:lpstr>Intérêt de l’étude</vt:lpstr>
      <vt:lpstr>MATÉRIEL &amp; MÉTHODE</vt:lpstr>
      <vt:lpstr>Diapositive 13</vt:lpstr>
      <vt:lpstr>RÉSULTATS</vt:lpstr>
      <vt:lpstr>Caractéristiques de l’échantillon</vt:lpstr>
      <vt:lpstr>Types d’obstacles à la DCI</vt:lpstr>
      <vt:lpstr>Types d’obstacles à la DCI (suite)</vt:lpstr>
      <vt:lpstr>Types d’obstacles à la DCI (suite)</vt:lpstr>
      <vt:lpstr>DISCUSSION</vt:lpstr>
      <vt:lpstr>Analyse critique des résultats</vt:lpstr>
      <vt:lpstr>Analyse critique des résultats (suite)</vt:lpstr>
      <vt:lpstr>Analyse critique des résultats (suite)</vt:lpstr>
      <vt:lpstr>Analyse critique des résultats (suite)</vt:lpstr>
      <vt:lpstr>Analyse critique des résultats (suite)</vt:lpstr>
      <vt:lpstr>Solutions concrètes</vt:lpstr>
      <vt:lpstr>Solutions concrètes (suite)</vt:lpstr>
      <vt:lpstr>Solutions concrètes (suite)</vt:lpstr>
      <vt:lpstr>Solutions concrètes (suite)</vt:lpstr>
      <vt:lpstr>CONCLUSION :</vt:lpstr>
      <vt:lpstr>Références bibliographiques</vt:lpstr>
      <vt:lpstr>MERCI 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TESTO</dc:creator>
  <cp:lastModifiedBy>TESTO</cp:lastModifiedBy>
  <cp:revision>347</cp:revision>
  <dcterms:created xsi:type="dcterms:W3CDTF">2016-10-03T14:49:27Z</dcterms:created>
  <dcterms:modified xsi:type="dcterms:W3CDTF">2016-10-06T23:35:41Z</dcterms:modified>
</cp:coreProperties>
</file>