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Lst>
  <p:notesMasterIdLst>
    <p:notesMasterId r:id="rId51"/>
  </p:notesMasterIdLst>
  <p:handoutMasterIdLst>
    <p:handoutMasterId r:id="rId52"/>
  </p:handoutMasterIdLst>
  <p:sldIdLst>
    <p:sldId id="256" r:id="rId3"/>
    <p:sldId id="301" r:id="rId4"/>
    <p:sldId id="302" r:id="rId5"/>
    <p:sldId id="280" r:id="rId6"/>
    <p:sldId id="279" r:id="rId7"/>
    <p:sldId id="282" r:id="rId8"/>
    <p:sldId id="283" r:id="rId9"/>
    <p:sldId id="318" r:id="rId10"/>
    <p:sldId id="328" r:id="rId11"/>
    <p:sldId id="317" r:id="rId12"/>
    <p:sldId id="329" r:id="rId13"/>
    <p:sldId id="321" r:id="rId14"/>
    <p:sldId id="323" r:id="rId15"/>
    <p:sldId id="325" r:id="rId16"/>
    <p:sldId id="324" r:id="rId17"/>
    <p:sldId id="326" r:id="rId18"/>
    <p:sldId id="303" r:id="rId19"/>
    <p:sldId id="304" r:id="rId20"/>
    <p:sldId id="305" r:id="rId21"/>
    <p:sldId id="330" r:id="rId22"/>
    <p:sldId id="310" r:id="rId23"/>
    <p:sldId id="306" r:id="rId24"/>
    <p:sldId id="312" r:id="rId25"/>
    <p:sldId id="331" r:id="rId26"/>
    <p:sldId id="332" r:id="rId27"/>
    <p:sldId id="339" r:id="rId28"/>
    <p:sldId id="334" r:id="rId29"/>
    <p:sldId id="335" r:id="rId30"/>
    <p:sldId id="337" r:id="rId31"/>
    <p:sldId id="338" r:id="rId32"/>
    <p:sldId id="314" r:id="rId33"/>
    <p:sldId id="315" r:id="rId34"/>
    <p:sldId id="281" r:id="rId35"/>
    <p:sldId id="287" r:id="rId36"/>
    <p:sldId id="288" r:id="rId37"/>
    <p:sldId id="289" r:id="rId38"/>
    <p:sldId id="290" r:id="rId39"/>
    <p:sldId id="292" r:id="rId40"/>
    <p:sldId id="294" r:id="rId41"/>
    <p:sldId id="295" r:id="rId42"/>
    <p:sldId id="296" r:id="rId43"/>
    <p:sldId id="297" r:id="rId44"/>
    <p:sldId id="298" r:id="rId45"/>
    <p:sldId id="299" r:id="rId46"/>
    <p:sldId id="322" r:id="rId47"/>
    <p:sldId id="300" r:id="rId48"/>
    <p:sldId id="286" r:id="rId49"/>
    <p:sldId id="340" r:id="rId50"/>
  </p:sldIdLst>
  <p:sldSz cx="9144000" cy="6858000" type="screen4x3"/>
  <p:notesSz cx="9996488" cy="68643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072F"/>
    <a:srgbClr val="C30B40"/>
    <a:srgbClr val="F907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6" autoAdjust="0"/>
    <p:restoredTop sz="72587" autoAdjust="0"/>
  </p:normalViewPr>
  <p:slideViewPr>
    <p:cSldViewPr>
      <p:cViewPr varScale="1">
        <p:scale>
          <a:sx n="62" d="100"/>
          <a:sy n="62" d="100"/>
        </p:scale>
        <p:origin x="-1904" y="-11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97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332428" cy="34447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5661750" y="0"/>
            <a:ext cx="4332428" cy="344471"/>
          </a:xfrm>
          <a:prstGeom prst="rect">
            <a:avLst/>
          </a:prstGeom>
        </p:spPr>
        <p:txBody>
          <a:bodyPr vert="horz" lIns="91440" tIns="45720" rIns="91440" bIns="45720" rtlCol="0"/>
          <a:lstStyle>
            <a:lvl1pPr algn="r">
              <a:defRPr sz="1200"/>
            </a:lvl1pPr>
          </a:lstStyle>
          <a:p>
            <a:fld id="{D6B9E37A-96C3-41FC-9A48-9A84C32F57C2}" type="datetimeFigureOut">
              <a:rPr lang="fr-FR" smtClean="0"/>
              <a:pPr/>
              <a:t>06/02/17</a:t>
            </a:fld>
            <a:endParaRPr lang="fr-FR"/>
          </a:p>
        </p:txBody>
      </p:sp>
      <p:sp>
        <p:nvSpPr>
          <p:cNvPr id="4" name="Espace réservé du pied de page 3"/>
          <p:cNvSpPr>
            <a:spLocks noGrp="1"/>
          </p:cNvSpPr>
          <p:nvPr>
            <p:ph type="ftr" sz="quarter" idx="2"/>
          </p:nvPr>
        </p:nvSpPr>
        <p:spPr>
          <a:xfrm>
            <a:off x="1" y="6519879"/>
            <a:ext cx="4332428" cy="34447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661750" y="6519879"/>
            <a:ext cx="4332428" cy="344471"/>
          </a:xfrm>
          <a:prstGeom prst="rect">
            <a:avLst/>
          </a:prstGeom>
        </p:spPr>
        <p:txBody>
          <a:bodyPr vert="horz" lIns="91440" tIns="45720" rIns="91440" bIns="45720" rtlCol="0" anchor="b"/>
          <a:lstStyle>
            <a:lvl1pPr algn="r">
              <a:defRPr sz="1200"/>
            </a:lvl1pPr>
          </a:lstStyle>
          <a:p>
            <a:fld id="{A857C9AD-79DB-4FA3-8958-94A09B26635D}" type="slidenum">
              <a:rPr lang="fr-FR" smtClean="0"/>
              <a:pPr/>
              <a:t>‹#›</a:t>
            </a:fld>
            <a:endParaRPr lang="fr-FR"/>
          </a:p>
        </p:txBody>
      </p:sp>
    </p:spTree>
    <p:extLst>
      <p:ext uri="{BB962C8B-B14F-4D97-AF65-F5344CB8AC3E}">
        <p14:creationId xmlns:p14="http://schemas.microsoft.com/office/powerpoint/2010/main" val="2187698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31812" cy="343217"/>
          </a:xfrm>
          <a:prstGeom prst="rect">
            <a:avLst/>
          </a:prstGeom>
        </p:spPr>
        <p:txBody>
          <a:bodyPr vert="horz" lIns="96341" tIns="48171" rIns="96341" bIns="48171" rtlCol="0"/>
          <a:lstStyle>
            <a:lvl1pPr algn="l">
              <a:defRPr sz="1300"/>
            </a:lvl1pPr>
          </a:lstStyle>
          <a:p>
            <a:endParaRPr lang="fr-FR"/>
          </a:p>
        </p:txBody>
      </p:sp>
      <p:sp>
        <p:nvSpPr>
          <p:cNvPr id="3" name="Espace réservé de la date 2"/>
          <p:cNvSpPr>
            <a:spLocks noGrp="1"/>
          </p:cNvSpPr>
          <p:nvPr>
            <p:ph type="dt" idx="1"/>
          </p:nvPr>
        </p:nvSpPr>
        <p:spPr>
          <a:xfrm>
            <a:off x="5662363" y="0"/>
            <a:ext cx="4331812" cy="343217"/>
          </a:xfrm>
          <a:prstGeom prst="rect">
            <a:avLst/>
          </a:prstGeom>
        </p:spPr>
        <p:txBody>
          <a:bodyPr vert="horz" lIns="96341" tIns="48171" rIns="96341" bIns="48171" rtlCol="0"/>
          <a:lstStyle>
            <a:lvl1pPr algn="r">
              <a:defRPr sz="1300"/>
            </a:lvl1pPr>
          </a:lstStyle>
          <a:p>
            <a:fld id="{C701087E-0737-473F-B025-550BC5B19770}" type="datetimeFigureOut">
              <a:rPr lang="fr-FR" smtClean="0"/>
              <a:pPr/>
              <a:t>06/02/17</a:t>
            </a:fld>
            <a:endParaRPr lang="fr-FR"/>
          </a:p>
        </p:txBody>
      </p:sp>
      <p:sp>
        <p:nvSpPr>
          <p:cNvPr id="4" name="Espace réservé de l'image des diapositives 3"/>
          <p:cNvSpPr>
            <a:spLocks noGrp="1" noRot="1" noChangeAspect="1"/>
          </p:cNvSpPr>
          <p:nvPr>
            <p:ph type="sldImg" idx="2"/>
          </p:nvPr>
        </p:nvSpPr>
        <p:spPr>
          <a:xfrm>
            <a:off x="3281363" y="514350"/>
            <a:ext cx="3433762" cy="2574925"/>
          </a:xfrm>
          <a:prstGeom prst="rect">
            <a:avLst/>
          </a:prstGeom>
          <a:noFill/>
          <a:ln w="12700">
            <a:solidFill>
              <a:prstClr val="black"/>
            </a:solidFill>
          </a:ln>
        </p:spPr>
        <p:txBody>
          <a:bodyPr vert="horz" lIns="96341" tIns="48171" rIns="96341" bIns="48171" rtlCol="0" anchor="ctr"/>
          <a:lstStyle/>
          <a:p>
            <a:endParaRPr lang="fr-FR"/>
          </a:p>
        </p:txBody>
      </p:sp>
      <p:sp>
        <p:nvSpPr>
          <p:cNvPr id="5" name="Espace réservé des commentaires 4"/>
          <p:cNvSpPr>
            <a:spLocks noGrp="1"/>
          </p:cNvSpPr>
          <p:nvPr>
            <p:ph type="body" sz="quarter" idx="3"/>
          </p:nvPr>
        </p:nvSpPr>
        <p:spPr>
          <a:xfrm>
            <a:off x="999649" y="3260566"/>
            <a:ext cx="7997190" cy="3088958"/>
          </a:xfrm>
          <a:prstGeom prst="rect">
            <a:avLst/>
          </a:prstGeom>
        </p:spPr>
        <p:txBody>
          <a:bodyPr vert="horz" lIns="96341" tIns="48171" rIns="96341" bIns="48171"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9942"/>
            <a:ext cx="4331812" cy="343217"/>
          </a:xfrm>
          <a:prstGeom prst="rect">
            <a:avLst/>
          </a:prstGeom>
        </p:spPr>
        <p:txBody>
          <a:bodyPr vert="horz" lIns="96341" tIns="48171" rIns="96341" bIns="48171"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5662363" y="6519942"/>
            <a:ext cx="4331812" cy="343217"/>
          </a:xfrm>
          <a:prstGeom prst="rect">
            <a:avLst/>
          </a:prstGeom>
        </p:spPr>
        <p:txBody>
          <a:bodyPr vert="horz" lIns="96341" tIns="48171" rIns="96341" bIns="48171" rtlCol="0" anchor="b"/>
          <a:lstStyle>
            <a:lvl1pPr algn="r">
              <a:defRPr sz="1300"/>
            </a:lvl1pPr>
          </a:lstStyle>
          <a:p>
            <a:fld id="{3544466A-9E0C-495F-AE04-1028A2195320}" type="slidenum">
              <a:rPr lang="fr-FR" smtClean="0"/>
              <a:pPr/>
              <a:t>‹#›</a:t>
            </a:fld>
            <a:endParaRPr lang="fr-FR"/>
          </a:p>
        </p:txBody>
      </p:sp>
    </p:spTree>
    <p:extLst>
      <p:ext uri="{BB962C8B-B14F-4D97-AF65-F5344CB8AC3E}">
        <p14:creationId xmlns:p14="http://schemas.microsoft.com/office/powerpoint/2010/main" val="2127233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u="sng" dirty="0">
                <a:solidFill>
                  <a:srgbClr val="FF0000"/>
                </a:solidFill>
              </a:rPr>
              <a:t>PRESENTATION AN PZ</a:t>
            </a:r>
          </a:p>
          <a:p>
            <a:endParaRPr lang="fr-FR" sz="1300" b="1" u="sng" dirty="0">
              <a:solidFill>
                <a:srgbClr val="FF0000"/>
              </a:solidFill>
            </a:endParaRPr>
          </a:p>
          <a:p>
            <a:r>
              <a:rPr lang="fr-FR" sz="1300" b="1" u="sng" dirty="0"/>
              <a:t>Prescrire aujourd´hui c´est aussi parler de sexualité</a:t>
            </a:r>
            <a:endParaRPr lang="fr-FR" sz="1300" dirty="0"/>
          </a:p>
          <a:p>
            <a:r>
              <a:rPr lang="fr-FR" sz="1300" dirty="0"/>
              <a:t> </a:t>
            </a:r>
          </a:p>
          <a:p>
            <a:r>
              <a:rPr lang="fr-FR" sz="1300" dirty="0"/>
              <a:t>Prescrire aujourd’hui c’est aussi parler de sexualité</a:t>
            </a:r>
          </a:p>
          <a:p>
            <a:r>
              <a:rPr lang="fr-FR" sz="1300" dirty="0"/>
              <a:t> </a:t>
            </a:r>
          </a:p>
          <a:p>
            <a:r>
              <a:rPr lang="fr-FR" sz="1300" dirty="0"/>
              <a:t>Un atelier préparé par Aurélie BROC (Docteur en médecine </a:t>
            </a:r>
          </a:p>
          <a:p>
            <a:r>
              <a:rPr lang="fr-FR" sz="1300" dirty="0"/>
              <a:t>générale), Arthur NETTER (interne en médecine générale) et le Pr </a:t>
            </a:r>
          </a:p>
          <a:p>
            <a:r>
              <a:rPr lang="fr-FR" sz="1300" dirty="0"/>
              <a:t>Philippe ZERR (médecin généraliste enseignant).</a:t>
            </a:r>
          </a:p>
          <a:p>
            <a:r>
              <a:rPr lang="fr-FR" sz="1300" dirty="0"/>
              <a:t> </a:t>
            </a:r>
          </a:p>
          <a:p>
            <a:r>
              <a:rPr lang="fr-FR" sz="1300" dirty="0"/>
              <a:t>L´objectif de l´atelier est que le médecin parle de sexualité avec </a:t>
            </a:r>
          </a:p>
          <a:p>
            <a:r>
              <a:rPr lang="fr-FR" sz="1300" dirty="0"/>
              <a:t>les patients, facilement et couramment.</a:t>
            </a:r>
          </a:p>
          <a:p>
            <a:r>
              <a:rPr lang="fr-FR" sz="1300" dirty="0"/>
              <a:t> </a:t>
            </a:r>
          </a:p>
          <a:p>
            <a:r>
              <a:rPr lang="fr-FR" sz="1300" dirty="0"/>
              <a:t>Pourquoi et comment aborder la sexualité avec les adolescents et </a:t>
            </a:r>
          </a:p>
          <a:p>
            <a:r>
              <a:rPr lang="fr-FR" sz="1300" dirty="0"/>
              <a:t>les adultes ? Une interrogation du groupe, un listing de mots </a:t>
            </a:r>
          </a:p>
          <a:p>
            <a:r>
              <a:rPr lang="fr-FR" sz="1300" dirty="0"/>
              <a:t>clés, un débat dans la salle, un jeu de rôle fait par les </a:t>
            </a:r>
          </a:p>
          <a:p>
            <a:r>
              <a:rPr lang="fr-FR" sz="1300" dirty="0"/>
              <a:t>intervenants éclaireront le propos.</a:t>
            </a:r>
          </a:p>
          <a:p>
            <a:r>
              <a:rPr lang="fr-FR" sz="1300" dirty="0"/>
              <a:t>Des situations pratiques seront illustrées par 2 intervenants, </a:t>
            </a:r>
          </a:p>
          <a:p>
            <a:r>
              <a:rPr lang="fr-FR" sz="1300" dirty="0"/>
              <a:t>internes en médecine générale, pour parler de l´intérêt de </a:t>
            </a:r>
          </a:p>
          <a:p>
            <a:r>
              <a:rPr lang="fr-FR" sz="1300" dirty="0"/>
              <a:t>dépister l´éjaculation précoce, et de l´intérêt de connaitre </a:t>
            </a:r>
          </a:p>
          <a:p>
            <a:r>
              <a:rPr lang="fr-FR" sz="1300" dirty="0"/>
              <a:t>l´orientation sexuelle des hommes pour les vacciner contre </a:t>
            </a:r>
          </a:p>
          <a:p>
            <a:r>
              <a:rPr lang="fr-FR" sz="1300" dirty="0"/>
              <a:t>l´hépatite A.</a:t>
            </a:r>
          </a:p>
          <a:p>
            <a:r>
              <a:rPr lang="fr-FR" sz="1300" dirty="0"/>
              <a:t> </a:t>
            </a:r>
          </a:p>
          <a:p>
            <a:r>
              <a:rPr lang="fr-FR" sz="1300" dirty="0"/>
              <a:t>La santé sexuelle concerne toutes les personnes, quels que soient </a:t>
            </a:r>
          </a:p>
          <a:p>
            <a:r>
              <a:rPr lang="fr-FR" sz="1300" dirty="0"/>
              <a:t>leur âge ou leur forme d’expression sexuelle. Elle repose sur la </a:t>
            </a:r>
          </a:p>
          <a:p>
            <a:r>
              <a:rPr lang="fr-FR" sz="1300" dirty="0"/>
              <a:t>capacité de développer et de maintenir des relations </a:t>
            </a:r>
          </a:p>
          <a:p>
            <a:r>
              <a:rPr lang="fr-FR" sz="1300" dirty="0"/>
              <a:t>interpersonnelles, d´apprécier son propre corps, d’interagir avec </a:t>
            </a:r>
          </a:p>
          <a:p>
            <a:r>
              <a:rPr lang="fr-FR" sz="1300" dirty="0"/>
              <a:t>les deux sexes de façon respectueuse, d’exprimer de l’affection, </a:t>
            </a:r>
          </a:p>
          <a:p>
            <a:r>
              <a:rPr lang="fr-FR" sz="1300" dirty="0"/>
              <a:t>de l’amour et d’avoir des relations d’intimité d´une manière </a:t>
            </a:r>
          </a:p>
          <a:p>
            <a:r>
              <a:rPr lang="fr-FR" sz="1300" dirty="0"/>
              <a:t>compatible avec ses propres valeurs (1). Le Haut Conseil de la </a:t>
            </a:r>
          </a:p>
          <a:p>
            <a:r>
              <a:rPr lang="fr-FR" sz="1300" dirty="0"/>
              <a:t>Santé Publique (HCSP) vient de publier un rapport concernant la </a:t>
            </a:r>
          </a:p>
          <a:p>
            <a:r>
              <a:rPr lang="fr-FR" sz="1300" dirty="0"/>
              <a:t>santé sexuelle et reproductive. Le HCSP propose de mettre en place </a:t>
            </a:r>
          </a:p>
          <a:p>
            <a:r>
              <a:rPr lang="fr-FR" sz="1300" dirty="0"/>
              <a:t>une stratégie nationale de santé sexuelle, afin d´assurer un état </a:t>
            </a:r>
          </a:p>
          <a:p>
            <a:r>
              <a:rPr lang="fr-FR" sz="1300" dirty="0"/>
              <a:t>de bien-être physique, émotionnel, mental et social lié à la </a:t>
            </a:r>
          </a:p>
          <a:p>
            <a:r>
              <a:rPr lang="fr-FR" sz="1300" dirty="0"/>
              <a:t>sexualité de la naissance à la vieillesse pour l´ensemble de la </a:t>
            </a:r>
          </a:p>
          <a:p>
            <a:r>
              <a:rPr lang="fr-FR" sz="1300" dirty="0"/>
              <a:t>population (1).  </a:t>
            </a:r>
          </a:p>
          <a:p>
            <a:r>
              <a:rPr lang="fr-FR" sz="1300" dirty="0"/>
              <a:t> </a:t>
            </a:r>
          </a:p>
          <a:p>
            <a:r>
              <a:rPr lang="fr-FR" sz="1300" dirty="0"/>
              <a:t>90 % des hommes interrogés souhaiteraient que leur médecin </a:t>
            </a:r>
          </a:p>
          <a:p>
            <a:r>
              <a:rPr lang="fr-FR" sz="1300" dirty="0"/>
              <a:t>généraliste parle davantage de sexualité en consultation (2). La </a:t>
            </a:r>
          </a:p>
          <a:p>
            <a:r>
              <a:rPr lang="fr-FR" sz="1300" dirty="0"/>
              <a:t>majorité des hommes interrogés anonymement dans la salle d’attente </a:t>
            </a:r>
          </a:p>
          <a:p>
            <a:r>
              <a:rPr lang="fr-FR" sz="1300" dirty="0"/>
              <a:t>de leur médecin généraliste considérait qu’il était important de </a:t>
            </a:r>
          </a:p>
          <a:p>
            <a:r>
              <a:rPr lang="fr-FR" sz="1300" dirty="0"/>
              <a:t>parler des dysfonctions sexuelles avec son médecin. La moitié </a:t>
            </a:r>
          </a:p>
          <a:p>
            <a:r>
              <a:rPr lang="fr-FR" sz="1300" dirty="0"/>
              <a:t>d’entre eux préférait qu’une telle discussion soit initiée par le </a:t>
            </a:r>
          </a:p>
          <a:p>
            <a:r>
              <a:rPr lang="fr-FR" sz="1300" dirty="0"/>
              <a:t>médecin. Plus des deux tiers souhaitaient une attitude plus </a:t>
            </a:r>
          </a:p>
          <a:p>
            <a:r>
              <a:rPr lang="fr-FR" sz="1300" dirty="0"/>
              <a:t>affirmée de la part de leur généraliste. Les praticiens devraient </a:t>
            </a:r>
          </a:p>
          <a:p>
            <a:r>
              <a:rPr lang="fr-FR" sz="1300" dirty="0"/>
              <a:t>faire part de leur ouverture d’esprit en abordant eux-mêmes le </a:t>
            </a:r>
          </a:p>
          <a:p>
            <a:r>
              <a:rPr lang="fr-FR" sz="1300" dirty="0"/>
              <a:t>sujet. Alors que 80 % des hommes ayant participé à cette étude </a:t>
            </a:r>
          </a:p>
          <a:p>
            <a:r>
              <a:rPr lang="fr-FR" sz="1300" dirty="0"/>
              <a:t>déclaraient souffrir au moins occasionnellement de problèmes </a:t>
            </a:r>
          </a:p>
          <a:p>
            <a:r>
              <a:rPr lang="fr-FR" sz="1300" dirty="0"/>
              <a:t>sexuels, seulement 12 % avaient spécifiquement consulté pour ce </a:t>
            </a:r>
          </a:p>
          <a:p>
            <a:r>
              <a:rPr lang="fr-FR" sz="1300" dirty="0"/>
              <a:t>motif. (2)</a:t>
            </a:r>
          </a:p>
          <a:p>
            <a:r>
              <a:rPr lang="fr-FR" sz="1300" dirty="0"/>
              <a:t> </a:t>
            </a:r>
          </a:p>
          <a:p>
            <a:r>
              <a:rPr lang="fr-FR" sz="1300" dirty="0"/>
              <a:t>La sexualité est difficilement abordée en consultation, surtout </a:t>
            </a:r>
          </a:p>
          <a:p>
            <a:r>
              <a:rPr lang="fr-FR" sz="1300" dirty="0"/>
              <a:t>avec les hommes. Or ces derniers souhaiteraient que le médecin </a:t>
            </a:r>
          </a:p>
          <a:p>
            <a:r>
              <a:rPr lang="fr-FR" sz="1300" dirty="0"/>
              <a:t>initie davantage le sujet. (3)</a:t>
            </a:r>
          </a:p>
          <a:p>
            <a:r>
              <a:rPr lang="fr-FR" sz="1300" dirty="0"/>
              <a:t>Dans le cadre d’une relation de confiance, l’attitude proactive </a:t>
            </a:r>
          </a:p>
          <a:p>
            <a:r>
              <a:rPr lang="fr-FR" sz="1300" dirty="0"/>
              <a:t>permettrait au médecin de faciliter et de légitimer l’abord de la </a:t>
            </a:r>
          </a:p>
          <a:p>
            <a:r>
              <a:rPr lang="fr-FR" sz="1300" dirty="0"/>
              <a:t>sexualité en informant les hommes sur son rôle. (3)</a:t>
            </a:r>
          </a:p>
          <a:p>
            <a:r>
              <a:rPr lang="fr-FR" sz="1300" dirty="0"/>
              <a:t> </a:t>
            </a:r>
          </a:p>
          <a:p>
            <a:r>
              <a:rPr lang="fr-FR" sz="1300" dirty="0"/>
              <a:t> </a:t>
            </a:r>
          </a:p>
          <a:p>
            <a:r>
              <a:rPr lang="fr-FR" sz="1300" dirty="0"/>
              <a:t>(1)	HCSP Haut Conseil de la Santé Publique. Santé sexuelle et </a:t>
            </a:r>
          </a:p>
          <a:p>
            <a:r>
              <a:rPr lang="fr-FR" sz="1300" dirty="0"/>
              <a:t>reproductive. HCSP informations, n°339 – 26 avril 2016. 92p.</a:t>
            </a:r>
          </a:p>
          <a:p>
            <a:r>
              <a:rPr lang="fr-FR" sz="1300" dirty="0"/>
              <a:t>(2)	</a:t>
            </a:r>
            <a:r>
              <a:rPr lang="fr-FR" sz="1300" dirty="0" err="1"/>
              <a:t>Barais</a:t>
            </a:r>
            <a:r>
              <a:rPr lang="fr-FR" sz="1300" dirty="0"/>
              <a:t> M. Parle avec lui. Editorial. exercer 2016;124:51. </a:t>
            </a:r>
          </a:p>
          <a:p>
            <a:r>
              <a:rPr lang="fr-FR" sz="1300" dirty="0"/>
              <a:t>(3)	Bartoli S., </a:t>
            </a:r>
            <a:r>
              <a:rPr lang="fr-FR" sz="1300" dirty="0" err="1"/>
              <a:t>Grandcolin</a:t>
            </a:r>
            <a:r>
              <a:rPr lang="fr-FR" sz="1300" dirty="0"/>
              <a:t> S. Aborder la sexualité masculine </a:t>
            </a:r>
          </a:p>
          <a:p>
            <a:r>
              <a:rPr lang="fr-FR" sz="1300" dirty="0"/>
              <a:t>en médecine générale : attentes, opinions et représentations des </a:t>
            </a:r>
          </a:p>
          <a:p>
            <a:r>
              <a:rPr lang="fr-FR" sz="1300" dirty="0"/>
              <a:t>hommes. exercer 2016;124:52-9.</a:t>
            </a:r>
          </a:p>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a:t>
            </a:fld>
            <a:endParaRPr lang="fr-FR"/>
          </a:p>
        </p:txBody>
      </p:sp>
    </p:spTree>
    <p:extLst>
      <p:ext uri="{BB962C8B-B14F-4D97-AF65-F5344CB8AC3E}">
        <p14:creationId xmlns:p14="http://schemas.microsoft.com/office/powerpoint/2010/main" val="3763438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u="sng" dirty="0"/>
              <a:t>Arthur N</a:t>
            </a:r>
            <a:endParaRPr lang="fr-FR" sz="1300" dirty="0"/>
          </a:p>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2</a:t>
            </a:fld>
            <a:endParaRPr lang="fr-FR"/>
          </a:p>
        </p:txBody>
      </p:sp>
    </p:spTree>
    <p:extLst>
      <p:ext uri="{BB962C8B-B14F-4D97-AF65-F5344CB8AC3E}">
        <p14:creationId xmlns:p14="http://schemas.microsoft.com/office/powerpoint/2010/main" val="3607388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u="sng" dirty="0"/>
              <a:t>Philippe Z</a:t>
            </a:r>
            <a:endParaRPr lang="fr-FR" sz="1300" dirty="0"/>
          </a:p>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3</a:t>
            </a:fld>
            <a:endParaRPr lang="fr-FR"/>
          </a:p>
        </p:txBody>
      </p:sp>
    </p:spTree>
    <p:extLst>
      <p:ext uri="{BB962C8B-B14F-4D97-AF65-F5344CB8AC3E}">
        <p14:creationId xmlns:p14="http://schemas.microsoft.com/office/powerpoint/2010/main" val="1788946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3412">
              <a:defRPr/>
            </a:pPr>
            <a:r>
              <a:rPr lang="fr-FR" b="1" dirty="0"/>
              <a:t>9 mn PZ</a:t>
            </a:r>
          </a:p>
          <a:p>
            <a:pPr defTabSz="963412">
              <a:defRPr/>
            </a:pPr>
            <a:r>
              <a:rPr lang="fr-FR" b="1" dirty="0"/>
              <a:t>TABLEAU</a:t>
            </a:r>
            <a:r>
              <a:rPr lang="fr-FR" b="1" baseline="0" dirty="0"/>
              <a:t> AN</a:t>
            </a:r>
            <a:endParaRPr lang="fr-FR" b="1"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4</a:t>
            </a:fld>
            <a:endParaRPr lang="fr-FR"/>
          </a:p>
        </p:txBody>
      </p:sp>
    </p:spTree>
    <p:extLst>
      <p:ext uri="{BB962C8B-B14F-4D97-AF65-F5344CB8AC3E}">
        <p14:creationId xmlns:p14="http://schemas.microsoft.com/office/powerpoint/2010/main" val="119533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b="1" dirty="0"/>
              <a:t>Philippe Z 1 mn</a:t>
            </a:r>
          </a:p>
          <a:p>
            <a:endParaRPr lang="fr-FR" sz="1300" b="1" dirty="0"/>
          </a:p>
          <a:p>
            <a:r>
              <a:rPr lang="fr-FR" sz="1300" b="1" dirty="0"/>
              <a:t>H0 Accueil (5 + 5 mn) </a:t>
            </a:r>
            <a:endParaRPr lang="fr-FR" sz="1300" dirty="0"/>
          </a:p>
          <a:p>
            <a:pPr lvl="0"/>
            <a:r>
              <a:rPr lang="fr-FR" sz="1300" dirty="0"/>
              <a:t>Présentation</a:t>
            </a:r>
          </a:p>
          <a:p>
            <a:pPr lvl="0"/>
            <a:r>
              <a:rPr lang="fr-FR" sz="1300" dirty="0"/>
              <a:t>Liens d’intérêts</a:t>
            </a:r>
          </a:p>
          <a:p>
            <a:r>
              <a:rPr lang="fr-FR" sz="1300" b="1" dirty="0"/>
              <a:t>H10 Recueil des attentes (10 mn)  </a:t>
            </a:r>
            <a:endParaRPr lang="fr-FR" sz="1300" dirty="0"/>
          </a:p>
          <a:p>
            <a:pPr lvl="0"/>
            <a:r>
              <a:rPr lang="fr-FR" sz="1300" dirty="0"/>
              <a:t>Qu’attendent les participants -&gt; tour de table et inscription au tableau</a:t>
            </a:r>
            <a:r>
              <a:rPr lang="fr-FR" sz="1300" b="1" dirty="0"/>
              <a:t> PZ  tableau AN (9 mn)</a:t>
            </a:r>
            <a:endParaRPr lang="fr-FR" sz="1300" dirty="0"/>
          </a:p>
          <a:p>
            <a:pPr lvl="0"/>
            <a:r>
              <a:rPr lang="fr-FR" sz="1300" dirty="0"/>
              <a:t> Les objectifs </a:t>
            </a:r>
            <a:r>
              <a:rPr lang="fr-FR" sz="1300" b="1" dirty="0"/>
              <a:t>PZ (1 mn)</a:t>
            </a:r>
            <a:endParaRPr lang="fr-FR" sz="1300" dirty="0"/>
          </a:p>
          <a:p>
            <a:r>
              <a:rPr lang="fr-FR" sz="1300" b="1" dirty="0"/>
              <a:t>H 20 Parler de sexualité (20 mn)</a:t>
            </a:r>
            <a:endParaRPr lang="fr-FR" sz="1300" dirty="0"/>
          </a:p>
          <a:p>
            <a:pPr lvl="0"/>
            <a:r>
              <a:rPr lang="fr-FR" sz="1300" b="1" dirty="0"/>
              <a:t> </a:t>
            </a:r>
            <a:r>
              <a:rPr lang="fr-FR" sz="1300" dirty="0"/>
              <a:t>Proposer de lister des circonstances justifiant d’aborder la sexualité </a:t>
            </a:r>
            <a:r>
              <a:rPr lang="fr-FR" sz="1300" b="1" dirty="0"/>
              <a:t>AN tableau PZ (10 mn)</a:t>
            </a:r>
            <a:endParaRPr lang="fr-FR" sz="1300" dirty="0"/>
          </a:p>
          <a:p>
            <a:pPr lvl="0"/>
            <a:r>
              <a:rPr lang="fr-FR" sz="1300" dirty="0"/>
              <a:t>Mo</a:t>
            </a:r>
            <a:r>
              <a:rPr lang="fr-FR" sz="1300" b="1" dirty="0"/>
              <a:t>ts à faire dire PZ tableau AN (10 mn)</a:t>
            </a:r>
            <a:endParaRPr lang="fr-FR" sz="1300" dirty="0"/>
          </a:p>
          <a:p>
            <a:r>
              <a:rPr lang="fr-FR" sz="1300" b="1" dirty="0"/>
              <a:t>H 40 Littérature (5 mn)</a:t>
            </a:r>
            <a:endParaRPr lang="fr-FR" sz="1300" dirty="0"/>
          </a:p>
          <a:p>
            <a:pPr lvl="0"/>
            <a:r>
              <a:rPr lang="fr-FR" sz="1300" dirty="0"/>
              <a:t>Diapo PZ </a:t>
            </a:r>
          </a:p>
          <a:p>
            <a:r>
              <a:rPr lang="fr-FR" sz="1300" b="1" dirty="0"/>
              <a:t>H 45 Jeu de rôle (15 mn)</a:t>
            </a:r>
            <a:endParaRPr lang="fr-FR" sz="1300" dirty="0"/>
          </a:p>
          <a:p>
            <a:r>
              <a:rPr lang="fr-FR" sz="1300" i="1" dirty="0"/>
              <a:t>AN et un médecin de la salle</a:t>
            </a:r>
            <a:endParaRPr lang="fr-FR" sz="1300" dirty="0"/>
          </a:p>
          <a:p>
            <a:r>
              <a:rPr lang="en-US" sz="1300" i="1" dirty="0" err="1"/>
              <a:t>Debriefé</a:t>
            </a:r>
            <a:r>
              <a:rPr lang="en-US" sz="1300" i="1" dirty="0"/>
              <a:t> par PZ</a:t>
            </a:r>
          </a:p>
          <a:p>
            <a:r>
              <a:rPr lang="en-US" sz="1300" b="1" dirty="0"/>
              <a:t>H 60 HSH (10 </a:t>
            </a:r>
            <a:r>
              <a:rPr lang="en-US" sz="1300" b="1" dirty="0" err="1"/>
              <a:t>mn</a:t>
            </a:r>
            <a:r>
              <a:rPr lang="en-US" sz="1300" b="1" dirty="0"/>
              <a:t>)</a:t>
            </a:r>
            <a:endParaRPr lang="fr-FR" sz="1300" dirty="0"/>
          </a:p>
          <a:p>
            <a:pPr lvl="0"/>
            <a:r>
              <a:rPr lang="fr-FR" sz="1300" dirty="0"/>
              <a:t>Diapo AB</a:t>
            </a:r>
          </a:p>
          <a:p>
            <a:r>
              <a:rPr lang="fr-FR" sz="1300" b="1" dirty="0"/>
              <a:t>H 70 Éjaculation précoce  (9 mn)</a:t>
            </a:r>
            <a:endParaRPr lang="fr-FR" sz="1300" dirty="0"/>
          </a:p>
          <a:p>
            <a:pPr lvl="0"/>
            <a:r>
              <a:rPr lang="fr-FR" sz="1300" dirty="0"/>
              <a:t>Diapo AN</a:t>
            </a:r>
          </a:p>
          <a:p>
            <a:pPr lvl="0"/>
            <a:r>
              <a:rPr lang="fr-FR" sz="1300" b="1" dirty="0"/>
              <a:t>CONCLUSION</a:t>
            </a:r>
            <a:r>
              <a:rPr lang="fr-FR" sz="1300" dirty="0"/>
              <a:t> </a:t>
            </a:r>
            <a:r>
              <a:rPr lang="fr-FR" sz="1300" b="1" dirty="0"/>
              <a:t>AN (1 mn)</a:t>
            </a:r>
            <a:endParaRPr lang="fr-FR" sz="1300" dirty="0"/>
          </a:p>
          <a:p>
            <a:r>
              <a:rPr lang="fr-FR" sz="1300" b="1" dirty="0"/>
              <a:t>H 90 FIN</a:t>
            </a:r>
            <a:endParaRPr lang="fr-FR" sz="1300" dirty="0"/>
          </a:p>
          <a:p>
            <a:pPr lvl="0"/>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5</a:t>
            </a:fld>
            <a:endParaRPr lang="fr-FR"/>
          </a:p>
        </p:txBody>
      </p:sp>
    </p:spTree>
    <p:extLst>
      <p:ext uri="{BB962C8B-B14F-4D97-AF65-F5344CB8AC3E}">
        <p14:creationId xmlns:p14="http://schemas.microsoft.com/office/powerpoint/2010/main" val="2815455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Arthur N 10 mn</a:t>
            </a:r>
          </a:p>
          <a:p>
            <a:r>
              <a:rPr lang="fr-FR" b="1" dirty="0"/>
              <a:t>TABLEAU PZ</a:t>
            </a:r>
          </a:p>
          <a:p>
            <a:endParaRPr lang="fr-FR" dirty="0"/>
          </a:p>
          <a:p>
            <a:r>
              <a:rPr lang="fr-FR" dirty="0"/>
              <a:t>Aborder la sexualité permet de :</a:t>
            </a:r>
          </a:p>
          <a:p>
            <a:r>
              <a:rPr lang="fr-FR" dirty="0"/>
              <a:t>4 colonnes</a:t>
            </a:r>
            <a:r>
              <a:rPr lang="fr-FR" baseline="0" dirty="0"/>
              <a:t> les </a:t>
            </a:r>
            <a:r>
              <a:rPr lang="fr-FR" baseline="0" dirty="0" err="1"/>
              <a:t>medic</a:t>
            </a:r>
            <a:r>
              <a:rPr lang="fr-FR" baseline="0" dirty="0"/>
              <a:t>, les complications des maladies, la prévention, bien être sexuel</a:t>
            </a:r>
            <a:endParaRPr lang="fr-FR" dirty="0"/>
          </a:p>
          <a:p>
            <a:r>
              <a:rPr lang="fr-FR" b="1" baseline="0" dirty="0"/>
              <a:t>MEDIC</a:t>
            </a:r>
            <a:r>
              <a:rPr lang="fr-FR" baseline="0" dirty="0"/>
              <a:t> Effet iatrogène et sexualité :  béta -, statine, IRS, alpha bloquants (</a:t>
            </a:r>
            <a:r>
              <a:rPr lang="fr-FR" baseline="0" dirty="0" err="1"/>
              <a:t>Zoxan</a:t>
            </a:r>
            <a:r>
              <a:rPr lang="fr-FR" baseline="0" dirty="0"/>
              <a:t>), 5 alpha réductase ( </a:t>
            </a:r>
            <a:r>
              <a:rPr lang="fr-FR" baseline="0" dirty="0" err="1"/>
              <a:t>finasteride</a:t>
            </a:r>
            <a:r>
              <a:rPr lang="fr-FR" baseline="0" dirty="0"/>
              <a:t>, </a:t>
            </a:r>
            <a:r>
              <a:rPr lang="fr-FR" baseline="0" dirty="0" err="1"/>
              <a:t>Propécia</a:t>
            </a:r>
            <a:r>
              <a:rPr lang="fr-FR" baseline="0" dirty="0"/>
              <a:t>, </a:t>
            </a:r>
            <a:r>
              <a:rPr lang="fr-FR" baseline="0" dirty="0" err="1"/>
              <a:t>Chibroproscar</a:t>
            </a:r>
            <a:r>
              <a:rPr lang="fr-FR" baseline="0" dirty="0"/>
              <a:t>)</a:t>
            </a:r>
          </a:p>
          <a:p>
            <a:r>
              <a:rPr lang="fr-FR" b="1" baseline="0" dirty="0"/>
              <a:t>MALADIES</a:t>
            </a:r>
            <a:r>
              <a:rPr lang="fr-FR" baseline="0" dirty="0"/>
              <a:t> DB, k prostate, artérite, dépression, stérilité, HTA</a:t>
            </a:r>
          </a:p>
          <a:p>
            <a:r>
              <a:rPr lang="fr-FR" b="1" baseline="0" dirty="0"/>
              <a:t>PREVENTION </a:t>
            </a:r>
            <a:r>
              <a:rPr lang="fr-FR" baseline="0" dirty="0"/>
              <a:t>ado  : quelle sexualité TS jeune homo, prévention </a:t>
            </a:r>
            <a:r>
              <a:rPr lang="fr-FR" baseline="0" dirty="0" err="1"/>
              <a:t>gg</a:t>
            </a:r>
            <a:r>
              <a:rPr lang="fr-FR" baseline="0" dirty="0"/>
              <a:t> non désirée, </a:t>
            </a:r>
            <a:r>
              <a:rPr lang="fr-FR" baseline="0" dirty="0" err="1"/>
              <a:t>counselling</a:t>
            </a:r>
            <a:r>
              <a:rPr lang="fr-FR" baseline="0" dirty="0"/>
              <a:t> pour contraception, les voyages </a:t>
            </a:r>
            <a:r>
              <a:rPr lang="fr-FR" baseline="0" dirty="0" err="1"/>
              <a:t>prev</a:t>
            </a:r>
            <a:r>
              <a:rPr lang="fr-FR" baseline="0" dirty="0"/>
              <a:t> (les mineurs), Pb de couples,</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BIEN ETRE SEXUEL </a:t>
            </a:r>
            <a:r>
              <a:rPr lang="fr-FR" dirty="0"/>
              <a:t>Dépister un trouble sexuel :</a:t>
            </a:r>
            <a:r>
              <a:rPr lang="fr-FR" baseline="0" dirty="0"/>
              <a:t> impuissance vaginisme dyspareunie </a:t>
            </a:r>
            <a:r>
              <a:rPr lang="fr-FR" baseline="0" dirty="0" err="1"/>
              <a:t>ejac</a:t>
            </a:r>
            <a:r>
              <a:rPr lang="fr-FR" baseline="0" dirty="0"/>
              <a:t> précoce, identité sexuelle, Violence (viol, mutilations sexuelles)</a:t>
            </a:r>
          </a:p>
          <a:p>
            <a:endParaRPr lang="fr-FR" baseline="0"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6</a:t>
            </a:fld>
            <a:endParaRPr lang="fr-FR"/>
          </a:p>
        </p:txBody>
      </p:sp>
    </p:spTree>
    <p:extLst>
      <p:ext uri="{BB962C8B-B14F-4D97-AF65-F5344CB8AC3E}">
        <p14:creationId xmlns:p14="http://schemas.microsoft.com/office/powerpoint/2010/main" val="29349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Philippe</a:t>
            </a:r>
            <a:r>
              <a:rPr lang="fr-FR" b="1" baseline="0" dirty="0"/>
              <a:t> </a:t>
            </a:r>
            <a:r>
              <a:rPr lang="fr-FR" b="1" dirty="0"/>
              <a:t>Z  9 mn</a:t>
            </a:r>
          </a:p>
          <a:p>
            <a:r>
              <a:rPr lang="fr-FR" b="1" dirty="0"/>
              <a:t>TABLEAU AN</a:t>
            </a:r>
          </a:p>
          <a:p>
            <a:endParaRPr lang="fr-FR" dirty="0"/>
          </a:p>
          <a:p>
            <a:r>
              <a:rPr lang="fr-FR" b="1" dirty="0"/>
              <a:t>Les mots à employer pour parler de sexualité</a:t>
            </a:r>
          </a:p>
          <a:p>
            <a:r>
              <a:rPr lang="fr-FR" b="1" baseline="0" dirty="0"/>
              <a:t>Comment aborder la sexualité ?</a:t>
            </a:r>
            <a:endParaRPr lang="fr-FR" baseline="0" dirty="0"/>
          </a:p>
          <a:p>
            <a:r>
              <a:rPr lang="fr-FR" baseline="0" dirty="0"/>
              <a:t>Ou en êtes vous pour votre sexualité ?</a:t>
            </a:r>
          </a:p>
          <a:p>
            <a:r>
              <a:rPr lang="fr-FR" baseline="0" dirty="0"/>
              <a:t>Avez-vous des rapports sexuels ? Avec un homme, une femme ?</a:t>
            </a:r>
          </a:p>
          <a:p>
            <a:r>
              <a:rPr lang="fr-FR" baseline="0" dirty="0"/>
              <a:t>Quelle orientation sexuelle ?</a:t>
            </a:r>
          </a:p>
          <a:p>
            <a:endParaRPr lang="fr-FR" baseline="0" dirty="0"/>
          </a:p>
          <a:p>
            <a:r>
              <a:rPr lang="fr-FR" b="1" baseline="0" dirty="0"/>
              <a:t>Selon les thèmes </a:t>
            </a:r>
            <a:r>
              <a:rPr lang="fr-FR" baseline="0" dirty="0"/>
              <a:t>: quels mots ?</a:t>
            </a:r>
          </a:p>
          <a:p>
            <a:r>
              <a:rPr lang="fr-FR" b="1" baseline="0" dirty="0"/>
              <a:t>Médicaments </a:t>
            </a:r>
            <a:r>
              <a:rPr lang="fr-FR" baseline="0" dirty="0"/>
              <a:t>: éjaculation, impuissance,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Les maladies </a:t>
            </a:r>
            <a:r>
              <a:rPr lang="fr-FR" baseline="0" dirty="0"/>
              <a:t>: </a:t>
            </a:r>
            <a:r>
              <a:rPr lang="fr-FR" baseline="0" dirty="0" err="1"/>
              <a:t>Lapeyronie</a:t>
            </a:r>
            <a:r>
              <a:rPr lang="fr-FR" baseline="0" dirty="0"/>
              <a:t>, impuissance,</a:t>
            </a:r>
          </a:p>
          <a:p>
            <a:r>
              <a:rPr lang="fr-FR" b="1" baseline="0" dirty="0"/>
              <a:t>Prévention</a:t>
            </a:r>
            <a:r>
              <a:rPr lang="fr-FR" baseline="0" dirty="0"/>
              <a:t> </a:t>
            </a:r>
            <a:r>
              <a:rPr lang="fr-FR" baseline="0" dirty="0" err="1"/>
              <a:t>sex</a:t>
            </a:r>
            <a:r>
              <a:rPr lang="fr-FR" baseline="0" dirty="0"/>
              <a:t> ado  : comment parler de sexe aux ado, Autopalpation k test (diaporama), CU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Bien être sexuel </a:t>
            </a:r>
            <a:r>
              <a:rPr lang="fr-FR" baseline="0" dirty="0"/>
              <a:t>Éjaculations impuissance douleur à pénétration  (dyspareunie)</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Les mots </a:t>
            </a:r>
            <a:r>
              <a:rPr lang="fr-FR" baseline="0" dirty="0"/>
              <a:t>masturbation  libido  Ejaculation impuissance viol homosexuel pénis verge vagin vulve </a:t>
            </a:r>
          </a:p>
          <a:p>
            <a:r>
              <a:rPr lang="fr-FR" b="1" baseline="0" dirty="0"/>
              <a:t>Les violences </a:t>
            </a:r>
            <a:r>
              <a:rPr lang="fr-FR" baseline="0" dirty="0"/>
              <a:t>: viol</a:t>
            </a:r>
          </a:p>
          <a:p>
            <a:r>
              <a:rPr lang="fr-FR" sz="1200" b="0" i="0" kern="1200" dirty="0">
                <a:solidFill>
                  <a:schemeClr val="tx1"/>
                </a:solidFill>
                <a:effectLst/>
                <a:latin typeface="+mn-lt"/>
                <a:ea typeface="+mn-ea"/>
                <a:cs typeface="+mn-cs"/>
              </a:rPr>
              <a:t>En France on évalue, 16% de femmes ont subis des viols ou des tentatives de viols dans leur vie dont 59% avant 18 ans, et 5% des hommes ont subis des viols ou des tentatives de viols dans leur vie dont 67% avant 18 ans (INED 2008*)</a:t>
            </a:r>
            <a:endParaRPr lang="fr-FR" baseline="0" dirty="0"/>
          </a:p>
          <a:p>
            <a:endParaRPr lang="fr-FR" b="1" baseline="0" dirty="0"/>
          </a:p>
          <a:p>
            <a:endParaRPr lang="fr-FR" baseline="0"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7</a:t>
            </a:fld>
            <a:endParaRPr lang="fr-FR"/>
          </a:p>
        </p:txBody>
      </p:sp>
    </p:spTree>
    <p:extLst>
      <p:ext uri="{BB962C8B-B14F-4D97-AF65-F5344CB8AC3E}">
        <p14:creationId xmlns:p14="http://schemas.microsoft.com/office/powerpoint/2010/main" val="328283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aseline="0" dirty="0"/>
              <a:t>Idem 7</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8</a:t>
            </a:fld>
            <a:endParaRPr lang="fr-FR"/>
          </a:p>
        </p:txBody>
      </p:sp>
    </p:spTree>
    <p:extLst>
      <p:ext uri="{BB962C8B-B14F-4D97-AF65-F5344CB8AC3E}">
        <p14:creationId xmlns:p14="http://schemas.microsoft.com/office/powerpoint/2010/main" val="1037658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Philippe Z 1 mn</a:t>
            </a:r>
          </a:p>
        </p:txBody>
      </p:sp>
      <p:sp>
        <p:nvSpPr>
          <p:cNvPr id="4" name="Espace réservé du numéro de diapositive 3"/>
          <p:cNvSpPr>
            <a:spLocks noGrp="1"/>
          </p:cNvSpPr>
          <p:nvPr>
            <p:ph type="sldNum" sz="quarter" idx="10"/>
          </p:nvPr>
        </p:nvSpPr>
        <p:spPr/>
        <p:txBody>
          <a:bodyPr/>
          <a:lstStyle/>
          <a:p>
            <a:fld id="{6AB630F8-A16D-45DA-9369-6105DFC963C3}" type="slidenum">
              <a:rPr lang="fr-FR" smtClean="0"/>
              <a:pPr/>
              <a:t>9</a:t>
            </a:fld>
            <a:endParaRPr lang="fr-FR"/>
          </a:p>
        </p:txBody>
      </p:sp>
    </p:spTree>
    <p:extLst>
      <p:ext uri="{BB962C8B-B14F-4D97-AF65-F5344CB8AC3E}">
        <p14:creationId xmlns:p14="http://schemas.microsoft.com/office/powerpoint/2010/main" val="763386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Idem dia 8</a:t>
            </a:r>
            <a:endParaRPr lang="fr-FR" b="1" baseline="0" dirty="0"/>
          </a:p>
          <a:p>
            <a:endParaRPr lang="fr-FR" baseline="0"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10</a:t>
            </a:fld>
            <a:endParaRPr lang="fr-FR"/>
          </a:p>
        </p:txBody>
      </p:sp>
    </p:spTree>
    <p:extLst>
      <p:ext uri="{BB962C8B-B14F-4D97-AF65-F5344CB8AC3E}">
        <p14:creationId xmlns:p14="http://schemas.microsoft.com/office/powerpoint/2010/main" val="902288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11</a:t>
            </a:fld>
            <a:endParaRPr lang="fr-FR"/>
          </a:p>
        </p:txBody>
      </p:sp>
    </p:spTree>
    <p:extLst>
      <p:ext uri="{BB962C8B-B14F-4D97-AF65-F5344CB8AC3E}">
        <p14:creationId xmlns:p14="http://schemas.microsoft.com/office/powerpoint/2010/main" val="553766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12</a:t>
            </a:fld>
            <a:endParaRPr lang="fr-FR"/>
          </a:p>
        </p:txBody>
      </p:sp>
    </p:spTree>
    <p:extLst>
      <p:ext uri="{BB962C8B-B14F-4D97-AF65-F5344CB8AC3E}">
        <p14:creationId xmlns:p14="http://schemas.microsoft.com/office/powerpoint/2010/main" val="2243651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13</a:t>
            </a:fld>
            <a:endParaRPr lang="fr-FR"/>
          </a:p>
        </p:txBody>
      </p:sp>
    </p:spTree>
    <p:extLst>
      <p:ext uri="{BB962C8B-B14F-4D97-AF65-F5344CB8AC3E}">
        <p14:creationId xmlns:p14="http://schemas.microsoft.com/office/powerpoint/2010/main" val="2582748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14</a:t>
            </a:fld>
            <a:endParaRPr lang="fr-FR"/>
          </a:p>
        </p:txBody>
      </p:sp>
    </p:spTree>
    <p:extLst>
      <p:ext uri="{BB962C8B-B14F-4D97-AF65-F5344CB8AC3E}">
        <p14:creationId xmlns:p14="http://schemas.microsoft.com/office/powerpoint/2010/main" val="3957956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15</a:t>
            </a:fld>
            <a:endParaRPr lang="fr-FR"/>
          </a:p>
        </p:txBody>
      </p:sp>
    </p:spTree>
    <p:extLst>
      <p:ext uri="{BB962C8B-B14F-4D97-AF65-F5344CB8AC3E}">
        <p14:creationId xmlns:p14="http://schemas.microsoft.com/office/powerpoint/2010/main" val="531747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baseline="0" dirty="0"/>
              <a:t>PZ</a:t>
            </a:r>
          </a:p>
          <a:p>
            <a:r>
              <a:rPr lang="fr-FR" b="1" baseline="0" dirty="0"/>
              <a:t>1/3 des &gt; 75 ans ont une activité sexuelle</a:t>
            </a:r>
          </a:p>
          <a:p>
            <a:r>
              <a:rPr lang="fr-FR" b="1" baseline="0" dirty="0"/>
              <a:t>HSH et vaccins ?</a:t>
            </a:r>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16</a:t>
            </a:fld>
            <a:endParaRPr lang="fr-FR"/>
          </a:p>
        </p:txBody>
      </p:sp>
    </p:spTree>
    <p:extLst>
      <p:ext uri="{BB962C8B-B14F-4D97-AF65-F5344CB8AC3E}">
        <p14:creationId xmlns:p14="http://schemas.microsoft.com/office/powerpoint/2010/main" val="182367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L’hypothèse de notre étude</a:t>
            </a:r>
            <a:r>
              <a:rPr lang="fr-FR" baseline="0" dirty="0"/>
              <a:t> </a:t>
            </a:r>
            <a:r>
              <a:rPr lang="fr-FR" dirty="0"/>
              <a:t>était que,</a:t>
            </a:r>
            <a:r>
              <a:rPr lang="fr-FR" baseline="0" dirty="0"/>
              <a:t> quand le MG parle de sexualité, le taux de vaccination contre le VHA augmente chez les HSH. L’objectif principal était d’évaluer la proposition de vaccination en fonction de si le MG avait parler de sexualité avec le patient. Les objectifs secondaires étaient de savoir si les HSH connaissaient la maladie de l’hépatite A, si les MG abordent la sexualité et si les patients souhaitent en parler.</a:t>
            </a:r>
            <a:endParaRPr lang="fr-FR"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24</a:t>
            </a:fld>
            <a:endParaRPr lang="fr-FR"/>
          </a:p>
        </p:txBody>
      </p:sp>
    </p:spTree>
    <p:extLst>
      <p:ext uri="{BB962C8B-B14F-4D97-AF65-F5344CB8AC3E}">
        <p14:creationId xmlns:p14="http://schemas.microsoft.com/office/powerpoint/2010/main" val="3998295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Pour cela nous avons monté une étude observationnelle, descriptive et transversale, avec un </a:t>
            </a:r>
            <a:r>
              <a:rPr lang="fr-FR" dirty="0" err="1"/>
              <a:t>autoquestionnaire</a:t>
            </a:r>
            <a:r>
              <a:rPr lang="fr-FR" baseline="0" dirty="0"/>
              <a:t> anonyme mis en ligne</a:t>
            </a:r>
            <a:r>
              <a:rPr lang="fr-FR" dirty="0"/>
              <a:t> du 23 septembre 2015 au 04 Février 2016</a:t>
            </a:r>
            <a:r>
              <a:rPr lang="fr-FR" baseline="0" dirty="0"/>
              <a:t> et proposé aux HSH majeurs.</a:t>
            </a:r>
            <a:r>
              <a:rPr lang="fr-FR" dirty="0"/>
              <a:t> Le Questionnaire a</a:t>
            </a:r>
            <a:r>
              <a:rPr lang="fr-FR" baseline="0" dirty="0"/>
              <a:t> été réalisé via </a:t>
            </a:r>
            <a:r>
              <a:rPr lang="fr-FR" dirty="0"/>
              <a:t>Google </a:t>
            </a:r>
            <a:r>
              <a:rPr lang="fr-FR" dirty="0" err="1"/>
              <a:t>Forms</a:t>
            </a:r>
            <a:r>
              <a:rPr lang="fr-FR" baseline="0" dirty="0"/>
              <a:t> et le</a:t>
            </a:r>
            <a:r>
              <a:rPr lang="fr-FR" dirty="0"/>
              <a:t> lien a été diffusé sur plusieurs sites Internet de rencontres gays, sur les sites de prévention des maladies sexuellement transmissibles et sur les sites Internet d’associations Gay/LGTB.</a:t>
            </a:r>
            <a:endParaRPr lang="es-ES_tradnl" dirty="0"/>
          </a:p>
          <a:p>
            <a:r>
              <a:rPr lang="fr-FR" dirty="0"/>
              <a:t>Les sites Internet ont été choisis en fonction de leur lien avec la communauté homosexuelle. Pour tous les sites, un accord préalable a été demandé</a:t>
            </a:r>
          </a:p>
        </p:txBody>
      </p:sp>
      <p:sp>
        <p:nvSpPr>
          <p:cNvPr id="4" name="Slide Number Placeholder 3"/>
          <p:cNvSpPr>
            <a:spLocks noGrp="1"/>
          </p:cNvSpPr>
          <p:nvPr>
            <p:ph type="sldNum" sz="quarter" idx="10"/>
          </p:nvPr>
        </p:nvSpPr>
        <p:spPr/>
        <p:txBody>
          <a:bodyPr/>
          <a:lstStyle/>
          <a:p>
            <a:fld id="{E42B09CA-D17E-4511-B904-A4E8A021FE9D}" type="slidenum">
              <a:rPr lang="fr-FR" smtClean="0"/>
              <a:pPr/>
              <a:t>25</a:t>
            </a:fld>
            <a:endParaRPr lang="fr-FR"/>
          </a:p>
        </p:txBody>
      </p:sp>
    </p:spTree>
    <p:extLst>
      <p:ext uri="{BB962C8B-B14F-4D97-AF65-F5344CB8AC3E}">
        <p14:creationId xmlns:p14="http://schemas.microsoft.com/office/powerpoint/2010/main" val="852036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275 personnes ont répondu à notre</a:t>
            </a:r>
            <a:r>
              <a:rPr lang="fr-FR" baseline="0" dirty="0"/>
              <a:t> questionnaire. Parmi elles, 12 femmes, 17 hommes n’ayant jamais eu de RS avec d’autres hommes et 6 HSH ayant un médecin généraliste en dehors de France. Ils ont été exclus de l’étude. Nous avons analysé 240 questionnaires.</a:t>
            </a:r>
            <a:endParaRPr lang="fr-FR"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26</a:t>
            </a:fld>
            <a:endParaRPr lang="fr-FR"/>
          </a:p>
        </p:txBody>
      </p:sp>
    </p:spTree>
    <p:extLst>
      <p:ext uri="{BB962C8B-B14F-4D97-AF65-F5344CB8AC3E}">
        <p14:creationId xmlns:p14="http://schemas.microsoft.com/office/powerpoint/2010/main" val="16882883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Concernant l’objectif principal qui était de déterminer si</a:t>
            </a:r>
            <a:r>
              <a:rPr lang="fr-FR" baseline="0" dirty="0"/>
              <a:t> les médecins généralistes discutant de sexualité avec leurs patients avaient plus souvent proposé la vaccination que ceux n’en ayant pas parlé,</a:t>
            </a:r>
          </a:p>
          <a:p>
            <a:r>
              <a:rPr lang="fr-FR" baseline="0" dirty="0"/>
              <a:t>56 personnes soit 24% des répondants ont reçu une proposition de vaccination et dans 17 cas, c’était après avoir discuté de sexualité avec le MG.</a:t>
            </a:r>
          </a:p>
          <a:p>
            <a:r>
              <a:rPr lang="fr-FR" baseline="0" dirty="0"/>
              <a:t>En analyse </a:t>
            </a:r>
            <a:r>
              <a:rPr lang="fr-FR" baseline="0" dirty="0" err="1"/>
              <a:t>univariés</a:t>
            </a:r>
            <a:r>
              <a:rPr lang="fr-FR" baseline="0" dirty="0"/>
              <a:t>, les HSH dont le médecin généraliste a proposé le vaccin déclarent plus souvent que le médecin leur a parler de sexualité (43%) que ceux à qui on a pas proposé le vaccin (près de 24%) et ce de façon significative avec un petit p égale à 0,0007. </a:t>
            </a:r>
          </a:p>
          <a:p>
            <a:endParaRPr lang="fr-FR"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27</a:t>
            </a:fld>
            <a:endParaRPr lang="fr-FR"/>
          </a:p>
        </p:txBody>
      </p:sp>
    </p:spTree>
    <p:extLst>
      <p:ext uri="{BB962C8B-B14F-4D97-AF65-F5344CB8AC3E}">
        <p14:creationId xmlns:p14="http://schemas.microsoft.com/office/powerpoint/2010/main" val="1889781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Concernant le 1</a:t>
            </a:r>
            <a:r>
              <a:rPr lang="fr-FR" baseline="30000" dirty="0"/>
              <a:t>er</a:t>
            </a:r>
            <a:r>
              <a:rPr lang="fr-FR" dirty="0"/>
              <a:t> objectif secondaire, à savoir si les HSH</a:t>
            </a:r>
            <a:r>
              <a:rPr lang="fr-FR" baseline="0" dirty="0"/>
              <a:t> connaissent la maladie de l’hépatite A, </a:t>
            </a:r>
            <a:r>
              <a:rPr lang="fr-FR" dirty="0"/>
              <a:t>183 des 240 répondants</a:t>
            </a:r>
            <a:r>
              <a:rPr lang="fr-FR" baseline="0" dirty="0"/>
              <a:t> déclarent connaitre la maladie de l’hépatite. Ceux pour qui le vaccin a été proposé déclarent plus souvent connaitre la maladie (87 %) que ceux a qui on a pas proposé le vaccin (72%) et ce, de façon significative. Nous n’avons pas montré d’association avec le fait de voir le même MG ou le fait d’avoir des RS fréquentes. </a:t>
            </a:r>
          </a:p>
          <a:p>
            <a:endParaRPr lang="fr-FR" baseline="0" dirty="0"/>
          </a:p>
          <a:p>
            <a:endParaRPr lang="fr-FR" baseline="0"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28</a:t>
            </a:fld>
            <a:endParaRPr lang="fr-FR"/>
          </a:p>
        </p:txBody>
      </p:sp>
    </p:spTree>
    <p:extLst>
      <p:ext uri="{BB962C8B-B14F-4D97-AF65-F5344CB8AC3E}">
        <p14:creationId xmlns:p14="http://schemas.microsoft.com/office/powerpoint/2010/main" val="1344189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Concernant le 2eme</a:t>
            </a:r>
            <a:r>
              <a:rPr lang="fr-FR" baseline="0" dirty="0"/>
              <a:t> objectif secondaire, </a:t>
            </a:r>
            <a:r>
              <a:rPr lang="fr-FR" dirty="0"/>
              <a:t>30% des répondants</a:t>
            </a:r>
            <a:r>
              <a:rPr lang="fr-FR" baseline="0" dirty="0"/>
              <a:t> ont déjà discuté de sexualité avec leur MG. Seul la vaccination était associée de façon significative au fait de parler de sexualité. Nous n’avons pas réussi à prouver que le fait de voir souvent le mm MG était associé au fait de parler de sexualité, ni le fait d’avoir des RS fréquentes.</a:t>
            </a:r>
            <a:endParaRPr lang="fr-FR"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29</a:t>
            </a:fld>
            <a:endParaRPr lang="fr-FR"/>
          </a:p>
        </p:txBody>
      </p:sp>
    </p:spTree>
    <p:extLst>
      <p:ext uri="{BB962C8B-B14F-4D97-AF65-F5344CB8AC3E}">
        <p14:creationId xmlns:p14="http://schemas.microsoft.com/office/powerpoint/2010/main" val="626396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a:t>Concernant</a:t>
            </a:r>
            <a:r>
              <a:rPr lang="fr-FR" baseline="0" dirty="0"/>
              <a:t> le dernier objectif, 71 % des HSH sont prêt à </a:t>
            </a:r>
            <a:r>
              <a:rPr lang="fr-FR" baseline="0" dirty="0" err="1"/>
              <a:t>réveler</a:t>
            </a:r>
            <a:r>
              <a:rPr lang="fr-FR" baseline="0" dirty="0"/>
              <a:t> qu’ils ont des RS avec des hommes et 77% souhaitent parler de prévention. On a pu montrer une association significative entre le fait de vouloir parler de sexualité et le fait d’avoir des RS fréquentes mais cette volonté n</a:t>
            </a:r>
            <a:r>
              <a:rPr lang="fr-FR" dirty="0"/>
              <a:t>’était pas associé</a:t>
            </a:r>
            <a:r>
              <a:rPr lang="fr-FR" baseline="0" dirty="0"/>
              <a:t> au fait d’avoir eu une proposition de vaccin ni même de consulter le même MG. </a:t>
            </a:r>
            <a:endParaRPr lang="fr-FR" dirty="0"/>
          </a:p>
        </p:txBody>
      </p:sp>
      <p:sp>
        <p:nvSpPr>
          <p:cNvPr id="4" name="Slide Number Placeholder 3"/>
          <p:cNvSpPr>
            <a:spLocks noGrp="1"/>
          </p:cNvSpPr>
          <p:nvPr>
            <p:ph type="sldNum" sz="quarter" idx="10"/>
          </p:nvPr>
        </p:nvSpPr>
        <p:spPr/>
        <p:txBody>
          <a:bodyPr/>
          <a:lstStyle/>
          <a:p>
            <a:fld id="{E42B09CA-D17E-4511-B904-A4E8A021FE9D}" type="slidenum">
              <a:rPr lang="fr-FR" smtClean="0"/>
              <a:pPr/>
              <a:t>30</a:t>
            </a:fld>
            <a:endParaRPr lang="fr-FR"/>
          </a:p>
        </p:txBody>
      </p:sp>
    </p:spTree>
    <p:extLst>
      <p:ext uri="{BB962C8B-B14F-4D97-AF65-F5344CB8AC3E}">
        <p14:creationId xmlns:p14="http://schemas.microsoft.com/office/powerpoint/2010/main" val="88318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31</a:t>
            </a:fld>
            <a:endParaRPr lang="fr-FR"/>
          </a:p>
        </p:txBody>
      </p:sp>
    </p:spTree>
    <p:extLst>
      <p:ext uri="{BB962C8B-B14F-4D97-AF65-F5344CB8AC3E}">
        <p14:creationId xmlns:p14="http://schemas.microsoft.com/office/powerpoint/2010/main" val="2898465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3412">
              <a:defRPr/>
            </a:pPr>
            <a:r>
              <a:rPr lang="fr-FR" sz="1300" dirty="0"/>
              <a:t>Objectifs</a:t>
            </a:r>
            <a:r>
              <a:rPr lang="fr-FR" dirty="0"/>
              <a:t/>
            </a:r>
            <a:br>
              <a:rPr lang="fr-FR" dirty="0"/>
            </a:br>
            <a:r>
              <a:rPr lang="fr-FR" sz="1300" dirty="0"/>
              <a:t>1. Déroulé de l'atelier</a:t>
            </a:r>
            <a:r>
              <a:rPr lang="fr-FR" dirty="0"/>
              <a:t/>
            </a:r>
            <a:br>
              <a:rPr lang="fr-FR" dirty="0"/>
            </a:br>
            <a:r>
              <a:rPr lang="fr-FR" sz="1300" dirty="0"/>
              <a:t>2. Mots à faire dire</a:t>
            </a:r>
            <a:r>
              <a:rPr lang="fr-FR" dirty="0"/>
              <a:t/>
            </a:r>
            <a:br>
              <a:rPr lang="fr-FR" dirty="0"/>
            </a:br>
            <a:r>
              <a:rPr lang="fr-FR" sz="1300" dirty="0"/>
              <a:t>3. Problèmes médicaux justifiant l'abord du thème de la sexualité avec le patient</a:t>
            </a:r>
            <a:r>
              <a:rPr lang="fr-FR" dirty="0"/>
              <a:t/>
            </a:r>
            <a:br>
              <a:rPr lang="fr-FR" dirty="0"/>
            </a:br>
            <a:r>
              <a:rPr lang="fr-FR" sz="1300" dirty="0"/>
              <a:t>4. Circonstances qui se prêtent à parler de sexualité</a:t>
            </a:r>
            <a:r>
              <a:rPr lang="fr-FR" dirty="0"/>
              <a:t/>
            </a:r>
            <a:br>
              <a:rPr lang="fr-FR" dirty="0"/>
            </a:br>
            <a:r>
              <a:rPr lang="fr-FR" sz="1300" dirty="0"/>
              <a:t>5. Diaporama générique (PZ)</a:t>
            </a:r>
            <a:r>
              <a:rPr lang="fr-FR" dirty="0"/>
              <a:t/>
            </a:r>
            <a:br>
              <a:rPr lang="fr-FR" dirty="0"/>
            </a:br>
            <a:r>
              <a:rPr lang="fr-FR" sz="1300" dirty="0"/>
              <a:t>6. Jeu de rôle ?</a:t>
            </a:r>
            <a:r>
              <a:rPr lang="fr-FR" dirty="0"/>
              <a:t/>
            </a:r>
            <a:br>
              <a:rPr lang="fr-FR" dirty="0"/>
            </a:br>
            <a:r>
              <a:rPr lang="fr-FR" sz="1300" dirty="0"/>
              <a:t>7. Diaporama "éjaculation précoce" (AN)</a:t>
            </a:r>
            <a:r>
              <a:rPr lang="fr-FR" dirty="0"/>
              <a:t/>
            </a:r>
            <a:br>
              <a:rPr lang="fr-FR" dirty="0"/>
            </a:br>
            <a:r>
              <a:rPr lang="fr-FR" sz="1300" dirty="0"/>
              <a:t>8. Diaporama "repérage de l'homosexualité" pour la vaccination contre l'hépatite A</a:t>
            </a:r>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33</a:t>
            </a:fld>
            <a:endParaRPr lang="fr-FR"/>
          </a:p>
        </p:txBody>
      </p:sp>
    </p:spTree>
    <p:extLst>
      <p:ext uri="{BB962C8B-B14F-4D97-AF65-F5344CB8AC3E}">
        <p14:creationId xmlns:p14="http://schemas.microsoft.com/office/powerpoint/2010/main" val="37640732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38</a:t>
            </a:fld>
            <a:endParaRPr lang="fr-FR"/>
          </a:p>
        </p:txBody>
      </p:sp>
    </p:spTree>
    <p:extLst>
      <p:ext uri="{BB962C8B-B14F-4D97-AF65-F5344CB8AC3E}">
        <p14:creationId xmlns:p14="http://schemas.microsoft.com/office/powerpoint/2010/main" val="964725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AB630F8-A16D-45DA-9369-6105DFC963C3}" type="slidenum">
              <a:rPr lang="fr-FR" smtClean="0"/>
              <a:pPr/>
              <a:t>40</a:t>
            </a:fld>
            <a:endParaRPr lang="fr-FR"/>
          </a:p>
        </p:txBody>
      </p:sp>
    </p:spTree>
    <p:extLst>
      <p:ext uri="{BB962C8B-B14F-4D97-AF65-F5344CB8AC3E}">
        <p14:creationId xmlns:p14="http://schemas.microsoft.com/office/powerpoint/2010/main" val="27544038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47</a:t>
            </a:fld>
            <a:endParaRPr lang="fr-FR"/>
          </a:p>
        </p:txBody>
      </p:sp>
    </p:spTree>
    <p:extLst>
      <p:ext uri="{BB962C8B-B14F-4D97-AF65-F5344CB8AC3E}">
        <p14:creationId xmlns:p14="http://schemas.microsoft.com/office/powerpoint/2010/main" val="3282833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u="sng" dirty="0">
                <a:solidFill>
                  <a:srgbClr val="FF0000"/>
                </a:solidFill>
              </a:rPr>
              <a:t>PRESENTATION AN PZ</a:t>
            </a:r>
          </a:p>
          <a:p>
            <a:endParaRPr lang="fr-FR" sz="1300" b="1" u="sng" dirty="0">
              <a:solidFill>
                <a:srgbClr val="FF0000"/>
              </a:solidFill>
            </a:endParaRPr>
          </a:p>
          <a:p>
            <a:r>
              <a:rPr lang="fr-FR" sz="1300" b="1" u="sng" dirty="0"/>
              <a:t>Prescrire aujourd´hui c´est aussi parler de sexualité</a:t>
            </a:r>
            <a:endParaRPr lang="fr-FR" sz="1300" dirty="0"/>
          </a:p>
          <a:p>
            <a:r>
              <a:rPr lang="fr-FR" sz="1300" dirty="0"/>
              <a:t> </a:t>
            </a:r>
          </a:p>
          <a:p>
            <a:r>
              <a:rPr lang="fr-FR" sz="1300" dirty="0"/>
              <a:t>Prescrire aujourd’hui c’est aussi parler de sexualité</a:t>
            </a:r>
          </a:p>
          <a:p>
            <a:r>
              <a:rPr lang="fr-FR" sz="1300" dirty="0"/>
              <a:t> </a:t>
            </a:r>
          </a:p>
          <a:p>
            <a:r>
              <a:rPr lang="fr-FR" sz="1300" dirty="0"/>
              <a:t>Un atelier préparé par Aurélie BROC (Docteur en médecine </a:t>
            </a:r>
          </a:p>
          <a:p>
            <a:r>
              <a:rPr lang="fr-FR" sz="1300" dirty="0"/>
              <a:t>générale), Arthur NETTER (interne en médecine générale) et le Pr </a:t>
            </a:r>
          </a:p>
          <a:p>
            <a:r>
              <a:rPr lang="fr-FR" sz="1300" dirty="0"/>
              <a:t>Philippe ZERR (médecin généraliste enseignant).</a:t>
            </a:r>
          </a:p>
          <a:p>
            <a:r>
              <a:rPr lang="fr-FR" sz="1300" dirty="0"/>
              <a:t> </a:t>
            </a:r>
          </a:p>
          <a:p>
            <a:r>
              <a:rPr lang="fr-FR" sz="1300" dirty="0"/>
              <a:t>L´objectif de l´atelier est que le médecin parle de sexualité avec </a:t>
            </a:r>
          </a:p>
          <a:p>
            <a:r>
              <a:rPr lang="fr-FR" sz="1300" dirty="0"/>
              <a:t>les patients, facilement et couramment.</a:t>
            </a:r>
          </a:p>
          <a:p>
            <a:r>
              <a:rPr lang="fr-FR" sz="1300" dirty="0"/>
              <a:t> </a:t>
            </a:r>
          </a:p>
          <a:p>
            <a:r>
              <a:rPr lang="fr-FR" sz="1300" dirty="0"/>
              <a:t>Pourquoi et comment aborder la sexualité avec les adolescents et </a:t>
            </a:r>
          </a:p>
          <a:p>
            <a:r>
              <a:rPr lang="fr-FR" sz="1300" dirty="0"/>
              <a:t>les adultes ? Une interrogation du groupe, un listing de mots </a:t>
            </a:r>
          </a:p>
          <a:p>
            <a:r>
              <a:rPr lang="fr-FR" sz="1300" dirty="0"/>
              <a:t>clés, un débat dans la salle, un jeu de rôle fait par les </a:t>
            </a:r>
          </a:p>
          <a:p>
            <a:r>
              <a:rPr lang="fr-FR" sz="1300" dirty="0"/>
              <a:t>intervenants éclaireront le propos.</a:t>
            </a:r>
          </a:p>
          <a:p>
            <a:r>
              <a:rPr lang="fr-FR" sz="1300" dirty="0"/>
              <a:t>Des situations pratiques seront illustrées par 2 intervenants, </a:t>
            </a:r>
          </a:p>
          <a:p>
            <a:r>
              <a:rPr lang="fr-FR" sz="1300" dirty="0"/>
              <a:t>internes en médecine générale, pour parler de l´intérêt de </a:t>
            </a:r>
          </a:p>
          <a:p>
            <a:r>
              <a:rPr lang="fr-FR" sz="1300" dirty="0"/>
              <a:t>dépister l´éjaculation précoce, et de l´intérêt de connaitre </a:t>
            </a:r>
          </a:p>
          <a:p>
            <a:r>
              <a:rPr lang="fr-FR" sz="1300" dirty="0"/>
              <a:t>l´orientation sexuelle des hommes pour les vacciner contre </a:t>
            </a:r>
          </a:p>
          <a:p>
            <a:r>
              <a:rPr lang="fr-FR" sz="1300" dirty="0"/>
              <a:t>l´hépatite A.</a:t>
            </a:r>
          </a:p>
          <a:p>
            <a:r>
              <a:rPr lang="fr-FR" sz="1300" dirty="0"/>
              <a:t> </a:t>
            </a:r>
          </a:p>
          <a:p>
            <a:r>
              <a:rPr lang="fr-FR" sz="1300" dirty="0"/>
              <a:t>La santé sexuelle concerne toutes les personnes, quels que soient </a:t>
            </a:r>
          </a:p>
          <a:p>
            <a:r>
              <a:rPr lang="fr-FR" sz="1300" dirty="0"/>
              <a:t>leur âge ou leur forme d’expression sexuelle. Elle repose sur la </a:t>
            </a:r>
          </a:p>
          <a:p>
            <a:r>
              <a:rPr lang="fr-FR" sz="1300" dirty="0"/>
              <a:t>capacité de développer et de maintenir des relations </a:t>
            </a:r>
          </a:p>
          <a:p>
            <a:r>
              <a:rPr lang="fr-FR" sz="1300" dirty="0"/>
              <a:t>interpersonnelles, d´apprécier son propre corps, d’interagir avec </a:t>
            </a:r>
          </a:p>
          <a:p>
            <a:r>
              <a:rPr lang="fr-FR" sz="1300" dirty="0"/>
              <a:t>les deux sexes de façon respectueuse, d’exprimer de l’affection, </a:t>
            </a:r>
          </a:p>
          <a:p>
            <a:r>
              <a:rPr lang="fr-FR" sz="1300" dirty="0"/>
              <a:t>de l’amour et d’avoir des relations d’intimité d´une manière </a:t>
            </a:r>
          </a:p>
          <a:p>
            <a:r>
              <a:rPr lang="fr-FR" sz="1300" dirty="0"/>
              <a:t>compatible avec ses propres valeurs (1). Le Haut Conseil de la </a:t>
            </a:r>
          </a:p>
          <a:p>
            <a:r>
              <a:rPr lang="fr-FR" sz="1300" dirty="0"/>
              <a:t>Santé Publique (HCSP) vient de publier un rapport concernant la </a:t>
            </a:r>
          </a:p>
          <a:p>
            <a:r>
              <a:rPr lang="fr-FR" sz="1300" dirty="0"/>
              <a:t>santé sexuelle et reproductive. Le HCSP propose de mettre en place </a:t>
            </a:r>
          </a:p>
          <a:p>
            <a:r>
              <a:rPr lang="fr-FR" sz="1300" dirty="0"/>
              <a:t>une stratégie nationale de santé sexuelle, afin d´assurer un état </a:t>
            </a:r>
          </a:p>
          <a:p>
            <a:r>
              <a:rPr lang="fr-FR" sz="1300" dirty="0"/>
              <a:t>de bien-être physique, émotionnel, mental et social lié à la </a:t>
            </a:r>
          </a:p>
          <a:p>
            <a:r>
              <a:rPr lang="fr-FR" sz="1300" dirty="0"/>
              <a:t>sexualité de la naissance à la vieillesse pour l´ensemble de la </a:t>
            </a:r>
          </a:p>
          <a:p>
            <a:r>
              <a:rPr lang="fr-FR" sz="1300" dirty="0"/>
              <a:t>population (1).  </a:t>
            </a:r>
          </a:p>
          <a:p>
            <a:r>
              <a:rPr lang="fr-FR" sz="1300" dirty="0"/>
              <a:t> </a:t>
            </a:r>
          </a:p>
          <a:p>
            <a:r>
              <a:rPr lang="fr-FR" sz="1300" dirty="0"/>
              <a:t>90 % des hommes interrogés souhaiteraient que leur médecin </a:t>
            </a:r>
          </a:p>
          <a:p>
            <a:r>
              <a:rPr lang="fr-FR" sz="1300" dirty="0"/>
              <a:t>généraliste parle davantage de sexualité en consultation (2). La </a:t>
            </a:r>
          </a:p>
          <a:p>
            <a:r>
              <a:rPr lang="fr-FR" sz="1300" dirty="0"/>
              <a:t>majorité des hommes interrogés anonymement dans la salle d’attente </a:t>
            </a:r>
          </a:p>
          <a:p>
            <a:r>
              <a:rPr lang="fr-FR" sz="1300" dirty="0"/>
              <a:t>de leur médecin généraliste considérait qu’il était important de </a:t>
            </a:r>
          </a:p>
          <a:p>
            <a:r>
              <a:rPr lang="fr-FR" sz="1300" dirty="0"/>
              <a:t>parler des dysfonctions sexuelles avec son médecin. La moitié </a:t>
            </a:r>
          </a:p>
          <a:p>
            <a:r>
              <a:rPr lang="fr-FR" sz="1300" dirty="0"/>
              <a:t>d’entre eux préférait qu’une telle discussion soit initiée par le </a:t>
            </a:r>
          </a:p>
          <a:p>
            <a:r>
              <a:rPr lang="fr-FR" sz="1300" dirty="0"/>
              <a:t>médecin. Plus des deux tiers souhaitaient une attitude plus </a:t>
            </a:r>
          </a:p>
          <a:p>
            <a:r>
              <a:rPr lang="fr-FR" sz="1300" dirty="0"/>
              <a:t>affirmée de la part de leur généraliste. Les praticiens devraient </a:t>
            </a:r>
          </a:p>
          <a:p>
            <a:r>
              <a:rPr lang="fr-FR" sz="1300" dirty="0"/>
              <a:t>faire part de leur ouverture d’esprit en abordant eux-mêmes le </a:t>
            </a:r>
          </a:p>
          <a:p>
            <a:r>
              <a:rPr lang="fr-FR" sz="1300" dirty="0"/>
              <a:t>sujet. Alors que 80 % des hommes ayant participé à cette étude </a:t>
            </a:r>
          </a:p>
          <a:p>
            <a:r>
              <a:rPr lang="fr-FR" sz="1300" dirty="0"/>
              <a:t>déclaraient souffrir au moins occasionnellement de problèmes </a:t>
            </a:r>
          </a:p>
          <a:p>
            <a:r>
              <a:rPr lang="fr-FR" sz="1300" dirty="0"/>
              <a:t>sexuels, seulement 12 % avaient spécifiquement consulté pour ce </a:t>
            </a:r>
          </a:p>
          <a:p>
            <a:r>
              <a:rPr lang="fr-FR" sz="1300" dirty="0"/>
              <a:t>motif. (2)</a:t>
            </a:r>
          </a:p>
          <a:p>
            <a:r>
              <a:rPr lang="fr-FR" sz="1300" dirty="0"/>
              <a:t> </a:t>
            </a:r>
          </a:p>
          <a:p>
            <a:r>
              <a:rPr lang="fr-FR" sz="1300" dirty="0"/>
              <a:t>La sexualité est difficilement abordée en consultation, surtout </a:t>
            </a:r>
          </a:p>
          <a:p>
            <a:r>
              <a:rPr lang="fr-FR" sz="1300" dirty="0"/>
              <a:t>avec les hommes. Or ces derniers souhaiteraient que le médecin </a:t>
            </a:r>
          </a:p>
          <a:p>
            <a:r>
              <a:rPr lang="fr-FR" sz="1300" dirty="0"/>
              <a:t>initie davantage le sujet. (3)</a:t>
            </a:r>
          </a:p>
          <a:p>
            <a:r>
              <a:rPr lang="fr-FR" sz="1300" dirty="0"/>
              <a:t>Dans le cadre d’une relation de confiance, l’attitude proactive </a:t>
            </a:r>
          </a:p>
          <a:p>
            <a:r>
              <a:rPr lang="fr-FR" sz="1300" dirty="0"/>
              <a:t>permettrait au médecin de faciliter et de légitimer l’abord de la </a:t>
            </a:r>
          </a:p>
          <a:p>
            <a:r>
              <a:rPr lang="fr-FR" sz="1300" dirty="0"/>
              <a:t>sexualité en informant les hommes sur son rôle. (3)</a:t>
            </a:r>
          </a:p>
          <a:p>
            <a:r>
              <a:rPr lang="fr-FR" sz="1300" dirty="0"/>
              <a:t> </a:t>
            </a:r>
          </a:p>
          <a:p>
            <a:r>
              <a:rPr lang="fr-FR" sz="1300" dirty="0"/>
              <a:t> </a:t>
            </a:r>
          </a:p>
          <a:p>
            <a:r>
              <a:rPr lang="fr-FR" sz="1300" dirty="0"/>
              <a:t>(1)	HCSP Haut Conseil de la Santé Publique. Santé sexuelle et </a:t>
            </a:r>
          </a:p>
          <a:p>
            <a:r>
              <a:rPr lang="fr-FR" sz="1300" dirty="0"/>
              <a:t>reproductive. HCSP informations, n°339 – 26 avril 2016. 92p.</a:t>
            </a:r>
          </a:p>
          <a:p>
            <a:r>
              <a:rPr lang="fr-FR" sz="1300" dirty="0"/>
              <a:t>(2)	</a:t>
            </a:r>
            <a:r>
              <a:rPr lang="fr-FR" sz="1300" dirty="0" err="1"/>
              <a:t>Barais</a:t>
            </a:r>
            <a:r>
              <a:rPr lang="fr-FR" sz="1300" dirty="0"/>
              <a:t> M. Parle avec lui. Editorial. exercer 2016;124:51. </a:t>
            </a:r>
          </a:p>
          <a:p>
            <a:r>
              <a:rPr lang="fr-FR" sz="1300" dirty="0"/>
              <a:t>(3)	Bartoli S., </a:t>
            </a:r>
            <a:r>
              <a:rPr lang="fr-FR" sz="1300" dirty="0" err="1"/>
              <a:t>Grandcolin</a:t>
            </a:r>
            <a:r>
              <a:rPr lang="fr-FR" sz="1300" dirty="0"/>
              <a:t> S. Aborder la sexualité masculine </a:t>
            </a:r>
          </a:p>
          <a:p>
            <a:r>
              <a:rPr lang="fr-FR" sz="1300" dirty="0"/>
              <a:t>en médecine générale : attentes, opinions et représentations des </a:t>
            </a:r>
          </a:p>
          <a:p>
            <a:r>
              <a:rPr lang="fr-FR" sz="1300" dirty="0"/>
              <a:t>hommes. exercer 2016;124:52-9.</a:t>
            </a:r>
          </a:p>
          <a:p>
            <a:endParaRPr lang="fr-FR" dirty="0"/>
          </a:p>
        </p:txBody>
      </p:sp>
      <p:sp>
        <p:nvSpPr>
          <p:cNvPr id="4" name="Espace réservé du numéro de diapositive 3"/>
          <p:cNvSpPr>
            <a:spLocks noGrp="1"/>
          </p:cNvSpPr>
          <p:nvPr>
            <p:ph type="sldNum" sz="quarter" idx="10"/>
          </p:nvPr>
        </p:nvSpPr>
        <p:spPr/>
        <p:txBody>
          <a:bodyPr/>
          <a:lstStyle/>
          <a:p>
            <a:fld id="{3544466A-9E0C-495F-AE04-1028A2195320}" type="slidenum">
              <a:rPr lang="fr-FR" smtClean="0"/>
              <a:pPr/>
              <a:t>48</a:t>
            </a:fld>
            <a:endParaRPr lang="fr-FR"/>
          </a:p>
        </p:txBody>
      </p:sp>
    </p:spTree>
    <p:extLst>
      <p:ext uri="{BB962C8B-B14F-4D97-AF65-F5344CB8AC3E}">
        <p14:creationId xmlns:p14="http://schemas.microsoft.com/office/powerpoint/2010/main" val="1532988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4092F11-8B9D-4FD0-963D-74EE0CADE686}" type="datetime2">
              <a:rPr lang="fr-FR" smtClean="0"/>
              <a:t>lundi 6 février 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968655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193B317-AC12-4E8B-B810-91CC56FCB5F4}" type="datetime2">
              <a:rPr lang="fr-FR" smtClean="0"/>
              <a:t>lundi 6 février 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359514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E4892C4-735D-47FC-8E8C-C8A7B848E3D3}" type="datetime2">
              <a:rPr lang="fr-FR" smtClean="0"/>
              <a:t>lundi 6 février 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1788488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B893073-BF86-44FE-B696-660051E46A2B}" type="datetime2">
              <a:rPr lang="fr-FR" smtClean="0"/>
              <a:t>lundi 6 février 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196869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B4692D1-03C4-4617-96D5-615FE34E7ADB}" type="datetime2">
              <a:rPr lang="fr-FR" smtClean="0"/>
              <a:t>lundi 6 février 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978608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A04E2724-4580-440D-84E8-6E570E2B087A}" type="datetime2">
              <a:rPr lang="fr-FR" smtClean="0"/>
              <a:t>lundi 6 février 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34889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5A2EAF0-BD2F-448D-BF59-447667433B2E}" type="datetime2">
              <a:rPr lang="fr-FR" smtClean="0"/>
              <a:t>lundi 6 février 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199952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A4CA4EE-8634-4ADD-B318-E4AF73B08CAA}" type="datetime2">
              <a:rPr lang="fr-FR" smtClean="0"/>
              <a:t>lundi 6 février 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3774284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98A8E93-57B7-4CA2-BFFC-94CEEDB2817F}" type="datetime2">
              <a:rPr lang="fr-FR" smtClean="0"/>
              <a:t>lundi 6 février 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921437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7C69699-46EC-4058-8641-9941753FF780}" type="datetime2">
              <a:rPr lang="fr-FR" smtClean="0"/>
              <a:t>lundi 6 février 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229851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A390C32-BA0F-47C8-8AFC-A10E043D3B8D}" type="datetime2">
              <a:rPr lang="fr-FR" smtClean="0"/>
              <a:t>lundi 6 février 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AA658A-E37B-4A8D-8FE1-9E1484F9CA94}" type="slidenum">
              <a:rPr lang="fr-FR" smtClean="0"/>
              <a:pPr/>
              <a:t>‹#›</a:t>
            </a:fld>
            <a:endParaRPr lang="fr-FR"/>
          </a:p>
        </p:txBody>
      </p:sp>
    </p:spTree>
    <p:extLst>
      <p:ext uri="{BB962C8B-B14F-4D97-AF65-F5344CB8AC3E}">
        <p14:creationId xmlns:p14="http://schemas.microsoft.com/office/powerpoint/2010/main" val="3815470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5C9BFCD8-46DD-4868-B8FE-88254128EFDC}"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692107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360FBAC-D22F-42FD-96A1-386F452ADB3F}"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007404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7DE58ED-A471-485A-A193-6F7B4129A6BC}"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45358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FD4B638-1AAB-4BD0-A42A-E7CE171D0C60}"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01708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725BA9B-3DFF-4747-9678-54E8FA7CC833}" type="datetime2">
              <a:rPr lang="fr-FR" smtClean="0"/>
              <a:t>lundi 6 février 17</a:t>
            </a:fld>
            <a:endParaRPr lang="fr-BE"/>
          </a:p>
        </p:txBody>
      </p:sp>
      <p:sp>
        <p:nvSpPr>
          <p:cNvPr id="8" name="Footer Placeholder 7"/>
          <p:cNvSpPr>
            <a:spLocks noGrp="1"/>
          </p:cNvSpPr>
          <p:nvPr>
            <p:ph type="ftr" sz="quarter" idx="11"/>
          </p:nvPr>
        </p:nvSpPr>
        <p:spPr/>
        <p:txBody>
          <a:bodyPr/>
          <a:lstStyle/>
          <a:p>
            <a:endParaRPr lang="fr-BE"/>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832861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C1F99CD-DFFA-47ED-9B17-A2A03868EB9D}" type="datetime2">
              <a:rPr lang="fr-FR" smtClean="0"/>
              <a:t>lundi 6 février 17</a:t>
            </a:fld>
            <a:endParaRPr lang="fr-BE"/>
          </a:p>
        </p:txBody>
      </p:sp>
      <p:sp>
        <p:nvSpPr>
          <p:cNvPr id="4" name="Footer Placeholder 3"/>
          <p:cNvSpPr>
            <a:spLocks noGrp="1"/>
          </p:cNvSpPr>
          <p:nvPr>
            <p:ph type="ftr" sz="quarter" idx="11"/>
          </p:nvPr>
        </p:nvSpPr>
        <p:spPr/>
        <p:txBody>
          <a:bodyPr/>
          <a:lstStyle/>
          <a:p>
            <a:endParaRPr lang="fr-BE"/>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466539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C9128-FC23-41DF-A9F1-61A144580920}" type="datetime2">
              <a:rPr lang="fr-FR" smtClean="0"/>
              <a:t>lundi 6 février 17</a:t>
            </a:fld>
            <a:endParaRPr lang="fr-BE"/>
          </a:p>
        </p:txBody>
      </p:sp>
      <p:sp>
        <p:nvSpPr>
          <p:cNvPr id="3" name="Footer Placeholder 2"/>
          <p:cNvSpPr>
            <a:spLocks noGrp="1"/>
          </p:cNvSpPr>
          <p:nvPr>
            <p:ph type="ftr" sz="quarter" idx="11"/>
          </p:nvPr>
        </p:nvSpPr>
        <p:spPr/>
        <p:txBody>
          <a:bodyPr/>
          <a:lstStyle/>
          <a:p>
            <a:endParaRPr lang="fr-BE"/>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4965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1013678-5CC7-4A28-86A0-BAD8611FBF3E}"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670797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BF136AE-BE64-4425-ABE4-37D7C537E229}"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806477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E99C873C-E1CD-412E-9503-DA85237F0470}"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9564396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BDE5097-8492-4721-986D-444598497C10}"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a:t>
            </a:fld>
            <a:endParaRPr lang="fr-B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8452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CA774520-84B7-4819-8E2E-6C9CD1DC2FA2}"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1359563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22A1EB7A-0B3C-44B3-A94F-8A239CC31FCD}"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a:t>
            </a:fld>
            <a:endParaRPr lang="fr-B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6153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1BA9F92A-76D0-4BC3-97AB-73ED2B4D90B3}" type="datetime2">
              <a:rPr lang="fr-FR" smtClean="0"/>
              <a:t>lundi 6 février 17</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702961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8BD215-82D8-4CAD-96F8-10AD3BCF64A4}"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13745585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2ED33D4-B9E8-4F28-A40A-B7B8FADC6629}" type="datetime2">
              <a:rPr lang="fr-FR" smtClean="0"/>
              <a:t>lundi 6 février 17</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595717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11" name="Espace réservé de la date 10"/>
          <p:cNvSpPr>
            <a:spLocks noGrp="1"/>
          </p:cNvSpPr>
          <p:nvPr>
            <p:ph type="dt" sz="half" idx="10"/>
          </p:nvPr>
        </p:nvSpPr>
        <p:spPr/>
        <p:txBody>
          <a:bodyPr/>
          <a:lstStyle/>
          <a:p>
            <a:fld id="{12F9210C-0948-4875-8159-17A80C7CC788}" type="datetime2">
              <a:rPr lang="fr-FR" smtClean="0"/>
              <a:t>lundi 6 février 17</a:t>
            </a:fld>
            <a:endParaRPr lang="fr-BE"/>
          </a:p>
        </p:txBody>
      </p:sp>
      <p:sp>
        <p:nvSpPr>
          <p:cNvPr id="12" name="Espace réservé du pied de page 11"/>
          <p:cNvSpPr>
            <a:spLocks noGrp="1"/>
          </p:cNvSpPr>
          <p:nvPr>
            <p:ph type="ftr" sz="quarter" idx="11"/>
          </p:nvPr>
        </p:nvSpPr>
        <p:spPr/>
        <p:txBody>
          <a:bodyPr/>
          <a:lstStyle/>
          <a:p>
            <a:endParaRPr lang="fr-BE"/>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a:t>
            </a:fld>
            <a:endParaRPr lang="fr-BE"/>
          </a:p>
        </p:txBody>
      </p:sp>
      <p:sp>
        <p:nvSpPr>
          <p:cNvPr id="14" name="Titre 13"/>
          <p:cNvSpPr>
            <a:spLocks noGrp="1"/>
          </p:cNvSpPr>
          <p:nvPr>
            <p:ph type="title"/>
          </p:nvPr>
        </p:nvSpPr>
        <p:spPr/>
        <p:txBody>
          <a:bodyPr/>
          <a:lstStyle/>
          <a:p>
            <a:r>
              <a:rPr lang="fr-FR"/>
              <a:t>Modifiez le style du titre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CEF3A53-61D9-44B5-A730-0C98B3AD257A}" type="datetime2">
              <a:rPr lang="fr-FR" smtClean="0"/>
              <a:t>lundi 6 février 17</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a:t>
            </a:fld>
            <a:endParaRPr lang="fr-BE"/>
          </a:p>
        </p:txBody>
      </p:sp>
      <p:sp>
        <p:nvSpPr>
          <p:cNvPr id="5" name="Titre 4"/>
          <p:cNvSpPr>
            <a:spLocks noGrp="1"/>
          </p:cNvSpPr>
          <p:nvPr>
            <p:ph type="title"/>
          </p:nvPr>
        </p:nvSpPr>
        <p:spPr/>
        <p:txBody>
          <a:bodyPr/>
          <a:lstStyle/>
          <a:p>
            <a:r>
              <a:rPr lang="fr-FR"/>
              <a:t>Modifiez le style du titre</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slideLayout" Target="../slideLayouts/slideLayout28.xml"/><Relationship Id="rId18" Type="http://schemas.openxmlformats.org/officeDocument/2006/relationships/slideLayout" Target="../slideLayouts/slideLayout29.xml"/><Relationship Id="rId19"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A2D28-7FF7-4691-A3F8-15181FAAAC74}" type="datetime2">
              <a:rPr lang="fr-FR" smtClean="0"/>
              <a:t>lundi 6 février 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A658A-E37B-4A8D-8FE1-9E1484F9CA94}" type="slidenum">
              <a:rPr lang="fr-FR" smtClean="0"/>
              <a:pPr/>
              <a:t>‹#›</a:t>
            </a:fld>
            <a:endParaRPr lang="fr-FR"/>
          </a:p>
        </p:txBody>
      </p:sp>
      <p:pic>
        <p:nvPicPr>
          <p:cNvPr id="7" name="Picture 2"/>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34690" b="28915"/>
          <a:stretch/>
        </p:blipFill>
        <p:spPr bwMode="auto">
          <a:xfrm>
            <a:off x="33338" y="2909455"/>
            <a:ext cx="9077325" cy="385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240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8B2AA0C2-88D7-452A-AA8B-64EF9F691019}" type="datetime2">
              <a:rPr lang="fr-FR" smtClean="0"/>
              <a:t>lundi 6 février 17</a:t>
            </a:fld>
            <a:endParaRPr lang="fr-F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4AA658A-E37B-4A8D-8FE1-9E1484F9CA94}" type="slidenum">
              <a:rPr lang="fr-FR" smtClean="0"/>
              <a:pPr/>
              <a:t>‹#›</a:t>
            </a:fld>
            <a:endParaRPr lang="fr-FR"/>
          </a:p>
        </p:txBody>
      </p:sp>
    </p:spTree>
    <p:extLst>
      <p:ext uri="{BB962C8B-B14F-4D97-AF65-F5344CB8AC3E}">
        <p14:creationId xmlns:p14="http://schemas.microsoft.com/office/powerpoint/2010/main" val="17223249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649" r:id="rId17"/>
    <p:sldLayoutId id="2147483655" r:id="rId18"/>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arthur.netter89@gmail.com" TargetMode="External"/><Relationship Id="rId6" Type="http://schemas.openxmlformats.org/officeDocument/2006/relationships/hyperlink" Target="mailto:docteurzerr@gmail.com" TargetMode="External"/><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arthur.netter89@gmail.com"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docteurzerr@gmail.com" TargetMode="External"/><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wmf"/><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invs.sante.fr/Dossiers-thematiques/Maladies-infectieuses/Maladies-a-declaration-obligatoire/Hepatite-A/Donnees-epidemiologiqu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0.png"/><Relationship Id="rId1" Type="http://schemas.openxmlformats.org/officeDocument/2006/relationships/slideLayout" Target="../slideLayouts/slideLayout15.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mailto:arthur.netter89@gmail.com" TargetMode="External"/><Relationship Id="rId6" Type="http://schemas.openxmlformats.org/officeDocument/2006/relationships/hyperlink" Target="mailto:docteurzerr@gmail.com" TargetMode="External"/><Relationship Id="rId7"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4" y="44624"/>
            <a:ext cx="7661197"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58030" y="316301"/>
            <a:ext cx="9049762"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9122" y="496844"/>
            <a:ext cx="2839999" cy="113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58148" y="177780"/>
            <a:ext cx="9050400"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7791" y="476672"/>
            <a:ext cx="119669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ctrTitle"/>
          </p:nvPr>
        </p:nvSpPr>
        <p:spPr>
          <a:xfrm>
            <a:off x="701474" y="1826035"/>
            <a:ext cx="8375295" cy="1600090"/>
          </a:xfrm>
        </p:spPr>
        <p:txBody>
          <a:bodyPr>
            <a:normAutofit fontScale="90000"/>
          </a:bodyPr>
          <a:lstStyle/>
          <a:p>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Être médecin généraliste</a:t>
            </a:r>
            <a:b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c’est aussi parler de sexualité</a:t>
            </a:r>
          </a:p>
        </p:txBody>
      </p:sp>
      <p:sp>
        <p:nvSpPr>
          <p:cNvPr id="11" name="Sous-titre 2"/>
          <p:cNvSpPr>
            <a:spLocks noGrp="1"/>
          </p:cNvSpPr>
          <p:nvPr>
            <p:ph type="subTitle" idx="1"/>
          </p:nvPr>
        </p:nvSpPr>
        <p:spPr>
          <a:xfrm>
            <a:off x="1702990" y="4797152"/>
            <a:ext cx="7404802" cy="1655762"/>
          </a:xfrm>
        </p:spPr>
        <p:txBody>
          <a:bodyPr>
            <a:normAutofit/>
          </a:bodyPr>
          <a:lstStyle/>
          <a:p>
            <a:pPr algn="l"/>
            <a:r>
              <a:rPr lang="fr-FR" sz="2800" dirty="0">
                <a:latin typeface="Arial" panose="020B0604020202020204" pitchFamily="34" charset="0"/>
                <a:cs typeface="Arial" panose="020B0604020202020204" pitchFamily="34" charset="0"/>
              </a:rPr>
              <a:t>Arthur Netter   </a:t>
            </a:r>
            <a:r>
              <a:rPr lang="fr-FR" sz="2800" dirty="0">
                <a:latin typeface="Arial" panose="020B0604020202020204" pitchFamily="34" charset="0"/>
                <a:cs typeface="Arial" panose="020B0604020202020204" pitchFamily="34" charset="0"/>
                <a:hlinkClick r:id="rId5"/>
              </a:rPr>
              <a:t>arthur.netter89@gmail.com</a:t>
            </a:r>
            <a:endParaRPr lang="fr-FR" sz="2800" dirty="0">
              <a:latin typeface="Arial" panose="020B0604020202020204" pitchFamily="34" charset="0"/>
              <a:cs typeface="Arial" panose="020B0604020202020204" pitchFamily="34" charset="0"/>
            </a:endParaRPr>
          </a:p>
          <a:p>
            <a:pPr algn="l"/>
            <a:endParaRPr lang="fr-FR" sz="2800" dirty="0">
              <a:latin typeface="Arial" panose="020B0604020202020204" pitchFamily="34" charset="0"/>
              <a:cs typeface="Arial" panose="020B0604020202020204" pitchFamily="34" charset="0"/>
            </a:endParaRPr>
          </a:p>
          <a:p>
            <a:pPr algn="l"/>
            <a:r>
              <a:rPr lang="fr-FR" sz="2800" dirty="0">
                <a:latin typeface="Arial" panose="020B0604020202020204" pitchFamily="34" charset="0"/>
                <a:cs typeface="Arial" panose="020B0604020202020204" pitchFamily="34" charset="0"/>
              </a:rPr>
              <a:t>Philippe Zerr   </a:t>
            </a:r>
            <a:r>
              <a:rPr lang="fr-FR" sz="2800" dirty="0">
                <a:latin typeface="Arial" panose="020B0604020202020204" pitchFamily="34" charset="0"/>
                <a:cs typeface="Arial" panose="020B0604020202020204" pitchFamily="34" charset="0"/>
                <a:hlinkClick r:id="rId6"/>
              </a:rPr>
              <a:t>docteurzerr@gmail.com</a:t>
            </a:r>
            <a:endParaRPr lang="fr-FR" sz="2800" dirty="0">
              <a:latin typeface="Arial" panose="020B0604020202020204" pitchFamily="34" charset="0"/>
              <a:cs typeface="Arial" panose="020B0604020202020204" pitchFamily="34" charset="0"/>
            </a:endParaRPr>
          </a:p>
          <a:p>
            <a:pPr algn="l"/>
            <a:endParaRPr lang="fr-FR" sz="2800" dirty="0">
              <a:latin typeface="Arial" panose="020B0604020202020204" pitchFamily="34" charset="0"/>
              <a:cs typeface="Arial" panose="020B0604020202020204" pitchFamily="34" charset="0"/>
            </a:endParaRPr>
          </a:p>
        </p:txBody>
      </p:sp>
      <p:pic>
        <p:nvPicPr>
          <p:cNvPr id="1026" name="Picture 2" descr="Congrès CNGE - Grenoble 20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308" y="624057"/>
            <a:ext cx="4934939" cy="100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79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4" y="44624"/>
            <a:ext cx="7661197"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58030" y="316301"/>
            <a:ext cx="9049762"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9122" y="496844"/>
            <a:ext cx="2839999" cy="113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58148" y="177780"/>
            <a:ext cx="9050400"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7791" y="476672"/>
            <a:ext cx="119669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ctrTitle"/>
          </p:nvPr>
        </p:nvSpPr>
        <p:spPr>
          <a:xfrm>
            <a:off x="2659833" y="1567421"/>
            <a:ext cx="6484167" cy="935355"/>
          </a:xfrm>
        </p:spPr>
        <p:txBody>
          <a:bodyPr>
            <a:normAutofit/>
          </a:bodyPr>
          <a:lstStyle/>
          <a:p>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Liens d’intérêt</a:t>
            </a:r>
          </a:p>
        </p:txBody>
      </p:sp>
      <p:sp>
        <p:nvSpPr>
          <p:cNvPr id="11" name="Sous-titre 2"/>
          <p:cNvSpPr>
            <a:spLocks noGrp="1"/>
          </p:cNvSpPr>
          <p:nvPr>
            <p:ph type="subTitle" idx="1"/>
          </p:nvPr>
        </p:nvSpPr>
        <p:spPr>
          <a:xfrm>
            <a:off x="1403648" y="2502776"/>
            <a:ext cx="7689209" cy="4355224"/>
          </a:xfrm>
        </p:spPr>
        <p:txBody>
          <a:bodyPr>
            <a:normAutofit/>
          </a:bodyPr>
          <a:lstStyle/>
          <a:p>
            <a:pPr marL="457200" indent="-457200" algn="l">
              <a:buFont typeface="Arial" panose="020B0604020202020204" pitchFamily="34" charset="0"/>
              <a:buChar char="•"/>
            </a:pPr>
            <a:r>
              <a:rPr lang="fr-FR" sz="3400" dirty="0">
                <a:solidFill>
                  <a:schemeClr val="tx1"/>
                </a:solidFill>
                <a:latin typeface="Arial" panose="020B0604020202020204" pitchFamily="34" charset="0"/>
                <a:cs typeface="Arial" panose="020B0604020202020204" pitchFamily="34" charset="0"/>
              </a:rPr>
              <a:t>Arthur Netter   </a:t>
            </a:r>
            <a:r>
              <a:rPr lang="fr-FR" sz="3400" dirty="0">
                <a:solidFill>
                  <a:schemeClr val="tx1"/>
                </a:solidFill>
                <a:latin typeface="Arial" panose="020B0604020202020204" pitchFamily="34" charset="0"/>
                <a:cs typeface="Arial" panose="020B0604020202020204" pitchFamily="34" charset="0"/>
                <a:hlinkClick r:id="rId5"/>
              </a:rPr>
              <a:t>arthur.netter89@gmail.com</a:t>
            </a:r>
            <a:endParaRPr lang="fr-FR" sz="3400" dirty="0">
              <a:solidFill>
                <a:schemeClr val="tx1"/>
              </a:solidFill>
              <a:latin typeface="Arial" panose="020B0604020202020204" pitchFamily="34" charset="0"/>
              <a:cs typeface="Arial" panose="020B0604020202020204" pitchFamily="34" charset="0"/>
            </a:endParaRPr>
          </a:p>
          <a:p>
            <a:pPr algn="l"/>
            <a:endParaRPr lang="fr-FR" sz="3400" dirty="0">
              <a:solidFill>
                <a:schemeClr val="tx1"/>
              </a:solidFill>
              <a:latin typeface="Arial" panose="020B0604020202020204" pitchFamily="34" charset="0"/>
              <a:cs typeface="Arial" panose="020B0604020202020204" pitchFamily="34" charset="0"/>
            </a:endParaRPr>
          </a:p>
          <a:p>
            <a:pPr marL="1371600" lvl="2" indent="-457200" algn="l">
              <a:buFont typeface="Arial" panose="020B0604020202020204" pitchFamily="34" charset="0"/>
              <a:buChar char="•"/>
            </a:pPr>
            <a:r>
              <a:rPr lang="fr-FR" sz="3200" dirty="0">
                <a:solidFill>
                  <a:schemeClr val="tx1"/>
                </a:solidFill>
                <a:latin typeface="Arial" panose="020B0604020202020204" pitchFamily="34" charset="0"/>
                <a:cs typeface="Arial" panose="020B0604020202020204" pitchFamily="34" charset="0"/>
              </a:rPr>
              <a:t>Pas de lien d’intérêt</a:t>
            </a:r>
          </a:p>
        </p:txBody>
      </p:sp>
    </p:spTree>
    <p:extLst>
      <p:ext uri="{BB962C8B-B14F-4D97-AF65-F5344CB8AC3E}">
        <p14:creationId xmlns:p14="http://schemas.microsoft.com/office/powerpoint/2010/main" val="830044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4" y="44624"/>
            <a:ext cx="7661197"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58030" y="316301"/>
            <a:ext cx="9049762"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9122" y="496844"/>
            <a:ext cx="2839999" cy="113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58148" y="177780"/>
            <a:ext cx="9050400"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7791" y="476672"/>
            <a:ext cx="119669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ctrTitle"/>
          </p:nvPr>
        </p:nvSpPr>
        <p:spPr>
          <a:xfrm>
            <a:off x="2659833" y="1567421"/>
            <a:ext cx="6484167" cy="935355"/>
          </a:xfrm>
        </p:spPr>
        <p:txBody>
          <a:bodyPr>
            <a:normAutofit/>
          </a:bodyPr>
          <a:lstStyle/>
          <a:p>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Liens d’intérêt</a:t>
            </a:r>
          </a:p>
        </p:txBody>
      </p:sp>
      <p:sp>
        <p:nvSpPr>
          <p:cNvPr id="11" name="Sous-titre 2"/>
          <p:cNvSpPr>
            <a:spLocks noGrp="1"/>
          </p:cNvSpPr>
          <p:nvPr>
            <p:ph type="subTitle" idx="1"/>
          </p:nvPr>
        </p:nvSpPr>
        <p:spPr>
          <a:xfrm>
            <a:off x="1403648" y="2502776"/>
            <a:ext cx="7689209" cy="4355224"/>
          </a:xfrm>
        </p:spPr>
        <p:txBody>
          <a:bodyPr>
            <a:normAutofit fontScale="62500" lnSpcReduction="20000"/>
          </a:bodyPr>
          <a:lstStyle/>
          <a:p>
            <a:pPr marL="685800" indent="-685800" algn="l">
              <a:buFont typeface="Arial" panose="020B0604020202020204" pitchFamily="34" charset="0"/>
              <a:buChar char="•"/>
            </a:pPr>
            <a:r>
              <a:rPr lang="fr-FR" sz="4900" dirty="0">
                <a:solidFill>
                  <a:schemeClr val="tx1"/>
                </a:solidFill>
                <a:latin typeface="Arial" panose="020B0604020202020204" pitchFamily="34" charset="0"/>
                <a:cs typeface="Arial" panose="020B0604020202020204" pitchFamily="34" charset="0"/>
              </a:rPr>
              <a:t>Philippe Zerr</a:t>
            </a:r>
          </a:p>
          <a:p>
            <a:pPr lvl="1"/>
            <a:r>
              <a:rPr lang="fr-FR" sz="4600" dirty="0">
                <a:latin typeface="Arial" panose="020B0604020202020204" pitchFamily="34" charset="0"/>
                <a:cs typeface="Arial" panose="020B0604020202020204" pitchFamily="34" charset="0"/>
                <a:hlinkClick r:id="rId5"/>
              </a:rPr>
              <a:t>docteurzerr@gmail.com</a:t>
            </a:r>
            <a:endParaRPr lang="fr-FR" sz="4600" dirty="0">
              <a:latin typeface="Arial" panose="020B0604020202020204" pitchFamily="34" charset="0"/>
              <a:cs typeface="Arial" panose="020B0604020202020204" pitchFamily="34" charset="0"/>
            </a:endParaRPr>
          </a:p>
          <a:p>
            <a:endParaRPr lang="fr-FR" sz="3400" dirty="0">
              <a:solidFill>
                <a:schemeClr val="tx1"/>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MG à Levallois-Perret</a:t>
            </a: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DMG Paris-Diderot Paris 7 : Professeur associé</a:t>
            </a: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Revue Prescrire : Administrateur</a:t>
            </a: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HAS : Membre de la Commission des stratégies de prise en charge</a:t>
            </a: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Hôpital HAD Santé Service : Vice-président</a:t>
            </a:r>
          </a:p>
          <a:p>
            <a:pPr marL="571500" indent="-571500">
              <a:buFont typeface="Arial" panose="020B0604020202020204" pitchFamily="34" charset="0"/>
              <a:buChar char="•"/>
            </a:pPr>
            <a:r>
              <a:rPr lang="fr-FR" sz="3600" dirty="0">
                <a:solidFill>
                  <a:schemeClr val="tx1"/>
                </a:solidFill>
                <a:latin typeface="Arial" panose="020B0604020202020204" pitchFamily="34" charset="0"/>
                <a:cs typeface="Arial" panose="020B0604020202020204" pitchFamily="34" charset="0"/>
              </a:rPr>
              <a:t>HEC Paris : Coordinateur de la médecine des élèves</a:t>
            </a:r>
          </a:p>
        </p:txBody>
      </p:sp>
    </p:spTree>
    <p:extLst>
      <p:ext uri="{BB962C8B-B14F-4D97-AF65-F5344CB8AC3E}">
        <p14:creationId xmlns:p14="http://schemas.microsoft.com/office/powerpoint/2010/main" val="2677637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4</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2592925" y="624110"/>
            <a:ext cx="6371563" cy="1280890"/>
          </a:xfrm>
        </p:spPr>
        <p:txBody>
          <a:bodyPr>
            <a:normAutofit/>
          </a:bodyPr>
          <a:lstStyle/>
          <a:p>
            <a:r>
              <a:rPr lang="fr-FR"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attentes</a:t>
            </a:r>
          </a:p>
        </p:txBody>
      </p:sp>
      <p:pic>
        <p:nvPicPr>
          <p:cNvPr id="9" name="Picture 2" descr="C:\Documents and Settings\Philippe\Local Settings\Temporary Internet Files\Content.IE5\WA4VSK7L\MCBD00028_0000[1].wmf"/>
          <p:cNvPicPr>
            <a:picLocks noGrp="1" noChangeAspect="1" noChangeArrowheads="1"/>
          </p:cNvPicPr>
          <p:nvPr>
            <p:ph idx="1"/>
          </p:nvPr>
        </p:nvPicPr>
        <p:blipFill>
          <a:blip r:embed="rId4" cstate="print"/>
          <a:srcRect/>
          <a:stretch>
            <a:fillRect/>
          </a:stretch>
        </p:blipFill>
        <p:spPr bwMode="auto">
          <a:xfrm>
            <a:off x="3214677" y="2428868"/>
            <a:ext cx="2571769" cy="2643206"/>
          </a:xfrm>
          <a:prstGeom prst="rect">
            <a:avLst/>
          </a:prstGeom>
          <a:noFill/>
        </p:spPr>
      </p:pic>
    </p:spTree>
    <p:extLst>
      <p:ext uri="{BB962C8B-B14F-4D97-AF65-F5344CB8AC3E}">
        <p14:creationId xmlns:p14="http://schemas.microsoft.com/office/powerpoint/2010/main" val="36871379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0"/>
                                        <p:tgtEl>
                                          <p:spTgt spid="9"/>
                                        </p:tgtEl>
                                      </p:cBhvr>
                                    </p:animEffect>
                                    <p:anim calcmode="lin" valueType="num">
                                      <p:cBhvr>
                                        <p:cTn id="8" dur="5000" fill="hold"/>
                                        <p:tgtEl>
                                          <p:spTgt spid="9"/>
                                        </p:tgtEl>
                                        <p:attrNameLst>
                                          <p:attrName>ppt_w</p:attrName>
                                        </p:attrNameLst>
                                      </p:cBhvr>
                                      <p:tavLst>
                                        <p:tav tm="0" fmla="#ppt_w*sin(2.5*pi*$)">
                                          <p:val>
                                            <p:fltVal val="0"/>
                                          </p:val>
                                        </p:tav>
                                        <p:tav tm="100000">
                                          <p:val>
                                            <p:fltVal val="1"/>
                                          </p:val>
                                        </p:tav>
                                      </p:tavLst>
                                    </p:anim>
                                    <p:anim calcmode="lin" valueType="num">
                                      <p:cBhvr>
                                        <p:cTn id="9" dur="5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5</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2592925" y="624110"/>
            <a:ext cx="6371563" cy="1280890"/>
          </a:xfrm>
        </p:spPr>
        <p:txBody>
          <a:bodyPr>
            <a:normAutofit/>
          </a:bodyPr>
          <a:lstStyle/>
          <a:p>
            <a:r>
              <a:rPr lang="fr-FR"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objectifs</a:t>
            </a:r>
          </a:p>
        </p:txBody>
      </p:sp>
      <p:sp>
        <p:nvSpPr>
          <p:cNvPr id="14" name="Espace réservé du contenu 2"/>
          <p:cNvSpPr>
            <a:spLocks noGrp="1"/>
          </p:cNvSpPr>
          <p:nvPr>
            <p:ph idx="1"/>
          </p:nvPr>
        </p:nvSpPr>
        <p:spPr>
          <a:xfrm>
            <a:off x="1096206" y="2019510"/>
            <a:ext cx="8012298" cy="4838490"/>
          </a:xfrm>
        </p:spPr>
        <p:txBody>
          <a:bodyPr>
            <a:normAutofit/>
          </a:bodyPr>
          <a:lstStyle/>
          <a:p>
            <a:r>
              <a:rPr lang="fr-FR" sz="3200" dirty="0">
                <a:latin typeface="Arial" panose="020B0604020202020204" pitchFamily="34" charset="0"/>
                <a:cs typeface="Arial" panose="020B0604020202020204" pitchFamily="34" charset="0"/>
              </a:rPr>
              <a:t>Connaitre les circonstances médicales justifiant d‘aborder la sexualité</a:t>
            </a:r>
          </a:p>
          <a:p>
            <a:r>
              <a:rPr lang="fr-FR" sz="3200" dirty="0">
                <a:latin typeface="Arial" panose="020B0604020202020204" pitchFamily="34" charset="0"/>
                <a:cs typeface="Arial" panose="020B0604020202020204" pitchFamily="34" charset="0"/>
              </a:rPr>
              <a:t>Savoir trouver les mots pour parler de sexualité</a:t>
            </a:r>
          </a:p>
          <a:p>
            <a:r>
              <a:rPr lang="fr-FR" sz="3200" dirty="0">
                <a:latin typeface="Arial" panose="020B0604020202020204" pitchFamily="34" charset="0"/>
                <a:cs typeface="Arial" panose="020B0604020202020204" pitchFamily="34" charset="0"/>
              </a:rPr>
              <a:t>A quels moments peut-on parler de sexualité avec les patients</a:t>
            </a:r>
          </a:p>
        </p:txBody>
      </p:sp>
    </p:spTree>
    <p:extLst>
      <p:ext uri="{BB962C8B-B14F-4D97-AF65-F5344CB8AC3E}">
        <p14:creationId xmlns:p14="http://schemas.microsoft.com/office/powerpoint/2010/main" val="11243921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6</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285852" y="624110"/>
            <a:ext cx="7678637" cy="2090510"/>
          </a:xfrm>
        </p:spPr>
        <p:txBody>
          <a:bodyPr>
            <a:normAutofit/>
          </a:bodyPr>
          <a:lstStyle/>
          <a:p>
            <a:r>
              <a:rPr lang="fr-FR" sz="4000" dirty="0">
                <a:latin typeface="Arial" panose="020B0604020202020204" pitchFamily="34" charset="0"/>
                <a:cs typeface="Arial" panose="020B0604020202020204" pitchFamily="34" charset="0"/>
              </a:rPr>
              <a:t>Connaitre les circonstances médicales justifiant d‘aborder la sexualité</a:t>
            </a:r>
          </a:p>
        </p:txBody>
      </p:sp>
    </p:spTree>
    <p:extLst>
      <p:ext uri="{BB962C8B-B14F-4D97-AF65-F5344CB8AC3E}">
        <p14:creationId xmlns:p14="http://schemas.microsoft.com/office/powerpoint/2010/main" val="7192827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7</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r>
              <a:rPr lang="fr-FR" sz="4000" dirty="0">
                <a:latin typeface="Arial" panose="020B0604020202020204" pitchFamily="34" charset="0"/>
                <a:cs typeface="Arial" panose="020B0604020202020204" pitchFamily="34" charset="0"/>
              </a:rPr>
              <a:t>Comment parler de sexualité ?</a:t>
            </a:r>
            <a:br>
              <a:rPr lang="fr-FR" sz="4000" dirty="0">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Savoir trouver les mots</a:t>
            </a:r>
            <a:endParaRPr lang="fr-FR"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956396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8</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p:cNvSpPr txBox="1">
            <a:spLocks/>
          </p:cNvSpPr>
          <p:nvPr/>
        </p:nvSpPr>
        <p:spPr>
          <a:xfrm>
            <a:off x="1403648" y="578927"/>
            <a:ext cx="7607198" cy="12808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dirty="0">
                <a:latin typeface="Arial" panose="020B0604020202020204" pitchFamily="34" charset="0"/>
                <a:cs typeface="Arial" panose="020B0604020202020204" pitchFamily="34" charset="0"/>
              </a:rPr>
              <a:t>Comment parler de sexualité ? </a:t>
            </a:r>
            <a:br>
              <a:rPr lang="fr-FR" sz="4000" dirty="0">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Savoir trouver le bon moment</a:t>
            </a:r>
            <a:endParaRPr lang="fr-FR"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59376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89386" y="5447071"/>
            <a:ext cx="3916756" cy="1152127"/>
          </a:xfrm>
          <a:prstGeom prst="rect">
            <a:avLst/>
          </a:prstGeom>
          <a:solidFill>
            <a:schemeClr val="bg1"/>
          </a:solidFill>
        </p:spPr>
        <p:txBody>
          <a:bodyPr wrap="square" rtlCol="0">
            <a:spAutoFit/>
          </a:bodyPr>
          <a:lstStyle/>
          <a:p>
            <a:endParaRPr lang="fr-FR" dirty="0"/>
          </a:p>
        </p:txBody>
      </p:sp>
      <p:sp>
        <p:nvSpPr>
          <p:cNvPr id="5" name="Espace réservé du numéro de diapositive 4"/>
          <p:cNvSpPr>
            <a:spLocks noGrp="1"/>
          </p:cNvSpPr>
          <p:nvPr>
            <p:ph type="sldNum" sz="quarter" idx="12"/>
          </p:nvPr>
        </p:nvSpPr>
        <p:spPr/>
        <p:txBody>
          <a:bodyPr/>
          <a:lstStyle/>
          <a:p>
            <a:fld id="{5FD889E0-CAB2-4699-909D-B9A88D47ACBE}" type="slidenum">
              <a:rPr lang="en-US" smtClean="0"/>
              <a:pPr/>
              <a:t>9</a:t>
            </a:fld>
            <a:endParaRPr lang="en-US"/>
          </a:p>
        </p:txBody>
      </p:sp>
      <p:pic>
        <p:nvPicPr>
          <p:cNvPr id="7" name="Image 6" descr="filles_garcons_2011 - Google Chrome"/>
          <p:cNvPicPr>
            <a:picLocks noChangeAspect="1"/>
          </p:cNvPicPr>
          <p:nvPr/>
        </p:nvPicPr>
        <p:blipFill rotWithShape="1">
          <a:blip r:embed="rId3" cstate="email">
            <a:extLst>
              <a:ext uri="{28A0092B-C50C-407E-A947-70E740481C1C}">
                <a14:useLocalDpi xmlns:a14="http://schemas.microsoft.com/office/drawing/2010/main" val="0"/>
              </a:ext>
            </a:extLst>
          </a:blip>
          <a:srcRect l="10371" t="19400" r="39784" b="27276"/>
          <a:stretch/>
        </p:blipFill>
        <p:spPr>
          <a:xfrm>
            <a:off x="179512" y="1103851"/>
            <a:ext cx="8964488" cy="5743540"/>
          </a:xfrm>
          <a:prstGeom prst="rect">
            <a:avLst/>
          </a:prstGeom>
        </p:spPr>
      </p:pic>
      <p:sp>
        <p:nvSpPr>
          <p:cNvPr id="8" name="Rectangle 7"/>
          <p:cNvSpPr/>
          <p:nvPr/>
        </p:nvSpPr>
        <p:spPr>
          <a:xfrm>
            <a:off x="251520" y="1170942"/>
            <a:ext cx="4753912" cy="2677656"/>
          </a:xfrm>
          <a:prstGeom prst="rect">
            <a:avLst/>
          </a:prstGeom>
        </p:spPr>
        <p:txBody>
          <a:bodyPr wrap="square">
            <a:spAutoFit/>
          </a:bodyPr>
          <a:lstStyle/>
          <a:p>
            <a:pPr lvl="1"/>
            <a:r>
              <a:rPr lang="fr-FR" sz="2400" dirty="0">
                <a:solidFill>
                  <a:schemeClr val="bg1"/>
                </a:solidFill>
              </a:rPr>
              <a:t>Discussion autours des rapports sexuels :</a:t>
            </a:r>
          </a:p>
          <a:p>
            <a:pPr marL="800100" lvl="1" indent="-342900">
              <a:buFont typeface="Arial" pitchFamily="34" charset="0"/>
              <a:buChar char="•"/>
            </a:pPr>
            <a:r>
              <a:rPr lang="fr-FR" sz="2400" b="1" dirty="0" err="1">
                <a:solidFill>
                  <a:schemeClr val="bg1"/>
                </a:solidFill>
              </a:rPr>
              <a:t>pb</a:t>
            </a:r>
            <a:r>
              <a:rPr lang="fr-FR" sz="2400" b="1" dirty="0">
                <a:solidFill>
                  <a:schemeClr val="bg1"/>
                </a:solidFill>
              </a:rPr>
              <a:t> d’érection</a:t>
            </a:r>
          </a:p>
          <a:p>
            <a:pPr marL="800100" lvl="1" indent="-342900">
              <a:buFont typeface="Arial" pitchFamily="34" charset="0"/>
              <a:buChar char="•"/>
            </a:pPr>
            <a:r>
              <a:rPr lang="fr-FR" sz="2400" b="1" dirty="0">
                <a:solidFill>
                  <a:schemeClr val="bg1"/>
                </a:solidFill>
              </a:rPr>
              <a:t>éjaculation précoce</a:t>
            </a:r>
          </a:p>
          <a:p>
            <a:pPr marL="800100" lvl="1" indent="-342900">
              <a:buFont typeface="Arial" pitchFamily="34" charset="0"/>
              <a:buChar char="•"/>
            </a:pPr>
            <a:r>
              <a:rPr lang="fr-FR" sz="2400" b="1" dirty="0">
                <a:solidFill>
                  <a:schemeClr val="bg1"/>
                </a:solidFill>
              </a:rPr>
              <a:t>conduite à risque…</a:t>
            </a:r>
          </a:p>
          <a:p>
            <a:pPr marL="800100" lvl="1" indent="-342900">
              <a:buFont typeface="Arial" pitchFamily="34" charset="0"/>
              <a:buChar char="•"/>
            </a:pPr>
            <a:r>
              <a:rPr lang="fr-FR" sz="2400" b="1" dirty="0">
                <a:solidFill>
                  <a:schemeClr val="bg1"/>
                </a:solidFill>
              </a:rPr>
              <a:t>prévention des grossesses non désirées</a:t>
            </a:r>
          </a:p>
        </p:txBody>
      </p:sp>
      <p:sp>
        <p:nvSpPr>
          <p:cNvPr id="2" name="Titre 1"/>
          <p:cNvSpPr>
            <a:spLocks noGrp="1"/>
          </p:cNvSpPr>
          <p:nvPr>
            <p:ph type="title"/>
          </p:nvPr>
        </p:nvSpPr>
        <p:spPr>
          <a:xfrm>
            <a:off x="5652120" y="22016"/>
            <a:ext cx="3491880" cy="1280890"/>
          </a:xfrm>
        </p:spPr>
        <p:txBody>
          <a:bodyPr/>
          <a:lstStyle/>
          <a:p>
            <a:r>
              <a:rPr lang="fr-FR" dirty="0">
                <a:solidFill>
                  <a:srgbClr val="FF0000"/>
                </a:solidFill>
              </a:rPr>
              <a:t>Autopalpation</a:t>
            </a:r>
          </a:p>
        </p:txBody>
      </p:sp>
      <p:sp>
        <p:nvSpPr>
          <p:cNvPr id="3" name="Espace réservé du contenu 2"/>
          <p:cNvSpPr>
            <a:spLocks noGrp="1"/>
          </p:cNvSpPr>
          <p:nvPr>
            <p:ph idx="1"/>
          </p:nvPr>
        </p:nvSpPr>
        <p:spPr>
          <a:xfrm>
            <a:off x="511228" y="5600490"/>
            <a:ext cx="4234496" cy="1068869"/>
          </a:xfrm>
        </p:spPr>
        <p:txBody>
          <a:bodyPr>
            <a:normAutofit fontScale="92500" lnSpcReduction="10000"/>
          </a:bodyPr>
          <a:lstStyle/>
          <a:p>
            <a:r>
              <a:rPr lang="fr-FR" sz="1800" dirty="0">
                <a:solidFill>
                  <a:schemeClr val="tx1"/>
                </a:solidFill>
              </a:rPr>
              <a:t>Prescrire : Pas de dépistage systématique des cancers du testicules. La Revue Prescrire Mai 2013/33 N°355 Pages 367-8</a:t>
            </a:r>
          </a:p>
        </p:txBody>
      </p:sp>
      <p:sp>
        <p:nvSpPr>
          <p:cNvPr id="9" name="Espace réservé du contenu 2"/>
          <p:cNvSpPr txBox="1">
            <a:spLocks/>
          </p:cNvSpPr>
          <p:nvPr/>
        </p:nvSpPr>
        <p:spPr>
          <a:xfrm>
            <a:off x="3493264" y="4835132"/>
            <a:ext cx="2880320" cy="26327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fr-FR" sz="2400" b="1" u="sng" dirty="0">
                <a:solidFill>
                  <a:srgbClr val="FF0000"/>
                </a:solidFill>
              </a:rPr>
              <a:t>CRIPS IdF</a:t>
            </a:r>
          </a:p>
        </p:txBody>
      </p:sp>
      <p:sp>
        <p:nvSpPr>
          <p:cNvPr id="4" name="ZoneTexte 3"/>
          <p:cNvSpPr txBox="1"/>
          <p:nvPr/>
        </p:nvSpPr>
        <p:spPr>
          <a:xfrm>
            <a:off x="5364088" y="1063433"/>
            <a:ext cx="3768132" cy="5783958"/>
          </a:xfrm>
          <a:prstGeom prst="rect">
            <a:avLst/>
          </a:prstGeom>
          <a:solidFill>
            <a:schemeClr val="bg1">
              <a:lumMod val="95000"/>
            </a:schemeClr>
          </a:solidFill>
        </p:spPr>
        <p:txBody>
          <a:bodyPr wrap="square" rtlCol="0">
            <a:spAutoFit/>
          </a:bodyPr>
          <a:lstStyle/>
          <a:p>
            <a:endParaRPr lang="fr-FR" dirty="0"/>
          </a:p>
        </p:txBody>
      </p:sp>
      <p:sp>
        <p:nvSpPr>
          <p:cNvPr id="6" name="ZoneTexte 5"/>
          <p:cNvSpPr txBox="1"/>
          <p:nvPr/>
        </p:nvSpPr>
        <p:spPr>
          <a:xfrm>
            <a:off x="323528" y="5600490"/>
            <a:ext cx="4248472" cy="989020"/>
          </a:xfrm>
          <a:prstGeom prst="rect">
            <a:avLst/>
          </a:prstGeom>
          <a:noFill/>
        </p:spPr>
        <p:txBody>
          <a:bodyPr wrap="square" rtlCol="0">
            <a:spAutoFit/>
          </a:bodyPr>
          <a:lstStyle/>
          <a:p>
            <a:endParaRPr lang="fr-FR" dirty="0"/>
          </a:p>
        </p:txBody>
      </p:sp>
      <p:sp>
        <p:nvSpPr>
          <p:cNvPr id="11" name="ZoneTexte 10"/>
          <p:cNvSpPr txBox="1"/>
          <p:nvPr/>
        </p:nvSpPr>
        <p:spPr>
          <a:xfrm>
            <a:off x="634370" y="5558860"/>
            <a:ext cx="3916756" cy="1152127"/>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1306109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0" nodeType="afterEffect">
                                  <p:stCondLst>
                                    <p:cond delay="100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xit"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9" grpId="0"/>
      <p:bldP spid="4"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10</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r>
              <a:rPr lang="fr-FR" sz="4000" dirty="0">
                <a:latin typeface="Arial" panose="020B0604020202020204" pitchFamily="34" charset="0"/>
                <a:cs typeface="Arial" panose="020B0604020202020204" pitchFamily="34" charset="0"/>
              </a:rPr>
              <a:t>Savoir trouver les mots pour parler de sexualité ?</a:t>
            </a:r>
            <a:endParaRPr lang="fr-FR" sz="4000" dirty="0">
              <a:effectLst>
                <a:outerShdw blurRad="38100" dist="38100" dir="2700000" algn="tl">
                  <a:srgbClr val="000000">
                    <a:alpha val="43137"/>
                  </a:srgbClr>
                </a:outerShdw>
              </a:effectLst>
            </a:endParaRPr>
          </a:p>
        </p:txBody>
      </p:sp>
      <p:pic>
        <p:nvPicPr>
          <p:cNvPr id="5" name="Image 4"/>
          <p:cNvPicPr>
            <a:picLocks noChangeAspect="1"/>
          </p:cNvPicPr>
          <p:nvPr/>
        </p:nvPicPr>
        <p:blipFill>
          <a:blip r:embed="rId4"/>
          <a:stretch>
            <a:fillRect/>
          </a:stretch>
        </p:blipFill>
        <p:spPr>
          <a:xfrm>
            <a:off x="-3924944" y="-1971600"/>
            <a:ext cx="13680504" cy="9701808"/>
          </a:xfrm>
          <a:prstGeom prst="rect">
            <a:avLst/>
          </a:prstGeom>
        </p:spPr>
      </p:pic>
      <p:sp>
        <p:nvSpPr>
          <p:cNvPr id="9" name="ZoneTexte 8"/>
          <p:cNvSpPr txBox="1"/>
          <p:nvPr/>
        </p:nvSpPr>
        <p:spPr>
          <a:xfrm>
            <a:off x="-2268760" y="-1899592"/>
            <a:ext cx="3888432" cy="9233297"/>
          </a:xfrm>
          <a:prstGeom prst="rect">
            <a:avLst/>
          </a:prstGeom>
          <a:solidFill>
            <a:schemeClr val="bg1"/>
          </a:solidFill>
        </p:spPr>
        <p:txBody>
          <a:bodyPr wrap="square" rtlCol="0">
            <a:spAutoFit/>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algn="r"/>
            <a:r>
              <a:rPr lang="fr-FR" sz="2800" b="1" dirty="0">
                <a:solidFill>
                  <a:srgbClr val="FF0000"/>
                </a:solidFill>
              </a:rPr>
              <a:t>Viol</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19234064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11</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12" name="ZoneTexte 11"/>
          <p:cNvSpPr txBox="1"/>
          <p:nvPr/>
        </p:nvSpPr>
        <p:spPr>
          <a:xfrm>
            <a:off x="511228" y="2633962"/>
            <a:ext cx="8573324" cy="523220"/>
          </a:xfrm>
          <a:prstGeom prst="rect">
            <a:avLst/>
          </a:prstGeom>
          <a:noFill/>
        </p:spPr>
        <p:txBody>
          <a:bodyPr wrap="square" rtlCol="0">
            <a:spAutoFit/>
          </a:bodyPr>
          <a:lstStyle/>
          <a:p>
            <a:pPr algn="ctr"/>
            <a:r>
              <a:rPr lang="fr-FR" sz="2800" b="1" dirty="0">
                <a:latin typeface="Arial" panose="020B0604020202020204" pitchFamily="34" charset="0"/>
                <a:cs typeface="Arial" panose="020B0604020202020204" pitchFamily="34" charset="0"/>
              </a:rPr>
              <a:t>La littérature</a:t>
            </a:r>
          </a:p>
        </p:txBody>
      </p:sp>
    </p:spTree>
    <p:extLst>
      <p:ext uri="{BB962C8B-B14F-4D97-AF65-F5344CB8AC3E}">
        <p14:creationId xmlns:p14="http://schemas.microsoft.com/office/powerpoint/2010/main" val="2084479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12</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2" name="ZoneTexte 1"/>
          <p:cNvSpPr txBox="1"/>
          <p:nvPr/>
        </p:nvSpPr>
        <p:spPr>
          <a:xfrm>
            <a:off x="1195884" y="1144642"/>
            <a:ext cx="8597276" cy="1384995"/>
          </a:xfrm>
          <a:prstGeom prst="rect">
            <a:avLst/>
          </a:prstGeom>
          <a:noFill/>
        </p:spPr>
        <p:txBody>
          <a:bodyPr wrap="square" rtlCol="0">
            <a:spAutoFit/>
          </a:bodyPr>
          <a:lstStyle/>
          <a:p>
            <a:r>
              <a:rPr lang="fr-FR" sz="2800" b="1" dirty="0">
                <a:latin typeface="Arial" panose="020B0604020202020204" pitchFamily="34" charset="0"/>
                <a:cs typeface="Arial" panose="020B0604020202020204" pitchFamily="34" charset="0"/>
              </a:rPr>
              <a:t>La santé sexuelle (OMS)</a:t>
            </a:r>
          </a:p>
          <a:p>
            <a:r>
              <a:rPr lang="fr-FR" sz="2800" dirty="0">
                <a:latin typeface="Arial" panose="020B0604020202020204" pitchFamily="34" charset="0"/>
                <a:cs typeface="Arial" panose="020B0604020202020204" pitchFamily="34" charset="0"/>
                <a:sym typeface="Wingdings" panose="05000000000000000000" pitchFamily="2" charset="2"/>
              </a:rPr>
              <a:t></a:t>
            </a:r>
            <a:r>
              <a:rPr lang="fr-FR" sz="2800" dirty="0">
                <a:latin typeface="Arial" panose="020B0604020202020204" pitchFamily="34" charset="0"/>
                <a:cs typeface="Arial" panose="020B0604020202020204" pitchFamily="34" charset="0"/>
              </a:rPr>
              <a:t>un état de bien être physique, mental et social dans la domaine de la sexualité(1)</a:t>
            </a:r>
          </a:p>
        </p:txBody>
      </p:sp>
      <p:sp>
        <p:nvSpPr>
          <p:cNvPr id="3" name="ZoneTexte 2"/>
          <p:cNvSpPr txBox="1"/>
          <p:nvPr/>
        </p:nvSpPr>
        <p:spPr>
          <a:xfrm>
            <a:off x="1187624" y="5934670"/>
            <a:ext cx="7896928" cy="923330"/>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(1) Organisation Mondiale de la Santé. Communication brève relative à la sexualité (CBS). Recommandations pour une approche de santé publique. OMS 2015. 70 p.</a:t>
            </a:r>
          </a:p>
        </p:txBody>
      </p:sp>
      <p:sp>
        <p:nvSpPr>
          <p:cNvPr id="12" name="ZoneTexte 11"/>
          <p:cNvSpPr txBox="1"/>
          <p:nvPr/>
        </p:nvSpPr>
        <p:spPr>
          <a:xfrm>
            <a:off x="400665" y="2495357"/>
            <a:ext cx="8573324" cy="3539430"/>
          </a:xfrm>
          <a:prstGeom prst="rect">
            <a:avLst/>
          </a:prstGeom>
          <a:noFill/>
        </p:spPr>
        <p:txBody>
          <a:bodyPr wrap="square" rtlCol="0">
            <a:spAutoFit/>
          </a:bodyPr>
          <a:lstStyle/>
          <a:p>
            <a:r>
              <a:rPr lang="fr-FR" sz="2800" b="1" dirty="0">
                <a:latin typeface="Arial" panose="020B0604020202020204" pitchFamily="34" charset="0"/>
                <a:cs typeface="Arial" panose="020B0604020202020204" pitchFamily="34" charset="0"/>
              </a:rPr>
              <a:t>RECO 1 : la Communication brève relative à la sexualité (CBS)</a:t>
            </a:r>
            <a:r>
              <a:rPr lang="fr-FR" sz="2800" dirty="0">
                <a:latin typeface="Arial" panose="020B0604020202020204" pitchFamily="34" charset="0"/>
                <a:cs typeface="Arial" panose="020B0604020202020204" pitchFamily="34" charset="0"/>
                <a:sym typeface="Wingdings" panose="05000000000000000000" pitchFamily="2" charset="2"/>
              </a:rPr>
              <a:t></a:t>
            </a:r>
            <a:r>
              <a:rPr lang="fr-FR" sz="2800" dirty="0">
                <a:latin typeface="Arial" panose="020B0604020202020204" pitchFamily="34" charset="0"/>
                <a:cs typeface="Arial" panose="020B0604020202020204" pitchFamily="34" charset="0"/>
              </a:rPr>
              <a:t>pour la prévention des IST chez l’adulte et l’adolescent, en soins primaires</a:t>
            </a:r>
          </a:p>
          <a:p>
            <a:endParaRPr lang="fr-FR" sz="2800" dirty="0">
              <a:latin typeface="Arial" panose="020B0604020202020204" pitchFamily="34" charset="0"/>
              <a:cs typeface="Arial" panose="020B0604020202020204" pitchFamily="34" charset="0"/>
            </a:endParaRPr>
          </a:p>
          <a:p>
            <a:r>
              <a:rPr lang="fr-FR" sz="2800" b="1" dirty="0">
                <a:latin typeface="Arial" panose="020B0604020202020204" pitchFamily="34" charset="0"/>
                <a:cs typeface="Arial" panose="020B0604020202020204" pitchFamily="34" charset="0"/>
              </a:rPr>
              <a:t>RECO 2 : former les soignants à la connaissance sur la santé sexuelle et à avoir une compétence en matière de communication brève relative à la sexualité</a:t>
            </a:r>
          </a:p>
        </p:txBody>
      </p:sp>
    </p:spTree>
    <p:extLst>
      <p:ext uri="{BB962C8B-B14F-4D97-AF65-F5344CB8AC3E}">
        <p14:creationId xmlns:p14="http://schemas.microsoft.com/office/powerpoint/2010/main" val="9450574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13</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3" name="ZoneTexte 2"/>
          <p:cNvSpPr txBox="1"/>
          <p:nvPr/>
        </p:nvSpPr>
        <p:spPr>
          <a:xfrm>
            <a:off x="1357291" y="6199669"/>
            <a:ext cx="7828284" cy="584775"/>
          </a:xfrm>
          <a:prstGeom prst="rect">
            <a:avLst/>
          </a:prstGeom>
          <a:noFill/>
        </p:spPr>
        <p:txBody>
          <a:bodyPr wrap="square" rtlCol="0">
            <a:spAutoFit/>
          </a:bodyPr>
          <a:lstStyle/>
          <a:p>
            <a:r>
              <a:rPr lang="fr-FR" sz="1600" dirty="0">
                <a:latin typeface="Arial" panose="020B0604020202020204" pitchFamily="34" charset="0"/>
                <a:cs typeface="Arial" panose="020B0604020202020204" pitchFamily="34" charset="0"/>
              </a:rPr>
              <a:t>(1) Organisation Mondiale de la Santé. Communication brève relative à la sexualité (CBS). Recommandations pour une approche de santé publique. OMS 2015. 70 p.</a:t>
            </a:r>
          </a:p>
        </p:txBody>
      </p:sp>
      <p:sp>
        <p:nvSpPr>
          <p:cNvPr id="12" name="ZoneTexte 11"/>
          <p:cNvSpPr txBox="1"/>
          <p:nvPr/>
        </p:nvSpPr>
        <p:spPr>
          <a:xfrm>
            <a:off x="1187624" y="1195898"/>
            <a:ext cx="7920879" cy="5016758"/>
          </a:xfrm>
          <a:prstGeom prst="rect">
            <a:avLst/>
          </a:prstGeom>
          <a:noFill/>
        </p:spPr>
        <p:txBody>
          <a:bodyPr wrap="square" rtlCol="0">
            <a:spAutoFit/>
          </a:bodyPr>
          <a:lstStyle/>
          <a:p>
            <a:r>
              <a:rPr lang="fr-FR" sz="3200" b="1" dirty="0">
                <a:latin typeface="Arial" panose="020B0604020202020204" pitchFamily="34" charset="0"/>
                <a:cs typeface="Arial" panose="020B0604020202020204" pitchFamily="34" charset="0"/>
              </a:rPr>
              <a:t>la Communication brève relative à la sexualité (CBS)</a:t>
            </a:r>
            <a:r>
              <a:rPr lang="fr-FR" sz="3200" dirty="0">
                <a:latin typeface="Arial" panose="020B0604020202020204" pitchFamily="34" charset="0"/>
                <a:cs typeface="Arial" panose="020B0604020202020204" pitchFamily="34" charset="0"/>
                <a:sym typeface="Wingdings" panose="05000000000000000000" pitchFamily="2" charset="2"/>
              </a:rPr>
              <a:t> (1)</a:t>
            </a:r>
          </a:p>
          <a:p>
            <a:pPr marL="457200" indent="-457200">
              <a:buFont typeface="Wingdings" panose="05000000000000000000" pitchFamily="2" charset="2"/>
              <a:buChar char="Ø"/>
            </a:pPr>
            <a:r>
              <a:rPr lang="fr-FR" sz="3200" dirty="0">
                <a:latin typeface="Arial" panose="020B0604020202020204" pitchFamily="34" charset="0"/>
                <a:cs typeface="Arial" panose="020B0604020202020204" pitchFamily="34" charset="0"/>
              </a:rPr>
              <a:t>Counselling non formalisé</a:t>
            </a:r>
          </a:p>
          <a:p>
            <a:pPr marL="457200" indent="-457200">
              <a:buFont typeface="Wingdings" panose="05000000000000000000" pitchFamily="2" charset="2"/>
              <a:buChar char="Ø"/>
            </a:pPr>
            <a:r>
              <a:rPr lang="fr-FR" sz="3200" dirty="0">
                <a:latin typeface="Arial" panose="020B0604020202020204" pitchFamily="34" charset="0"/>
                <a:cs typeface="Arial" panose="020B0604020202020204" pitchFamily="34" charset="0"/>
              </a:rPr>
              <a:t>Par médecin, infirmier ou éducateur pour la santé</a:t>
            </a:r>
          </a:p>
          <a:p>
            <a:pPr marL="457200" indent="-457200">
              <a:buFont typeface="Wingdings" panose="05000000000000000000" pitchFamily="2" charset="2"/>
              <a:buChar char="Ø"/>
            </a:pPr>
            <a:r>
              <a:rPr lang="fr-FR" sz="3200" dirty="0">
                <a:latin typeface="Arial" panose="020B0604020202020204" pitchFamily="34" charset="0"/>
                <a:cs typeface="Arial" panose="020B0604020202020204" pitchFamily="34" charset="0"/>
              </a:rPr>
              <a:t>Pour prendre en charge</a:t>
            </a:r>
          </a:p>
          <a:p>
            <a:pPr marL="914400" lvl="1" indent="-457200">
              <a:buFont typeface="Arial" panose="020B0604020202020204" pitchFamily="34" charset="0"/>
              <a:buChar char="•"/>
            </a:pPr>
            <a:r>
              <a:rPr lang="fr-FR" sz="3200" dirty="0">
                <a:latin typeface="Arial" panose="020B0604020202020204" pitchFamily="34" charset="0"/>
                <a:cs typeface="Arial" panose="020B0604020202020204" pitchFamily="34" charset="0"/>
              </a:rPr>
              <a:t>les </a:t>
            </a:r>
            <a:r>
              <a:rPr lang="fr-FR" sz="3200" dirty="0" err="1">
                <a:latin typeface="Arial" panose="020B0604020202020204" pitchFamily="34" charset="0"/>
                <a:cs typeface="Arial" panose="020B0604020202020204" pitchFamily="34" charset="0"/>
              </a:rPr>
              <a:t>pb</a:t>
            </a:r>
            <a:r>
              <a:rPr lang="fr-FR" sz="3200" dirty="0">
                <a:latin typeface="Arial" panose="020B0604020202020204" pitchFamily="34" charset="0"/>
                <a:cs typeface="Arial" panose="020B0604020202020204" pitchFamily="34" charset="0"/>
              </a:rPr>
              <a:t> d’ordre sexuels</a:t>
            </a:r>
          </a:p>
          <a:p>
            <a:pPr marL="914400" lvl="1" indent="-457200">
              <a:buFont typeface="Arial" panose="020B0604020202020204" pitchFamily="34" charset="0"/>
              <a:buChar char="•"/>
            </a:pPr>
            <a:r>
              <a:rPr lang="fr-FR" sz="3200" dirty="0">
                <a:latin typeface="Arial" panose="020B0604020202020204" pitchFamily="34" charset="0"/>
                <a:cs typeface="Arial" panose="020B0604020202020204" pitchFamily="34" charset="0"/>
              </a:rPr>
              <a:t>les </a:t>
            </a:r>
            <a:r>
              <a:rPr lang="fr-FR" sz="3200" dirty="0" err="1">
                <a:latin typeface="Arial" panose="020B0604020202020204" pitchFamily="34" charset="0"/>
                <a:cs typeface="Arial" panose="020B0604020202020204" pitchFamily="34" charset="0"/>
              </a:rPr>
              <a:t>pb</a:t>
            </a:r>
            <a:r>
              <a:rPr lang="fr-FR" sz="3200" dirty="0">
                <a:latin typeface="Arial" panose="020B0604020202020204" pitchFamily="34" charset="0"/>
                <a:cs typeface="Arial" panose="020B0604020202020204" pitchFamily="34" charset="0"/>
              </a:rPr>
              <a:t> personnels ou psychologiques connexes</a:t>
            </a:r>
          </a:p>
          <a:p>
            <a:pPr marL="914400" lvl="1" indent="-457200">
              <a:buFont typeface="Arial" panose="020B0604020202020204" pitchFamily="34" charset="0"/>
              <a:buChar char="•"/>
            </a:pPr>
            <a:r>
              <a:rPr lang="fr-FR" sz="3200" dirty="0">
                <a:latin typeface="Arial" panose="020B0604020202020204" pitchFamily="34" charset="0"/>
                <a:cs typeface="Arial" panose="020B0604020202020204" pitchFamily="34" charset="0"/>
              </a:rPr>
              <a:t>promouvoir le bien être</a:t>
            </a:r>
          </a:p>
        </p:txBody>
      </p:sp>
    </p:spTree>
    <p:extLst>
      <p:ext uri="{BB962C8B-B14F-4D97-AF65-F5344CB8AC3E}">
        <p14:creationId xmlns:p14="http://schemas.microsoft.com/office/powerpoint/2010/main" val="42000122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14</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3" name="ZoneTexte 2"/>
          <p:cNvSpPr txBox="1"/>
          <p:nvPr/>
        </p:nvSpPr>
        <p:spPr>
          <a:xfrm>
            <a:off x="1170113" y="5517232"/>
            <a:ext cx="7828284" cy="646331"/>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(1) </a:t>
            </a:r>
            <a:r>
              <a:rPr lang="fr-FR" dirty="0" err="1">
                <a:latin typeface="Arial" panose="020B0604020202020204" pitchFamily="34" charset="0"/>
                <a:cs typeface="Arial" panose="020B0604020202020204" pitchFamily="34" charset="0"/>
              </a:rPr>
              <a:t>Maystre-Agustoni</a:t>
            </a:r>
            <a:r>
              <a:rPr lang="fr-FR" dirty="0">
                <a:latin typeface="Arial" panose="020B0604020202020204" pitchFamily="34" charset="0"/>
                <a:cs typeface="Arial" panose="020B0604020202020204" pitchFamily="34" charset="0"/>
              </a:rPr>
              <a:t> G et coll. Talking about sexuality with the physician are patients receiving what they wish ? </a:t>
            </a:r>
            <a:r>
              <a:rPr lang="fr-FR" dirty="0" err="1">
                <a:latin typeface="Arial" panose="020B0604020202020204" pitchFamily="34" charset="0"/>
                <a:cs typeface="Arial" panose="020B0604020202020204" pitchFamily="34" charset="0"/>
              </a:rPr>
              <a:t>Swiss</a:t>
            </a:r>
            <a:r>
              <a:rPr lang="fr-FR" dirty="0">
                <a:latin typeface="Arial" panose="020B0604020202020204" pitchFamily="34" charset="0"/>
                <a:cs typeface="Arial" panose="020B0604020202020204" pitchFamily="34" charset="0"/>
              </a:rPr>
              <a:t> Med </a:t>
            </a:r>
            <a:r>
              <a:rPr lang="fr-FR" dirty="0" err="1">
                <a:latin typeface="Arial" panose="020B0604020202020204" pitchFamily="34" charset="0"/>
                <a:cs typeface="Arial" panose="020B0604020202020204" pitchFamily="34" charset="0"/>
              </a:rPr>
              <a:t>Wkly</a:t>
            </a:r>
            <a:r>
              <a:rPr lang="fr-FR" dirty="0">
                <a:latin typeface="Arial" panose="020B0604020202020204" pitchFamily="34" charset="0"/>
                <a:cs typeface="Arial" panose="020B0604020202020204" pitchFamily="34" charset="0"/>
              </a:rPr>
              <a:t> 2011;141:w13178</a:t>
            </a:r>
          </a:p>
        </p:txBody>
      </p:sp>
      <p:sp>
        <p:nvSpPr>
          <p:cNvPr id="12" name="ZoneTexte 11"/>
          <p:cNvSpPr txBox="1"/>
          <p:nvPr/>
        </p:nvSpPr>
        <p:spPr>
          <a:xfrm>
            <a:off x="1488482" y="1791393"/>
            <a:ext cx="7344816" cy="2554545"/>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Etude suisse (1)</a:t>
            </a:r>
          </a:p>
          <a:p>
            <a:endParaRPr lang="fr-FR" sz="3200" dirty="0">
              <a:latin typeface="Arial" panose="020B0604020202020204" pitchFamily="34" charset="0"/>
              <a:cs typeface="Arial" panose="020B0604020202020204" pitchFamily="34" charset="0"/>
            </a:endParaRPr>
          </a:p>
          <a:p>
            <a:r>
              <a:rPr lang="fr-FR" sz="3200" dirty="0">
                <a:latin typeface="Arial" panose="020B0604020202020204" pitchFamily="34" charset="0"/>
                <a:cs typeface="Arial" panose="020B0604020202020204" pitchFamily="34" charset="0"/>
              </a:rPr>
              <a:t>90% des hommes interrogés souhaites que leur MG  parle davantage de sexualité en consultation</a:t>
            </a:r>
          </a:p>
        </p:txBody>
      </p:sp>
    </p:spTree>
    <p:extLst>
      <p:ext uri="{BB962C8B-B14F-4D97-AF65-F5344CB8AC3E}">
        <p14:creationId xmlns:p14="http://schemas.microsoft.com/office/powerpoint/2010/main" val="33842082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15</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3" name="ZoneTexte 2"/>
          <p:cNvSpPr txBox="1"/>
          <p:nvPr/>
        </p:nvSpPr>
        <p:spPr>
          <a:xfrm>
            <a:off x="1357291" y="6199669"/>
            <a:ext cx="7828284" cy="646331"/>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(1)Bartoli S., </a:t>
            </a:r>
            <a:r>
              <a:rPr lang="fr-FR" dirty="0" err="1">
                <a:latin typeface="Arial" panose="020B0604020202020204" pitchFamily="34" charset="0"/>
                <a:cs typeface="Arial" panose="020B0604020202020204" pitchFamily="34" charset="0"/>
              </a:rPr>
              <a:t>Grandcolin</a:t>
            </a:r>
            <a:r>
              <a:rPr lang="fr-FR" dirty="0">
                <a:latin typeface="Arial" panose="020B0604020202020204" pitchFamily="34" charset="0"/>
                <a:cs typeface="Arial" panose="020B0604020202020204" pitchFamily="34" charset="0"/>
              </a:rPr>
              <a:t> S. Aborder la sexualité masculine en MG: atteintes, opinions et représentations des hommes. exercer 2016;124:52-9</a:t>
            </a:r>
          </a:p>
        </p:txBody>
      </p:sp>
      <p:sp>
        <p:nvSpPr>
          <p:cNvPr id="12" name="ZoneTexte 11"/>
          <p:cNvSpPr txBox="1"/>
          <p:nvPr/>
        </p:nvSpPr>
        <p:spPr>
          <a:xfrm>
            <a:off x="803717" y="1564855"/>
            <a:ext cx="8340283" cy="3539430"/>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Etude qualitative dans galeries marchandes en Charente-Maritime et Cotes-d’Armor (1)</a:t>
            </a:r>
          </a:p>
          <a:p>
            <a:endParaRPr lang="fr-FR" sz="32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à"/>
            </a:pPr>
            <a:r>
              <a:rPr lang="fr-FR" sz="3200" dirty="0">
                <a:latin typeface="Arial" panose="020B0604020202020204" pitchFamily="34" charset="0"/>
                <a:cs typeface="Arial" panose="020B0604020202020204" pitchFamily="34" charset="0"/>
                <a:sym typeface="Wingdings" panose="05000000000000000000" pitchFamily="2" charset="2"/>
              </a:rPr>
              <a:t>Attitude proactive de la part du MG</a:t>
            </a:r>
          </a:p>
          <a:p>
            <a:pPr marL="457200" indent="-457200">
              <a:buFont typeface="Wingdings" panose="05000000000000000000" pitchFamily="2" charset="2"/>
              <a:buChar char="à"/>
            </a:pPr>
            <a:r>
              <a:rPr lang="fr-FR" sz="3200" dirty="0">
                <a:latin typeface="Arial" panose="020B0604020202020204" pitchFamily="34" charset="0"/>
                <a:cs typeface="Arial" panose="020B0604020202020204" pitchFamily="34" charset="0"/>
                <a:sym typeface="Wingdings" panose="05000000000000000000" pitchFamily="2" charset="2"/>
              </a:rPr>
              <a:t>L’abord de la sexualité est légitimé quand dans le domaine médical, en lien avec la santé</a:t>
            </a:r>
            <a:endParaRPr lang="fr-FR"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08766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16</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pPr algn="ctr"/>
            <a:r>
              <a:rPr lang="fr-FR" sz="4000" b="1" dirty="0">
                <a:latin typeface="Arial" panose="020B0604020202020204" pitchFamily="34" charset="0"/>
                <a:cs typeface="Arial" panose="020B0604020202020204" pitchFamily="34" charset="0"/>
              </a:rPr>
              <a:t>Parler de sexualité</a:t>
            </a:r>
            <a:endParaRPr lang="fr-FR" sz="4000" b="1" dirty="0">
              <a:effectLst>
                <a:outerShdw blurRad="38100" dist="38100" dir="2700000" algn="tl">
                  <a:srgbClr val="000000">
                    <a:alpha val="43137"/>
                  </a:srgbClr>
                </a:outerShdw>
              </a:effectLst>
            </a:endParaRPr>
          </a:p>
        </p:txBody>
      </p:sp>
      <p:sp>
        <p:nvSpPr>
          <p:cNvPr id="3" name="ZoneTexte 2"/>
          <p:cNvSpPr txBox="1"/>
          <p:nvPr/>
        </p:nvSpPr>
        <p:spPr>
          <a:xfrm>
            <a:off x="1619672" y="6396335"/>
            <a:ext cx="7828284" cy="461665"/>
          </a:xfrm>
          <a:prstGeom prst="rect">
            <a:avLst/>
          </a:prstGeom>
          <a:noFill/>
        </p:spPr>
        <p:txBody>
          <a:bodyPr wrap="square" rtlCol="0">
            <a:spAutoFit/>
          </a:bodyPr>
          <a:lstStyle/>
          <a:p>
            <a:r>
              <a:rPr lang="fr-FR" sz="2400" dirty="0">
                <a:latin typeface="Arial" panose="020B0604020202020204" pitchFamily="34" charset="0"/>
                <a:cs typeface="Arial" panose="020B0604020202020204" pitchFamily="34" charset="0"/>
              </a:rPr>
              <a:t>(1) HCSP, 2 mars 2016. 20p</a:t>
            </a:r>
          </a:p>
        </p:txBody>
      </p:sp>
      <p:sp>
        <p:nvSpPr>
          <p:cNvPr id="12" name="ZoneTexte 11"/>
          <p:cNvSpPr txBox="1"/>
          <p:nvPr/>
        </p:nvSpPr>
        <p:spPr>
          <a:xfrm>
            <a:off x="648366" y="1127393"/>
            <a:ext cx="8475790" cy="5262979"/>
          </a:xfrm>
          <a:prstGeom prst="rect">
            <a:avLst/>
          </a:prstGeom>
          <a:noFill/>
        </p:spPr>
        <p:txBody>
          <a:bodyPr wrap="square" rtlCol="0">
            <a:spAutoFit/>
          </a:bodyPr>
          <a:lstStyle/>
          <a:p>
            <a:r>
              <a:rPr lang="fr-FR" sz="2800" dirty="0">
                <a:latin typeface="Arial" panose="020B0604020202020204" pitchFamily="34" charset="0"/>
                <a:cs typeface="Arial" panose="020B0604020202020204" pitchFamily="34" charset="0"/>
              </a:rPr>
              <a:t>Avis du Haut Conseil de la santé publique</a:t>
            </a:r>
          </a:p>
          <a:p>
            <a:r>
              <a:rPr lang="fr-FR" sz="2800" dirty="0">
                <a:latin typeface="Arial" panose="020B0604020202020204" pitchFamily="34" charset="0"/>
                <a:cs typeface="Arial" panose="020B0604020202020204" pitchFamily="34" charset="0"/>
              </a:rPr>
              <a:t>Relatif à la santé sexuelle et reproductive (1)</a:t>
            </a:r>
          </a:p>
          <a:p>
            <a:endParaRPr lang="fr-FR"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à"/>
            </a:pPr>
            <a:r>
              <a:rPr lang="fr-FR" sz="2800" dirty="0">
                <a:latin typeface="Arial" panose="020B0604020202020204" pitchFamily="34" charset="0"/>
                <a:cs typeface="Arial" panose="020B0604020202020204" pitchFamily="34" charset="0"/>
                <a:sym typeface="Wingdings" panose="05000000000000000000" pitchFamily="2" charset="2"/>
              </a:rPr>
              <a:t>Information en santé sexuelle (évolution des savoirs)</a:t>
            </a:r>
          </a:p>
          <a:p>
            <a:pPr marL="457200" indent="-457200">
              <a:buFont typeface="Wingdings" panose="05000000000000000000" pitchFamily="2" charset="2"/>
              <a:buChar char="à"/>
            </a:pPr>
            <a:r>
              <a:rPr lang="fr-FR" sz="2800" dirty="0">
                <a:latin typeface="Arial" panose="020B0604020202020204" pitchFamily="34" charset="0"/>
                <a:cs typeface="Arial" panose="020B0604020202020204" pitchFamily="34" charset="0"/>
                <a:sym typeface="Wingdings" panose="05000000000000000000" pitchFamily="2" charset="2"/>
              </a:rPr>
              <a:t>Education à la vie sexuelle (évolution des savoir-être et des savoir-faire)</a:t>
            </a:r>
          </a:p>
          <a:p>
            <a:pPr marL="457200" indent="-457200">
              <a:buFont typeface="Wingdings" panose="05000000000000000000" pitchFamily="2" charset="2"/>
              <a:buChar char="à"/>
            </a:pPr>
            <a:r>
              <a:rPr lang="fr-FR" sz="2800" dirty="0">
                <a:latin typeface="Arial" panose="020B0604020202020204" pitchFamily="34" charset="0"/>
                <a:cs typeface="Arial" panose="020B0604020202020204" pitchFamily="34" charset="0"/>
                <a:sym typeface="Wingdings" panose="05000000000000000000" pitchFamily="2" charset="2"/>
              </a:rPr>
              <a:t>Santé reproductive (contraception, IVG)</a:t>
            </a:r>
          </a:p>
          <a:p>
            <a:pPr marL="457200" indent="-457200">
              <a:buFont typeface="Wingdings" panose="05000000000000000000" pitchFamily="2" charset="2"/>
              <a:buChar char="à"/>
            </a:pPr>
            <a:r>
              <a:rPr lang="fr-FR" sz="2800" dirty="0">
                <a:latin typeface="Arial" panose="020B0604020202020204" pitchFamily="34" charset="0"/>
                <a:cs typeface="Arial" panose="020B0604020202020204" pitchFamily="34" charset="0"/>
                <a:sym typeface="Wingdings" panose="05000000000000000000" pitchFamily="2" charset="2"/>
              </a:rPr>
              <a:t>Risques liés à la sexualité (IST, vaccination, violences sexuelles et discrimination)</a:t>
            </a:r>
          </a:p>
          <a:p>
            <a:pPr marL="457200" indent="-457200">
              <a:buFont typeface="Wingdings" panose="05000000000000000000" pitchFamily="2" charset="2"/>
              <a:buChar char="à"/>
            </a:pPr>
            <a:r>
              <a:rPr lang="fr-FR" sz="2800" dirty="0">
                <a:latin typeface="Arial" panose="020B0604020202020204" pitchFamily="34" charset="0"/>
                <a:cs typeface="Arial" panose="020B0604020202020204" pitchFamily="34" charset="0"/>
                <a:sym typeface="Wingdings" panose="05000000000000000000" pitchFamily="2" charset="2"/>
              </a:rPr>
              <a:t>Populations âgées, handicapées, </a:t>
            </a:r>
            <a:r>
              <a:rPr lang="fr-FR" sz="2800" dirty="0" err="1">
                <a:latin typeface="Arial" panose="020B0604020202020204" pitchFamily="34" charset="0"/>
                <a:cs typeface="Arial" panose="020B0604020202020204" pitchFamily="34" charset="0"/>
                <a:sym typeface="Wingdings" panose="05000000000000000000" pitchFamily="2" charset="2"/>
              </a:rPr>
              <a:t>trans</a:t>
            </a:r>
            <a:r>
              <a:rPr lang="fr-FR" sz="2800" dirty="0">
                <a:latin typeface="Arial" panose="020B0604020202020204" pitchFamily="34" charset="0"/>
                <a:cs typeface="Arial" panose="020B0604020202020204" pitchFamily="34" charset="0"/>
                <a:sym typeface="Wingdings" panose="05000000000000000000" pitchFamily="2" charset="2"/>
              </a:rPr>
              <a:t>, prostituées</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86570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260648"/>
            <a:ext cx="9036496" cy="4464496"/>
          </a:xfrm>
        </p:spPr>
        <p:txBody>
          <a:bodyPr>
            <a:normAutofit fontScale="90000"/>
          </a:bodyPr>
          <a:lstStyle/>
          <a:p>
            <a:pPr algn="ctr"/>
            <a:r>
              <a:rPr lang="fr-FR" dirty="0">
                <a:latin typeface="Arial" panose="020B0604020202020204" pitchFamily="34" charset="0"/>
                <a:cs typeface="Arial" panose="020B0604020202020204" pitchFamily="34" charset="0"/>
              </a:rPr>
              <a:t>Parler de sexualité</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 avec des hommes</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 ayant des relations sexuelles avec des hommes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 </a:t>
            </a:r>
            <a:r>
              <a:rPr lang="fr-FR" dirty="0">
                <a:solidFill>
                  <a:srgbClr val="FF0000"/>
                </a:solidFill>
                <a:latin typeface="Arial" panose="020B0604020202020204" pitchFamily="34" charset="0"/>
                <a:cs typeface="Arial" panose="020B0604020202020204" pitchFamily="34" charset="0"/>
              </a:rPr>
              <a:t>quel intérêt ? </a:t>
            </a:r>
          </a:p>
        </p:txBody>
      </p:sp>
      <p:sp>
        <p:nvSpPr>
          <p:cNvPr id="3" name="Subtitle 2"/>
          <p:cNvSpPr>
            <a:spLocks noGrp="1"/>
          </p:cNvSpPr>
          <p:nvPr>
            <p:ph type="subTitle" idx="1"/>
          </p:nvPr>
        </p:nvSpPr>
        <p:spPr>
          <a:xfrm>
            <a:off x="1008312" y="5373216"/>
            <a:ext cx="8135688" cy="1224136"/>
          </a:xfrm>
        </p:spPr>
        <p:txBody>
          <a:bodyPr>
            <a:normAutofit fontScale="55000" lnSpcReduction="20000"/>
          </a:bodyPr>
          <a:lstStyle/>
          <a:p>
            <a:r>
              <a:rPr lang="fr-FR" sz="3200" dirty="0">
                <a:solidFill>
                  <a:schemeClr val="tx1"/>
                </a:solidFill>
                <a:latin typeface="Arial" panose="020B0604020202020204" pitchFamily="34" charset="0"/>
                <a:cs typeface="Arial" panose="020B0604020202020204" pitchFamily="34" charset="0"/>
              </a:rPr>
              <a:t>BROC A. Sexualité et bien être sexuel : en parler pour améliorer la santé de nos patients. Exemple de la vaccination contre l’hépatite A chez les hommes ayant des relations sexuelles avec des hommes. Thèse de médecine générale. Université Pari-Diderot Paris 7;2016, 104p</a:t>
            </a:r>
          </a:p>
          <a:p>
            <a:endParaRPr lang="fr-FR" sz="3200" dirty="0"/>
          </a:p>
        </p:txBody>
      </p:sp>
    </p:spTree>
    <p:extLst>
      <p:ext uri="{BB962C8B-B14F-4D97-AF65-F5344CB8AC3E}">
        <p14:creationId xmlns:p14="http://schemas.microsoft.com/office/powerpoint/2010/main" val="4425591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467600" cy="1143000"/>
          </a:xfrm>
        </p:spPr>
        <p:txBody>
          <a:bodyPr/>
          <a:lstStyle/>
          <a:p>
            <a:r>
              <a:rPr lang="fr-FR" u="sng" dirty="0">
                <a:solidFill>
                  <a:srgbClr val="FF0000"/>
                </a:solidFill>
                <a:latin typeface="Arial" panose="020B0604020202020204" pitchFamily="34" charset="0"/>
                <a:cs typeface="Arial" panose="020B0604020202020204" pitchFamily="34" charset="0"/>
              </a:rPr>
              <a:t>GÉNÉRALITÉS	Hépatite A</a:t>
            </a:r>
          </a:p>
        </p:txBody>
      </p:sp>
      <p:sp>
        <p:nvSpPr>
          <p:cNvPr id="3" name="Content Placeholder 2"/>
          <p:cNvSpPr>
            <a:spLocks noGrp="1"/>
          </p:cNvSpPr>
          <p:nvPr>
            <p:ph idx="1"/>
          </p:nvPr>
        </p:nvSpPr>
        <p:spPr>
          <a:xfrm>
            <a:off x="755576" y="1484784"/>
            <a:ext cx="8388424" cy="5373215"/>
          </a:xfrm>
        </p:spPr>
        <p:txBody>
          <a:bodyPr>
            <a:normAutofit/>
          </a:bodyPr>
          <a:lstStyle/>
          <a:p>
            <a:r>
              <a:rPr lang="fr-FR" sz="2400" dirty="0">
                <a:latin typeface="Arial" panose="020B0604020202020204" pitchFamily="34" charset="0"/>
                <a:cs typeface="Arial" panose="020B0604020202020204" pitchFamily="34" charset="0"/>
              </a:rPr>
              <a:t>Maladie cosmopolite, 1,4 millions de personnes infectées par an dans le monde, coût 3000 euros par personne infectée. </a:t>
            </a:r>
          </a:p>
          <a:p>
            <a:r>
              <a:rPr lang="fr-FR" sz="2400" dirty="0">
                <a:latin typeface="Arial" panose="020B0604020202020204" pitchFamily="34" charset="0"/>
                <a:cs typeface="Arial" panose="020B0604020202020204" pitchFamily="34" charset="0"/>
              </a:rPr>
              <a:t>Infection virale, 70% à 80% d’hépatite aigue symptomatique chez l’adulte.</a:t>
            </a:r>
          </a:p>
          <a:p>
            <a:r>
              <a:rPr lang="fr-FR" sz="2400" dirty="0">
                <a:latin typeface="Arial" panose="020B0604020202020204" pitchFamily="34" charset="0"/>
                <a:cs typeface="Arial" panose="020B0604020202020204" pitchFamily="34" charset="0"/>
              </a:rPr>
              <a:t>Guérison dans 95% des cas. En moyenne, 470 hospitalisations, 120 formes sévères et 2 décès par an en France</a:t>
            </a:r>
            <a:r>
              <a:rPr lang="fr-FR" sz="2400" dirty="0"/>
              <a:t>. </a:t>
            </a:r>
          </a:p>
        </p:txBody>
      </p:sp>
      <p:sp>
        <p:nvSpPr>
          <p:cNvPr id="4" name="Espace réservé du numéro de diapositive 3"/>
          <p:cNvSpPr>
            <a:spLocks noGrp="1"/>
          </p:cNvSpPr>
          <p:nvPr>
            <p:ph type="sldNum" sz="quarter" idx="12"/>
          </p:nvPr>
        </p:nvSpPr>
        <p:spPr/>
        <p:txBody>
          <a:bodyPr/>
          <a:lstStyle/>
          <a:p>
            <a:fld id="{763C5173-AFE1-499F-BA5D-3A91D855FEFD}" type="slidenum">
              <a:rPr lang="fr-FR" smtClean="0"/>
              <a:pPr/>
              <a:t>18</a:t>
            </a:fld>
            <a:endParaRPr lang="fr-FR"/>
          </a:p>
        </p:txBody>
      </p:sp>
      <p:sp>
        <p:nvSpPr>
          <p:cNvPr id="5" name="ZoneTexte 4"/>
          <p:cNvSpPr txBox="1"/>
          <p:nvPr/>
        </p:nvSpPr>
        <p:spPr>
          <a:xfrm>
            <a:off x="179512" y="5307685"/>
            <a:ext cx="8964488" cy="1569660"/>
          </a:xfrm>
          <a:prstGeom prst="rect">
            <a:avLst/>
          </a:prstGeom>
          <a:noFill/>
        </p:spPr>
        <p:txBody>
          <a:bodyPr wrap="square" rtlCol="0">
            <a:spAutoFit/>
          </a:bodyPr>
          <a:lstStyle/>
          <a:p>
            <a:pPr lvl="0"/>
            <a:r>
              <a:rPr lang="fr-FR" sz="1600" i="1" dirty="0"/>
              <a:t>Institut de Veille Sanitaire. Hépatite A [en ligne]. 2009 [consulté le 11 janvier 2016]. Disponible : </a:t>
            </a:r>
            <a:r>
              <a:rPr lang="fr-FR" sz="1600" i="1" u="sng" dirty="0">
                <a:hlinkClick r:id="rId2"/>
              </a:rPr>
              <a:t>http://www.invs.sante.fr/</a:t>
            </a:r>
            <a:r>
              <a:rPr lang="fr-FR" sz="1600" i="1" u="sng" dirty="0">
                <a:solidFill>
                  <a:srgbClr val="FFC000"/>
                </a:solidFill>
                <a:hlinkClick r:id="rId2"/>
              </a:rPr>
              <a:t>Dossiers-thematiques</a:t>
            </a:r>
            <a:r>
              <a:rPr lang="fr-FR" sz="1600" i="1" u="sng" dirty="0">
                <a:hlinkClick r:id="rId2"/>
              </a:rPr>
              <a:t>/Maladies-infectieuses/Maladies-a-declaration-obligatoire/Hepatite-A/Donnees-epidemiologiques</a:t>
            </a:r>
            <a:r>
              <a:rPr lang="fr-FR" sz="1600" i="1" dirty="0"/>
              <a:t>.</a:t>
            </a:r>
          </a:p>
          <a:p>
            <a:r>
              <a:rPr lang="fr-FR" sz="1600" i="1" dirty="0"/>
              <a:t>Agence National de Sécurité Sanitaire, Environnement, Travail. Virus de l’hépatite A [en ligne]. 2011[consulté le 12 décembre 2015]. Disponible :</a:t>
            </a:r>
          </a:p>
          <a:p>
            <a:r>
              <a:rPr lang="fr-FR" sz="1600" b="1" i="1" u="sng" dirty="0">
                <a:solidFill>
                  <a:schemeClr val="accent1">
                    <a:lumMod val="40000"/>
                    <a:lumOff val="60000"/>
                  </a:schemeClr>
                </a:solidFill>
              </a:rPr>
              <a:t>https://www.anses.fr/fr/system/files/MIC2010sa0236Fi.pdf</a:t>
            </a:r>
            <a:r>
              <a:rPr lang="fr-FR" sz="1600" i="1" dirty="0">
                <a:solidFill>
                  <a:schemeClr val="accent1">
                    <a:lumMod val="40000"/>
                    <a:lumOff val="60000"/>
                  </a:schemeClr>
                </a:solidFill>
              </a:rPr>
              <a:t> </a:t>
            </a:r>
          </a:p>
        </p:txBody>
      </p:sp>
    </p:spTree>
    <p:extLst>
      <p:ext uri="{BB962C8B-B14F-4D97-AF65-F5344CB8AC3E}">
        <p14:creationId xmlns:p14="http://schemas.microsoft.com/office/powerpoint/2010/main" val="14420671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630" y="0"/>
            <a:ext cx="8632772" cy="6858000"/>
          </a:xfrm>
        </p:spPr>
        <p:txBody>
          <a:bodyPr>
            <a:normAutofit lnSpcReduction="10000"/>
          </a:bodyPr>
          <a:lstStyle/>
          <a:p>
            <a:pPr>
              <a:buNone/>
            </a:pPr>
            <a:endParaRPr lang="fr-FR" dirty="0"/>
          </a:p>
          <a:p>
            <a:pPr marL="1371600" lvl="3" indent="0">
              <a:buNone/>
            </a:pPr>
            <a:r>
              <a:rPr lang="fr-FR" sz="3600" dirty="0">
                <a:solidFill>
                  <a:srgbClr val="FF0000"/>
                </a:solidFill>
                <a:latin typeface="Arial" panose="020B0604020202020204" pitchFamily="34" charset="0"/>
                <a:cs typeface="Arial" panose="020B0604020202020204" pitchFamily="34" charset="0"/>
              </a:rPr>
              <a:t>  Mode de transmission</a:t>
            </a:r>
          </a:p>
          <a:p>
            <a:pPr lvl="1">
              <a:buFontTx/>
              <a:buChar char="-"/>
            </a:pPr>
            <a:r>
              <a:rPr lang="fr-FR" sz="3200" dirty="0" err="1">
                <a:latin typeface="Arial" panose="020B0604020202020204" pitchFamily="34" charset="0"/>
                <a:cs typeface="Arial" panose="020B0604020202020204" pitchFamily="34" charset="0"/>
              </a:rPr>
              <a:t>Féco</a:t>
            </a:r>
            <a:r>
              <a:rPr lang="fr-FR" sz="3200" dirty="0">
                <a:latin typeface="Arial" panose="020B0604020202020204" pitchFamily="34" charset="0"/>
                <a:cs typeface="Arial" panose="020B0604020202020204" pitchFamily="34" charset="0"/>
              </a:rPr>
              <a:t>-orale (40% des cas en 2014 en France)</a:t>
            </a:r>
          </a:p>
          <a:p>
            <a:pPr marL="457200" lvl="1" indent="0">
              <a:buNone/>
            </a:pPr>
            <a:endParaRPr lang="fr-FR" sz="3200" dirty="0">
              <a:latin typeface="Arial" panose="020B0604020202020204" pitchFamily="34" charset="0"/>
              <a:cs typeface="Arial" panose="020B0604020202020204" pitchFamily="34" charset="0"/>
            </a:endParaRPr>
          </a:p>
          <a:p>
            <a:pPr lvl="1">
              <a:buFontTx/>
              <a:buChar char="-"/>
            </a:pPr>
            <a:r>
              <a:rPr lang="fr-FR" sz="3200" dirty="0">
                <a:latin typeface="Arial" panose="020B0604020202020204" pitchFamily="34" charset="0"/>
                <a:cs typeface="Arial" panose="020B0604020202020204" pitchFamily="34" charset="0"/>
              </a:rPr>
              <a:t>Relations sexuelles </a:t>
            </a:r>
            <a:r>
              <a:rPr lang="fr-FR" sz="3200" dirty="0" err="1">
                <a:latin typeface="Arial" panose="020B0604020202020204" pitchFamily="34" charset="0"/>
                <a:cs typeface="Arial" panose="020B0604020202020204" pitchFamily="34" charset="0"/>
              </a:rPr>
              <a:t>oro</a:t>
            </a:r>
            <a:r>
              <a:rPr lang="fr-FR" sz="3200" dirty="0">
                <a:latin typeface="Arial" panose="020B0604020202020204" pitchFamily="34" charset="0"/>
                <a:cs typeface="Arial" panose="020B0604020202020204" pitchFamily="34" charset="0"/>
              </a:rPr>
              <a:t>-anales et </a:t>
            </a:r>
            <a:r>
              <a:rPr lang="fr-FR" sz="3200" dirty="0" err="1">
                <a:latin typeface="Arial" panose="020B0604020202020204" pitchFamily="34" charset="0"/>
                <a:cs typeface="Arial" panose="020B0604020202020204" pitchFamily="34" charset="0"/>
              </a:rPr>
              <a:t>digito</a:t>
            </a:r>
            <a:r>
              <a:rPr lang="fr-FR" sz="3200" dirty="0">
                <a:latin typeface="Arial" panose="020B0604020202020204" pitchFamily="34" charset="0"/>
                <a:cs typeface="Arial" panose="020B0604020202020204" pitchFamily="34" charset="0"/>
              </a:rPr>
              <a:t>-anales</a:t>
            </a:r>
          </a:p>
          <a:p>
            <a:pPr marL="457200" lvl="1" indent="0">
              <a:buNone/>
            </a:pPr>
            <a:r>
              <a:rPr lang="fr-FR" sz="3200" dirty="0">
                <a:latin typeface="Arial" panose="020B0604020202020204" pitchFamily="34" charset="0"/>
                <a:cs typeface="Arial" panose="020B0604020202020204" pitchFamily="34" charset="0"/>
                <a:sym typeface="Wingdings" panose="05000000000000000000" pitchFamily="2" charset="2"/>
              </a:rPr>
              <a:t></a:t>
            </a:r>
            <a:r>
              <a:rPr lang="fr-FR" sz="3200" dirty="0">
                <a:latin typeface="Arial" panose="020B0604020202020204" pitchFamily="34" charset="0"/>
                <a:cs typeface="Arial" panose="020B0604020202020204" pitchFamily="34" charset="0"/>
              </a:rPr>
              <a:t>OR 2,8, p&lt;0,03, IC 95% [1,1 ; 7,4] (1)</a:t>
            </a:r>
          </a:p>
          <a:p>
            <a:pPr marL="457200" lvl="1" indent="0">
              <a:buNone/>
            </a:pPr>
            <a:endParaRPr lang="fr-FR" sz="3200" dirty="0">
              <a:latin typeface="Arial" panose="020B0604020202020204" pitchFamily="34" charset="0"/>
              <a:cs typeface="Arial" panose="020B0604020202020204" pitchFamily="34" charset="0"/>
            </a:endParaRPr>
          </a:p>
          <a:p>
            <a:pPr lvl="1">
              <a:buFontTx/>
              <a:buChar char="-"/>
            </a:pPr>
            <a:r>
              <a:rPr lang="fr-FR" sz="2400" dirty="0">
                <a:latin typeface="Arial" panose="020B0604020202020204" pitchFamily="34" charset="0"/>
                <a:cs typeface="Arial" panose="020B0604020202020204" pitchFamily="34" charset="0"/>
              </a:rPr>
              <a:t>Voie sanguine exceptionnelle (AES et accident transfusionnel),</a:t>
            </a:r>
          </a:p>
          <a:p>
            <a:pPr lvl="1">
              <a:buFontTx/>
              <a:buChar char="-"/>
            </a:pPr>
            <a:r>
              <a:rPr lang="fr-FR" sz="2400" dirty="0">
                <a:latin typeface="Arial" panose="020B0604020202020204" pitchFamily="34" charset="0"/>
                <a:cs typeface="Arial" panose="020B0604020202020204" pitchFamily="34" charset="0"/>
              </a:rPr>
              <a:t>Toxicomanie IV (peu fréquent)</a:t>
            </a:r>
          </a:p>
          <a:p>
            <a:pPr>
              <a:buNone/>
            </a:pPr>
            <a:r>
              <a:rPr lang="en-US" i="1" dirty="0"/>
              <a:t>	</a:t>
            </a:r>
            <a:r>
              <a:rPr lang="en-US" i="1" dirty="0">
                <a:solidFill>
                  <a:schemeClr val="tx1"/>
                </a:solidFill>
                <a:latin typeface="Arial" panose="020B0604020202020204" pitchFamily="34" charset="0"/>
                <a:cs typeface="Arial" panose="020B0604020202020204" pitchFamily="34" charset="0"/>
              </a:rPr>
              <a:t>(1) Ballesteros J, Dal-</a:t>
            </a:r>
            <a:r>
              <a:rPr lang="en-US" i="1" dirty="0" err="1">
                <a:solidFill>
                  <a:schemeClr val="tx1"/>
                </a:solidFill>
                <a:latin typeface="Arial" panose="020B0604020202020204" pitchFamily="34" charset="0"/>
                <a:cs typeface="Arial" panose="020B0604020202020204" pitchFamily="34" charset="0"/>
              </a:rPr>
              <a:t>Ré</a:t>
            </a:r>
            <a:r>
              <a:rPr lang="en-US" i="1" dirty="0">
                <a:solidFill>
                  <a:schemeClr val="tx1"/>
                </a:solidFill>
                <a:latin typeface="Arial" panose="020B0604020202020204" pitchFamily="34" charset="0"/>
                <a:cs typeface="Arial" panose="020B0604020202020204" pitchFamily="34" charset="0"/>
              </a:rPr>
              <a:t> R, </a:t>
            </a:r>
            <a:r>
              <a:rPr lang="en-US" i="1" dirty="0" err="1">
                <a:solidFill>
                  <a:schemeClr val="tx1"/>
                </a:solidFill>
                <a:latin typeface="Arial" panose="020B0604020202020204" pitchFamily="34" charset="0"/>
                <a:cs typeface="Arial" panose="020B0604020202020204" pitchFamily="34" charset="0"/>
              </a:rPr>
              <a:t>Gonzàlez</a:t>
            </a:r>
            <a:r>
              <a:rPr lang="en-US" i="1" dirty="0">
                <a:solidFill>
                  <a:schemeClr val="tx1"/>
                </a:solidFill>
                <a:latin typeface="Arial" panose="020B0604020202020204" pitchFamily="34" charset="0"/>
                <a:cs typeface="Arial" panose="020B0604020202020204" pitchFamily="34" charset="0"/>
              </a:rPr>
              <a:t> A, Del Romero J. Are homosexual males a risk group for hepatitis A infection in intermediate endemicity areas? </a:t>
            </a:r>
            <a:r>
              <a:rPr lang="en-US" i="1" dirty="0" err="1">
                <a:solidFill>
                  <a:schemeClr val="tx1"/>
                </a:solidFill>
                <a:latin typeface="Arial" panose="020B0604020202020204" pitchFamily="34" charset="0"/>
                <a:cs typeface="Arial" panose="020B0604020202020204" pitchFamily="34" charset="0"/>
              </a:rPr>
              <a:t>Epidemiol</a:t>
            </a:r>
            <a:r>
              <a:rPr lang="en-US" i="1" dirty="0">
                <a:solidFill>
                  <a:schemeClr val="tx1"/>
                </a:solidFill>
                <a:latin typeface="Arial" panose="020B0604020202020204" pitchFamily="34" charset="0"/>
                <a:cs typeface="Arial" panose="020B0604020202020204" pitchFamily="34" charset="0"/>
              </a:rPr>
              <a:t> Infect. 1996 Aug; 117(1): 145–148</a:t>
            </a:r>
          </a:p>
          <a:p>
            <a:pPr>
              <a:buNone/>
            </a:pPr>
            <a:endParaRPr lang="fr-FR" dirty="0"/>
          </a:p>
          <a:p>
            <a:endParaRPr lang="fr-FR" dirty="0"/>
          </a:p>
          <a:p>
            <a:endParaRPr lang="fr-FR" dirty="0"/>
          </a:p>
        </p:txBody>
      </p:sp>
      <p:sp>
        <p:nvSpPr>
          <p:cNvPr id="2" name="Espace réservé du numéro de diapositive 1"/>
          <p:cNvSpPr>
            <a:spLocks noGrp="1"/>
          </p:cNvSpPr>
          <p:nvPr>
            <p:ph type="sldNum" sz="quarter" idx="12"/>
          </p:nvPr>
        </p:nvSpPr>
        <p:spPr/>
        <p:txBody>
          <a:bodyPr/>
          <a:lstStyle/>
          <a:p>
            <a:fld id="{763C5173-AFE1-499F-BA5D-3A91D855FEFD}" type="slidenum">
              <a:rPr lang="fr-FR" smtClean="0"/>
              <a:pPr/>
              <a:t>19</a:t>
            </a:fld>
            <a:endParaRPr lang="fr-FR"/>
          </a:p>
        </p:txBody>
      </p:sp>
    </p:spTree>
    <p:extLst>
      <p:ext uri="{BB962C8B-B14F-4D97-AF65-F5344CB8AC3E}">
        <p14:creationId xmlns:p14="http://schemas.microsoft.com/office/powerpoint/2010/main" val="17692656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0"/>
            <a:ext cx="3939208" cy="1143000"/>
          </a:xfrm>
        </p:spPr>
        <p:txBody>
          <a:bodyPr>
            <a:normAutofit/>
          </a:bodyPr>
          <a:lstStyle/>
          <a:p>
            <a:r>
              <a:rPr lang="fr-FR" dirty="0">
                <a:solidFill>
                  <a:srgbClr val="FF0000"/>
                </a:solidFill>
                <a:latin typeface="Arial" panose="020B0604020202020204" pitchFamily="34" charset="0"/>
                <a:cs typeface="Arial" panose="020B0604020202020204" pitchFamily="34" charset="0"/>
              </a:rPr>
              <a:t>HSH</a:t>
            </a:r>
          </a:p>
        </p:txBody>
      </p:sp>
      <p:sp>
        <p:nvSpPr>
          <p:cNvPr id="3" name="Content Placeholder 2"/>
          <p:cNvSpPr>
            <a:spLocks noGrp="1"/>
          </p:cNvSpPr>
          <p:nvPr>
            <p:ph idx="1"/>
          </p:nvPr>
        </p:nvSpPr>
        <p:spPr>
          <a:xfrm>
            <a:off x="1331640" y="692696"/>
            <a:ext cx="7704856" cy="6160192"/>
          </a:xfrm>
        </p:spPr>
        <p:txBody>
          <a:bodyPr>
            <a:normAutofit lnSpcReduction="10000"/>
          </a:bodyPr>
          <a:lstStyle/>
          <a:p>
            <a:endParaRPr lang="fr-FR" b="1" dirty="0"/>
          </a:p>
          <a:p>
            <a:r>
              <a:rPr lang="fr-FR" sz="2800" b="1" dirty="0">
                <a:latin typeface="Arial" panose="020B0604020202020204" pitchFamily="34" charset="0"/>
                <a:cs typeface="Arial" panose="020B0604020202020204" pitchFamily="34" charset="0"/>
              </a:rPr>
              <a:t>Vaccination contre l’hépatite A recommandée dans le calendrier vaccinal dans le BEH depuis 2006</a:t>
            </a:r>
          </a:p>
          <a:p>
            <a:pPr marL="0" indent="0">
              <a:buNone/>
            </a:pPr>
            <a:endParaRPr lang="fr-FR" sz="2800" b="1" dirty="0">
              <a:latin typeface="Arial" panose="020B0604020202020204" pitchFamily="34" charset="0"/>
              <a:cs typeface="Arial" panose="020B0604020202020204" pitchFamily="34" charset="0"/>
            </a:endParaRPr>
          </a:p>
          <a:p>
            <a:pPr marL="0" indent="0">
              <a:buNone/>
            </a:pPr>
            <a:r>
              <a:rPr lang="fr-FR" sz="2800" b="1" dirty="0">
                <a:latin typeface="Arial" panose="020B0604020202020204" pitchFamily="34" charset="0"/>
                <a:cs typeface="Arial" panose="020B0604020202020204" pitchFamily="34" charset="0"/>
              </a:rPr>
              <a:t>HSH</a:t>
            </a:r>
            <a:r>
              <a:rPr lang="fr-FR" sz="2800" dirty="0">
                <a:latin typeface="Arial" panose="020B0604020202020204" pitchFamily="34" charset="0"/>
                <a:cs typeface="Arial" panose="020B0604020202020204" pitchFamily="34" charset="0"/>
              </a:rPr>
              <a:t> : hommes ayant des relations sexuelles avec des hommes</a:t>
            </a:r>
          </a:p>
          <a:p>
            <a:endParaRPr lang="fr-FR" sz="2800" dirty="0">
              <a:latin typeface="Arial" panose="020B0604020202020204" pitchFamily="34" charset="0"/>
              <a:cs typeface="Arial" panose="020B0604020202020204" pitchFamily="34" charset="0"/>
            </a:endParaRPr>
          </a:p>
          <a:p>
            <a:r>
              <a:rPr lang="fr-FR" sz="2800" dirty="0">
                <a:latin typeface="Arial" panose="020B0604020202020204" pitchFamily="34" charset="0"/>
                <a:cs typeface="Arial" panose="020B0604020202020204" pitchFamily="34" charset="0"/>
              </a:rPr>
              <a:t>1,1% de la population masculine se définit comme homosexuelle.</a:t>
            </a:r>
          </a:p>
          <a:p>
            <a:pPr>
              <a:buNone/>
            </a:pPr>
            <a:endParaRPr lang="fr-FR" sz="2800" dirty="0">
              <a:latin typeface="Arial" panose="020B0604020202020204" pitchFamily="34" charset="0"/>
              <a:cs typeface="Arial" panose="020B0604020202020204" pitchFamily="34" charset="0"/>
            </a:endParaRPr>
          </a:p>
          <a:p>
            <a:r>
              <a:rPr lang="fr-FR" sz="2800" dirty="0">
                <a:latin typeface="Arial" panose="020B0604020202020204" pitchFamily="34" charset="0"/>
                <a:cs typeface="Arial" panose="020B0604020202020204" pitchFamily="34" charset="0"/>
              </a:rPr>
              <a:t>4,1% des hommes ont eu des relations sexuelles avec des hommes. </a:t>
            </a:r>
          </a:p>
          <a:p>
            <a:endParaRPr lang="fr-FR" sz="2800" dirty="0">
              <a:latin typeface="Arial" panose="020B0604020202020204" pitchFamily="34" charset="0"/>
              <a:cs typeface="Arial" panose="020B0604020202020204" pitchFamily="34" charset="0"/>
            </a:endParaRPr>
          </a:p>
          <a:p>
            <a:pPr>
              <a:buNone/>
            </a:pPr>
            <a:endParaRPr lang="fr-FR" sz="2400" dirty="0">
              <a:latin typeface="Arial" panose="020B0604020202020204" pitchFamily="34" charset="0"/>
              <a:cs typeface="Arial" panose="020B0604020202020204" pitchFamily="34" charset="0"/>
            </a:endParaRPr>
          </a:p>
          <a:p>
            <a:pPr>
              <a:buNone/>
            </a:pPr>
            <a:endParaRPr lang="fr-FR" sz="2400" dirty="0"/>
          </a:p>
        </p:txBody>
      </p:sp>
      <p:sp>
        <p:nvSpPr>
          <p:cNvPr id="4" name="Espace réservé du numéro de diapositive 3"/>
          <p:cNvSpPr>
            <a:spLocks noGrp="1"/>
          </p:cNvSpPr>
          <p:nvPr>
            <p:ph type="sldNum" sz="quarter" idx="12"/>
          </p:nvPr>
        </p:nvSpPr>
        <p:spPr/>
        <p:txBody>
          <a:bodyPr/>
          <a:lstStyle/>
          <a:p>
            <a:fld id="{763C5173-AFE1-499F-BA5D-3A91D855FEFD}" type="slidenum">
              <a:rPr lang="fr-FR" smtClean="0"/>
              <a:pPr/>
              <a:t>20</a:t>
            </a:fld>
            <a:endParaRPr lang="fr-FR"/>
          </a:p>
        </p:txBody>
      </p:sp>
    </p:spTree>
    <p:extLst>
      <p:ext uri="{BB962C8B-B14F-4D97-AF65-F5344CB8AC3E}">
        <p14:creationId xmlns:p14="http://schemas.microsoft.com/office/powerpoint/2010/main" val="121830225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0"/>
            <a:ext cx="7740352" cy="6858000"/>
          </a:xfrm>
        </p:spPr>
        <p:txBody>
          <a:bodyPr>
            <a:normAutofit/>
          </a:bodyPr>
          <a:lstStyle/>
          <a:p>
            <a:pPr marL="0" indent="0">
              <a:buNone/>
            </a:pPr>
            <a:r>
              <a:rPr lang="fr-FR" sz="2800" dirty="0">
                <a:solidFill>
                  <a:srgbClr val="FF0000"/>
                </a:solidFill>
                <a:latin typeface="Arial" panose="020B0604020202020204" pitchFamily="34" charset="0"/>
                <a:cs typeface="Arial" panose="020B0604020202020204" pitchFamily="34" charset="0"/>
              </a:rPr>
              <a:t>Pourcentage de personnes ayant déjà pratiqué l’</a:t>
            </a:r>
            <a:r>
              <a:rPr lang="fr-FR" sz="2800" dirty="0" err="1">
                <a:solidFill>
                  <a:srgbClr val="FF0000"/>
                </a:solidFill>
                <a:latin typeface="Arial" panose="020B0604020202020204" pitchFamily="34" charset="0"/>
                <a:cs typeface="Arial" panose="020B0604020202020204" pitchFamily="34" charset="0"/>
              </a:rPr>
              <a:t>anulingus</a:t>
            </a:r>
            <a:r>
              <a:rPr lang="fr-FR" sz="2800" dirty="0">
                <a:solidFill>
                  <a:srgbClr val="FF0000"/>
                </a:solidFill>
                <a:latin typeface="Arial" panose="020B0604020202020204" pitchFamily="34" charset="0"/>
                <a:cs typeface="Arial" panose="020B0604020202020204" pitchFamily="34" charset="0"/>
              </a:rPr>
              <a:t> dans la population générale (1) (2)</a:t>
            </a:r>
          </a:p>
          <a:p>
            <a:pPr>
              <a:buNone/>
            </a:pPr>
            <a:endParaRPr lang="fr-FR" sz="2400"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600" dirty="0">
                <a:latin typeface="Arial" panose="020B0604020202020204" pitchFamily="34" charset="0"/>
                <a:cs typeface="Arial" panose="020B0604020202020204" pitchFamily="34" charset="0"/>
              </a:rPr>
              <a:t>43% des hommes hétérosexuels, </a:t>
            </a:r>
          </a:p>
          <a:p>
            <a:pPr>
              <a:buFont typeface="Arial" panose="020B0604020202020204" pitchFamily="34" charset="0"/>
              <a:buChar char="•"/>
            </a:pPr>
            <a:endParaRPr lang="es-ES_tradnl" sz="2600"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600" dirty="0">
                <a:latin typeface="Arial" panose="020B0604020202020204" pitchFamily="34" charset="0"/>
                <a:cs typeface="Arial" panose="020B0604020202020204" pitchFamily="34" charset="0"/>
              </a:rPr>
              <a:t>60% des HSH (avec partenaires occasionnels),</a:t>
            </a:r>
          </a:p>
          <a:p>
            <a:pPr>
              <a:buFont typeface="Arial" panose="020B0604020202020204" pitchFamily="34" charset="0"/>
              <a:buChar char="•"/>
            </a:pPr>
            <a:endParaRPr lang="es-ES_tradnl" sz="2600"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600" dirty="0">
                <a:latin typeface="Arial" panose="020B0604020202020204" pitchFamily="34" charset="0"/>
                <a:cs typeface="Arial" panose="020B0604020202020204" pitchFamily="34" charset="0"/>
              </a:rPr>
              <a:t>16% des femmes hétérosexuelles,</a:t>
            </a:r>
          </a:p>
          <a:p>
            <a:pPr marL="0" indent="0">
              <a:buNone/>
            </a:pPr>
            <a:endParaRPr lang="es-ES_tradnl" sz="2600"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600" dirty="0">
                <a:latin typeface="Arial" panose="020B0604020202020204" pitchFamily="34" charset="0"/>
                <a:cs typeface="Arial" panose="020B0604020202020204" pitchFamily="34" charset="0"/>
              </a:rPr>
              <a:t>15% des jeunes entre 15 et 24 ans</a:t>
            </a:r>
            <a:r>
              <a:rPr lang="fr-FR" sz="2400" dirty="0">
                <a:latin typeface="Arial" panose="020B0604020202020204" pitchFamily="34" charset="0"/>
                <a:cs typeface="Arial" panose="020B0604020202020204" pitchFamily="34" charset="0"/>
              </a:rPr>
              <a:t>.</a:t>
            </a:r>
          </a:p>
          <a:p>
            <a:pPr>
              <a:buNone/>
            </a:pPr>
            <a:endParaRPr lang="fr-FR" sz="2400" dirty="0">
              <a:latin typeface="Arial" panose="020B0604020202020204" pitchFamily="34" charset="0"/>
              <a:cs typeface="Arial" panose="020B0604020202020204" pitchFamily="34" charset="0"/>
            </a:endParaRPr>
          </a:p>
          <a:p>
            <a:pPr>
              <a:buNone/>
            </a:pPr>
            <a:r>
              <a:rPr lang="fr-FR" sz="2000" i="1" dirty="0">
                <a:latin typeface="Arial" panose="020B0604020202020204" pitchFamily="34" charset="0"/>
                <a:cs typeface="Arial" panose="020B0604020202020204" pitchFamily="34" charset="0"/>
              </a:rPr>
              <a:t>(1)</a:t>
            </a:r>
            <a:r>
              <a:rPr lang="fr-FR" sz="2000" i="1" dirty="0" err="1">
                <a:latin typeface="Arial" panose="020B0604020202020204" pitchFamily="34" charset="0"/>
                <a:cs typeface="Arial" panose="020B0604020202020204" pitchFamily="34" charset="0"/>
              </a:rPr>
              <a:t>Ifop</a:t>
            </a:r>
            <a:r>
              <a:rPr lang="fr-FR" sz="2000" i="1" dirty="0">
                <a:latin typeface="Arial" panose="020B0604020202020204" pitchFamily="34" charset="0"/>
                <a:cs typeface="Arial" panose="020B0604020202020204" pitchFamily="34" charset="0"/>
              </a:rPr>
              <a:t>. Les français et le 1</a:t>
            </a:r>
            <a:r>
              <a:rPr lang="fr-FR" sz="2000" i="1" baseline="30000" dirty="0">
                <a:latin typeface="Arial" panose="020B0604020202020204" pitchFamily="34" charset="0"/>
                <a:cs typeface="Arial" panose="020B0604020202020204" pitchFamily="34" charset="0"/>
              </a:rPr>
              <a:t>er</a:t>
            </a:r>
            <a:r>
              <a:rPr lang="fr-FR" sz="2000" i="1" dirty="0">
                <a:latin typeface="Arial" panose="020B0604020202020204" pitchFamily="34" charset="0"/>
                <a:cs typeface="Arial" panose="020B0604020202020204" pitchFamily="34" charset="0"/>
              </a:rPr>
              <a:t> soir ; à l’heure des sites de rencontres. </a:t>
            </a:r>
          </a:p>
          <a:p>
            <a:pPr>
              <a:buNone/>
            </a:pPr>
            <a:r>
              <a:rPr lang="fr-FR" sz="2000" i="1" dirty="0">
                <a:latin typeface="Arial" panose="020B0604020202020204" pitchFamily="34" charset="0"/>
                <a:cs typeface="Arial" panose="020B0604020202020204" pitchFamily="34" charset="0"/>
              </a:rPr>
              <a:t>(2)</a:t>
            </a:r>
            <a:r>
              <a:rPr lang="fr-FR" sz="2000" i="1" dirty="0" err="1">
                <a:latin typeface="Arial" panose="020B0604020202020204" pitchFamily="34" charset="0"/>
                <a:cs typeface="Arial" panose="020B0604020202020204" pitchFamily="34" charset="0"/>
              </a:rPr>
              <a:t>Ifop</a:t>
            </a:r>
            <a:r>
              <a:rPr lang="fr-FR" sz="2000" i="1" dirty="0">
                <a:latin typeface="Arial" panose="020B0604020202020204" pitchFamily="34" charset="0"/>
                <a:cs typeface="Arial" panose="020B0604020202020204" pitchFamily="34" charset="0"/>
              </a:rPr>
              <a:t>. Génération </a:t>
            </a:r>
            <a:r>
              <a:rPr lang="fr-FR" sz="2000" i="1" dirty="0" err="1">
                <a:latin typeface="Arial" panose="020B0604020202020204" pitchFamily="34" charset="0"/>
                <a:cs typeface="Arial" panose="020B0604020202020204" pitchFamily="34" charset="0"/>
              </a:rPr>
              <a:t>youporn</a:t>
            </a:r>
            <a:r>
              <a:rPr lang="fr-FR" sz="2000" i="1" dirty="0">
                <a:latin typeface="Arial" panose="020B0604020202020204" pitchFamily="34" charset="0"/>
                <a:cs typeface="Arial" panose="020B0604020202020204" pitchFamily="34" charset="0"/>
              </a:rPr>
              <a:t> ; mythe ou réalité ?</a:t>
            </a:r>
            <a:endParaRPr lang="fr-FR" sz="2000" dirty="0">
              <a:latin typeface="Arial" panose="020B0604020202020204" pitchFamily="34" charset="0"/>
              <a:cs typeface="Arial" panose="020B0604020202020204" pitchFamily="34" charset="0"/>
            </a:endParaRPr>
          </a:p>
          <a:p>
            <a:pPr>
              <a:buNone/>
            </a:pPr>
            <a:endParaRPr lang="fr-FR" dirty="0"/>
          </a:p>
          <a:p>
            <a:pPr>
              <a:buNone/>
            </a:pPr>
            <a:endParaRPr lang="fr-FR" dirty="0"/>
          </a:p>
        </p:txBody>
      </p:sp>
      <p:sp>
        <p:nvSpPr>
          <p:cNvPr id="4" name="Slide Number Placeholder 3"/>
          <p:cNvSpPr>
            <a:spLocks noGrp="1"/>
          </p:cNvSpPr>
          <p:nvPr>
            <p:ph type="sldNum" sz="quarter" idx="12"/>
          </p:nvPr>
        </p:nvSpPr>
        <p:spPr/>
        <p:txBody>
          <a:bodyPr/>
          <a:lstStyle/>
          <a:p>
            <a:fld id="{763C5173-AFE1-499F-BA5D-3A91D855FEFD}" type="slidenum">
              <a:rPr lang="fr-FR" smtClean="0"/>
              <a:pPr/>
              <a:t>21</a:t>
            </a:fld>
            <a:endParaRPr lang="fr-FR"/>
          </a:p>
        </p:txBody>
      </p:sp>
    </p:spTree>
    <p:extLst>
      <p:ext uri="{BB962C8B-B14F-4D97-AF65-F5344CB8AC3E}">
        <p14:creationId xmlns:p14="http://schemas.microsoft.com/office/powerpoint/2010/main" val="83461542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467600" cy="1143000"/>
          </a:xfrm>
        </p:spPr>
        <p:txBody>
          <a:bodyPr/>
          <a:lstStyle/>
          <a:p>
            <a:r>
              <a:rPr lang="fr-FR" u="sng" dirty="0">
                <a:solidFill>
                  <a:srgbClr val="FF0000"/>
                </a:solidFill>
                <a:latin typeface="Arial" panose="020B0604020202020204" pitchFamily="34" charset="0"/>
                <a:cs typeface="Arial" panose="020B0604020202020204" pitchFamily="34" charset="0"/>
              </a:rPr>
              <a:t>HSH et VHA</a:t>
            </a:r>
          </a:p>
        </p:txBody>
      </p:sp>
      <p:sp>
        <p:nvSpPr>
          <p:cNvPr id="3" name="Content Placeholder 2"/>
          <p:cNvSpPr>
            <a:spLocks noGrp="1"/>
          </p:cNvSpPr>
          <p:nvPr>
            <p:ph idx="1"/>
          </p:nvPr>
        </p:nvSpPr>
        <p:spPr>
          <a:xfrm>
            <a:off x="1096206" y="332657"/>
            <a:ext cx="7940290" cy="6520232"/>
          </a:xfrm>
        </p:spPr>
        <p:txBody>
          <a:bodyPr>
            <a:normAutofit/>
          </a:bodyPr>
          <a:lstStyle/>
          <a:p>
            <a:endParaRPr lang="fr-FR" b="1" dirty="0"/>
          </a:p>
          <a:p>
            <a:pPr marL="0" indent="0">
              <a:buNone/>
            </a:pPr>
            <a:endParaRPr lang="fr-FR" sz="2600" dirty="0">
              <a:latin typeface="Arial" panose="020B0604020202020204" pitchFamily="34" charset="0"/>
              <a:cs typeface="Arial" panose="020B0604020202020204" pitchFamily="34" charset="0"/>
            </a:endParaRPr>
          </a:p>
          <a:p>
            <a:r>
              <a:rPr lang="fr-FR" sz="2600" dirty="0">
                <a:latin typeface="Arial" panose="020B0604020202020204" pitchFamily="34" charset="0"/>
                <a:cs typeface="Arial" panose="020B0604020202020204" pitchFamily="34" charset="0"/>
              </a:rPr>
              <a:t>Prévalence de l’hépatite A chez les HSH en 2004 : 10,9%.(1)</a:t>
            </a:r>
          </a:p>
          <a:p>
            <a:r>
              <a:rPr lang="fr-FR" sz="2600" dirty="0">
                <a:solidFill>
                  <a:schemeClr val="tx1"/>
                </a:solidFill>
                <a:latin typeface="Arial" panose="020B0604020202020204" pitchFamily="34" charset="0"/>
                <a:cs typeface="Arial" panose="020B0604020202020204" pitchFamily="34" charset="0"/>
              </a:rPr>
              <a:t>Lors d’épidémies d’hépatite A chez les HSH (2): </a:t>
            </a:r>
          </a:p>
          <a:p>
            <a:pPr>
              <a:buFont typeface="Arial" pitchFamily="34" charset="0"/>
              <a:buChar char="•"/>
            </a:pPr>
            <a:r>
              <a:rPr lang="fr-FR" sz="2600" dirty="0">
                <a:solidFill>
                  <a:schemeClr val="tx1"/>
                </a:solidFill>
                <a:latin typeface="Arial" panose="020B0604020202020204" pitchFamily="34" charset="0"/>
                <a:cs typeface="Arial" panose="020B0604020202020204" pitchFamily="34" charset="0"/>
              </a:rPr>
              <a:t>RR 9,7 (IC 95% [1,2 ; 78,7] en cas de rapport </a:t>
            </a:r>
            <a:r>
              <a:rPr lang="fr-FR" sz="2600" dirty="0" err="1">
                <a:solidFill>
                  <a:schemeClr val="tx1"/>
                </a:solidFill>
                <a:latin typeface="Arial" panose="020B0604020202020204" pitchFamily="34" charset="0"/>
                <a:cs typeface="Arial" panose="020B0604020202020204" pitchFamily="34" charset="0"/>
              </a:rPr>
              <a:t>oro</a:t>
            </a:r>
            <a:r>
              <a:rPr lang="fr-FR" sz="2600" dirty="0">
                <a:solidFill>
                  <a:schemeClr val="tx1"/>
                </a:solidFill>
                <a:latin typeface="Arial" panose="020B0604020202020204" pitchFamily="34" charset="0"/>
                <a:cs typeface="Arial" panose="020B0604020202020204" pitchFamily="34" charset="0"/>
              </a:rPr>
              <a:t>-anal, </a:t>
            </a:r>
          </a:p>
          <a:p>
            <a:pPr>
              <a:buFont typeface="Arial" pitchFamily="34" charset="0"/>
              <a:buChar char="•"/>
            </a:pPr>
            <a:r>
              <a:rPr lang="fr-FR" sz="2600" dirty="0">
                <a:solidFill>
                  <a:schemeClr val="tx1"/>
                </a:solidFill>
                <a:latin typeface="Arial" panose="020B0604020202020204" pitchFamily="34" charset="0"/>
                <a:cs typeface="Arial" panose="020B0604020202020204" pitchFamily="34" charset="0"/>
              </a:rPr>
              <a:t>RR 2,6 (IC 95% [1,1 ; 7,4] en cas de rapport </a:t>
            </a:r>
            <a:r>
              <a:rPr lang="fr-FR" sz="2600" dirty="0" err="1">
                <a:solidFill>
                  <a:schemeClr val="tx1"/>
                </a:solidFill>
                <a:latin typeface="Arial" panose="020B0604020202020204" pitchFamily="34" charset="0"/>
                <a:cs typeface="Arial" panose="020B0604020202020204" pitchFamily="34" charset="0"/>
              </a:rPr>
              <a:t>digito</a:t>
            </a:r>
            <a:r>
              <a:rPr lang="fr-FR" sz="2600" dirty="0">
                <a:solidFill>
                  <a:schemeClr val="tx1"/>
                </a:solidFill>
                <a:latin typeface="Arial" panose="020B0604020202020204" pitchFamily="34" charset="0"/>
                <a:cs typeface="Arial" panose="020B0604020202020204" pitchFamily="34" charset="0"/>
              </a:rPr>
              <a:t>-anal. </a:t>
            </a:r>
          </a:p>
          <a:p>
            <a:pPr>
              <a:buNone/>
            </a:pPr>
            <a:endParaRPr lang="fr-FR" sz="2400" dirty="0">
              <a:latin typeface="Arial" panose="020B0604020202020204" pitchFamily="34" charset="0"/>
              <a:cs typeface="Arial" panose="020B0604020202020204" pitchFamily="34" charset="0"/>
            </a:endParaRPr>
          </a:p>
          <a:p>
            <a:pPr>
              <a:buNone/>
            </a:pPr>
            <a:r>
              <a:rPr lang="fr-FR" sz="2100" i="1" dirty="0">
                <a:solidFill>
                  <a:schemeClr val="tx1"/>
                </a:solidFill>
                <a:latin typeface="Arial" panose="020B0604020202020204" pitchFamily="34" charset="0"/>
                <a:cs typeface="Arial" panose="020B0604020202020204" pitchFamily="34" charset="0"/>
              </a:rPr>
              <a:t>(1)Institut National de Veille Sanitaire. Enquête Presse Gay France 2004.[En ligne] In : INVS. </a:t>
            </a:r>
            <a:endParaRPr lang="fr-FR" sz="2100" dirty="0">
              <a:solidFill>
                <a:schemeClr val="tx1"/>
              </a:solidFill>
              <a:latin typeface="Arial" panose="020B0604020202020204" pitchFamily="34" charset="0"/>
              <a:cs typeface="Arial" panose="020B0604020202020204" pitchFamily="34" charset="0"/>
            </a:endParaRPr>
          </a:p>
          <a:p>
            <a:pPr>
              <a:buNone/>
            </a:pPr>
            <a:r>
              <a:rPr lang="en-US" sz="2100" i="1" dirty="0">
                <a:solidFill>
                  <a:schemeClr val="tx1"/>
                </a:solidFill>
                <a:latin typeface="Arial" panose="020B0604020202020204" pitchFamily="34" charset="0"/>
                <a:cs typeface="Arial" panose="020B0604020202020204" pitchFamily="34" charset="0"/>
              </a:rPr>
              <a:t>(2)Henning KJ and al. A community-wide outbreak of hepatitis A: risk factors for infection among homosexual and bisexual men. </a:t>
            </a:r>
            <a:r>
              <a:rPr lang="en-US" sz="2100" i="1" u="sng" dirty="0">
                <a:solidFill>
                  <a:schemeClr val="tx1"/>
                </a:solidFill>
                <a:latin typeface="Arial" panose="020B0604020202020204" pitchFamily="34" charset="0"/>
                <a:cs typeface="Arial" panose="020B0604020202020204" pitchFamily="34" charset="0"/>
              </a:rPr>
              <a:t>Am J Med</a:t>
            </a:r>
            <a:r>
              <a:rPr lang="en-US" sz="2100" i="1" dirty="0">
                <a:solidFill>
                  <a:schemeClr val="tx1"/>
                </a:solidFill>
                <a:latin typeface="Arial" panose="020B0604020202020204" pitchFamily="34" charset="0"/>
                <a:cs typeface="Arial" panose="020B0604020202020204" pitchFamily="34" charset="0"/>
              </a:rPr>
              <a:t> 1995 Aug;99(2):132-6</a:t>
            </a:r>
            <a:endParaRPr lang="fr-FR" sz="2100" dirty="0">
              <a:solidFill>
                <a:schemeClr val="tx1"/>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763C5173-AFE1-499F-BA5D-3A91D855FEFD}" type="slidenum">
              <a:rPr lang="fr-FR" smtClean="0"/>
              <a:pPr/>
              <a:t>22</a:t>
            </a:fld>
            <a:endParaRPr lang="fr-FR"/>
          </a:p>
        </p:txBody>
      </p:sp>
    </p:spTree>
    <p:extLst>
      <p:ext uri="{BB962C8B-B14F-4D97-AF65-F5344CB8AC3E}">
        <p14:creationId xmlns:p14="http://schemas.microsoft.com/office/powerpoint/2010/main" val="26603114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976" y="951363"/>
            <a:ext cx="8001024" cy="5429288"/>
          </a:xfrm>
        </p:spPr>
        <p:txBody>
          <a:bodyPr>
            <a:normAutofit fontScale="92500"/>
          </a:bodyPr>
          <a:lstStyle/>
          <a:p>
            <a:endParaRPr lang="fr-FR" dirty="0"/>
          </a:p>
          <a:p>
            <a:r>
              <a:rPr lang="fr-FR" sz="2400" dirty="0">
                <a:latin typeface="Arial" panose="020B0604020202020204" pitchFamily="34" charset="0"/>
                <a:cs typeface="Arial" panose="020B0604020202020204" pitchFamily="34" charset="0"/>
              </a:rPr>
              <a:t>Vaccination : </a:t>
            </a:r>
          </a:p>
          <a:p>
            <a:pPr>
              <a:buFontTx/>
              <a:buChar char="-"/>
            </a:pPr>
            <a:r>
              <a:rPr lang="fr-FR" sz="2400" dirty="0">
                <a:latin typeface="Arial" panose="020B0604020202020204" pitchFamily="34" charset="0"/>
                <a:cs typeface="Arial" panose="020B0604020202020204" pitchFamily="34" charset="0"/>
              </a:rPr>
              <a:t>Recommandée depuis </a:t>
            </a:r>
            <a:r>
              <a:rPr lang="fr-FR" sz="2400" dirty="0" smtClean="0">
                <a:latin typeface="Arial" panose="020B0604020202020204" pitchFamily="34" charset="0"/>
                <a:cs typeface="Arial" panose="020B0604020202020204" pitchFamily="34" charset="0"/>
              </a:rPr>
              <a:t>2006 </a:t>
            </a:r>
            <a:r>
              <a:rPr lang="fr-FR" sz="2400" dirty="0">
                <a:latin typeface="Arial" panose="020B0604020202020204" pitchFamily="34" charset="0"/>
                <a:cs typeface="Arial" panose="020B0604020202020204" pitchFamily="34" charset="0"/>
              </a:rPr>
              <a:t>après avis du HCSP en France. </a:t>
            </a:r>
          </a:p>
          <a:p>
            <a:pPr>
              <a:buNone/>
            </a:pPr>
            <a:endParaRPr lang="fr-FR" sz="2400" dirty="0">
              <a:latin typeface="Arial" panose="020B0604020202020204" pitchFamily="34" charset="0"/>
              <a:cs typeface="Arial" panose="020B0604020202020204" pitchFamily="34" charset="0"/>
            </a:endParaRPr>
          </a:p>
          <a:p>
            <a:r>
              <a:rPr lang="fr-FR" sz="2400" b="1"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HCSP, 2009, le manque de vaccination des patients (1) :</a:t>
            </a:r>
            <a:endParaRPr lang="es-ES_tradnl" sz="2400" b="1"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400" dirty="0">
                <a:latin typeface="Arial" panose="020B0604020202020204" pitchFamily="34" charset="0"/>
                <a:cs typeface="Arial" panose="020B0604020202020204" pitchFamily="34" charset="0"/>
              </a:rPr>
              <a:t>- perception insuffisante du risque,</a:t>
            </a:r>
            <a:endParaRPr lang="es-ES_tradnl" sz="2400" b="1"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400" dirty="0">
                <a:latin typeface="Arial" panose="020B0604020202020204" pitchFamily="34" charset="0"/>
                <a:cs typeface="Arial" panose="020B0604020202020204" pitchFamily="34" charset="0"/>
              </a:rPr>
              <a:t>- la méconnaissance de nombreux médecins traitants,</a:t>
            </a:r>
            <a:endParaRPr lang="es-ES_tradnl" sz="2400" b="1" dirty="0">
              <a:latin typeface="Arial" panose="020B0604020202020204" pitchFamily="34" charset="0"/>
              <a:cs typeface="Arial" panose="020B0604020202020204" pitchFamily="34" charset="0"/>
            </a:endParaRPr>
          </a:p>
          <a:p>
            <a:pPr>
              <a:buFont typeface="Arial" panose="020B0604020202020204" pitchFamily="34" charset="0"/>
              <a:buChar char="•"/>
            </a:pPr>
            <a:r>
              <a:rPr lang="fr-FR" sz="2400" dirty="0">
                <a:latin typeface="Arial" panose="020B0604020202020204" pitchFamily="34" charset="0"/>
                <a:cs typeface="Arial" panose="020B0604020202020204" pitchFamily="34" charset="0"/>
              </a:rPr>
              <a:t>- le prix du vaccin.</a:t>
            </a:r>
          </a:p>
          <a:p>
            <a:pPr lvl="0">
              <a:buNone/>
            </a:pPr>
            <a:r>
              <a:rPr lang="fr-FR" sz="2400" i="1" dirty="0">
                <a:latin typeface="Arial" panose="020B0604020202020204" pitchFamily="34" charset="0"/>
                <a:cs typeface="Arial" panose="020B0604020202020204" pitchFamily="34" charset="0"/>
              </a:rPr>
              <a:t>(1)Avis du Haut Conseil de la Santé Publique relatif aux recommandations de vaccination préventive ciblée contre l’hépatite A. Séance du 13 février 2009 » BEH 2009 ; (16 -17) : 173-174. </a:t>
            </a:r>
            <a:endParaRPr lang="es-ES_tradnl" dirty="0"/>
          </a:p>
        </p:txBody>
      </p:sp>
      <p:sp>
        <p:nvSpPr>
          <p:cNvPr id="2" name="Espace réservé du numéro de diapositive 1"/>
          <p:cNvSpPr>
            <a:spLocks noGrp="1"/>
          </p:cNvSpPr>
          <p:nvPr>
            <p:ph type="sldNum" sz="quarter" idx="12"/>
          </p:nvPr>
        </p:nvSpPr>
        <p:spPr/>
        <p:txBody>
          <a:bodyPr/>
          <a:lstStyle/>
          <a:p>
            <a:fld id="{763C5173-AFE1-499F-BA5D-3A91D855FEFD}" type="slidenum">
              <a:rPr lang="fr-FR" smtClean="0"/>
              <a:pPr/>
              <a:t>23</a:t>
            </a:fld>
            <a:endParaRPr lang="fr-FR"/>
          </a:p>
        </p:txBody>
      </p:sp>
      <p:sp>
        <p:nvSpPr>
          <p:cNvPr id="4" name="Title 1"/>
          <p:cNvSpPr>
            <a:spLocks noGrp="1"/>
          </p:cNvSpPr>
          <p:nvPr>
            <p:ph type="title"/>
          </p:nvPr>
        </p:nvSpPr>
        <p:spPr>
          <a:xfrm>
            <a:off x="1475656" y="0"/>
            <a:ext cx="5991944" cy="1143000"/>
          </a:xfrm>
        </p:spPr>
        <p:txBody>
          <a:bodyPr/>
          <a:lstStyle/>
          <a:p>
            <a:r>
              <a:rPr lang="fr-FR" dirty="0">
                <a:solidFill>
                  <a:srgbClr val="FF0000"/>
                </a:solidFill>
                <a:latin typeface="Arial" panose="020B0604020202020204" pitchFamily="34" charset="0"/>
                <a:cs typeface="Arial" panose="020B0604020202020204" pitchFamily="34" charset="0"/>
              </a:rPr>
              <a:t>Stratégie de prévention</a:t>
            </a:r>
          </a:p>
        </p:txBody>
      </p:sp>
    </p:spTree>
    <p:extLst>
      <p:ext uri="{BB962C8B-B14F-4D97-AF65-F5344CB8AC3E}">
        <p14:creationId xmlns:p14="http://schemas.microsoft.com/office/powerpoint/2010/main" val="144020245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19672" y="1481328"/>
            <a:ext cx="7524328" cy="4525963"/>
          </a:xfrm>
        </p:spPr>
        <p:txBody>
          <a:bodyPr>
            <a:normAutofit lnSpcReduction="10000"/>
          </a:bodyPr>
          <a:lstStyle/>
          <a:p>
            <a:r>
              <a:rPr lang="fr-FR" sz="2400" u="sng" dirty="0">
                <a:latin typeface="Arial" panose="020B0604020202020204" pitchFamily="34" charset="0"/>
                <a:cs typeface="Arial" panose="020B0604020202020204" pitchFamily="34" charset="0"/>
              </a:rPr>
              <a:t>Hypothèse</a:t>
            </a:r>
            <a:r>
              <a:rPr lang="fr-FR" sz="2400" dirty="0">
                <a:latin typeface="Arial" panose="020B0604020202020204" pitchFamily="34" charset="0"/>
                <a:cs typeface="Arial" panose="020B0604020202020204" pitchFamily="34" charset="0"/>
              </a:rPr>
              <a:t> : quand le médecin généraliste(MG) aborde la sexualité le taux de vaccination contre le virus de l’hépatite A (VHA) chez les HSH augmente.</a:t>
            </a:r>
            <a:endParaRPr lang="es-ES_tradnl" sz="2400" dirty="0">
              <a:latin typeface="Arial" panose="020B0604020202020204" pitchFamily="34" charset="0"/>
              <a:cs typeface="Arial" panose="020B0604020202020204" pitchFamily="34" charset="0"/>
            </a:endParaRPr>
          </a:p>
          <a:p>
            <a:r>
              <a:rPr lang="fr-FR" sz="2400" u="sng" dirty="0">
                <a:latin typeface="Arial" panose="020B0604020202020204" pitchFamily="34" charset="0"/>
                <a:cs typeface="Arial" panose="020B0604020202020204" pitchFamily="34" charset="0"/>
              </a:rPr>
              <a:t>Objectif principal </a:t>
            </a:r>
            <a:r>
              <a:rPr lang="fr-FR" sz="2400" dirty="0">
                <a:latin typeface="Arial" panose="020B0604020202020204" pitchFamily="34" charset="0"/>
                <a:cs typeface="Arial" panose="020B0604020202020204" pitchFamily="34" charset="0"/>
              </a:rPr>
              <a:t>: évaluer la proposition de vaccination par le MG selon le questionnement sur la sexualité. </a:t>
            </a:r>
          </a:p>
          <a:p>
            <a:r>
              <a:rPr lang="fr-FR" sz="2400" u="sng" dirty="0">
                <a:latin typeface="Arial" panose="020B0604020202020204" pitchFamily="34" charset="0"/>
                <a:cs typeface="Arial" panose="020B0604020202020204" pitchFamily="34" charset="0"/>
              </a:rPr>
              <a:t>Objectifs secondaires </a:t>
            </a:r>
            <a:r>
              <a:rPr lang="fr-FR" sz="2400" dirty="0">
                <a:latin typeface="Arial" panose="020B0604020202020204" pitchFamily="34" charset="0"/>
                <a:cs typeface="Arial" panose="020B0604020202020204" pitchFamily="34" charset="0"/>
              </a:rPr>
              <a:t>: </a:t>
            </a:r>
          </a:p>
          <a:p>
            <a:pPr>
              <a:buFont typeface="Arial" pitchFamily="34" charset="0"/>
              <a:buChar char="•"/>
            </a:pPr>
            <a:r>
              <a:rPr lang="fr-FR" sz="2400" dirty="0">
                <a:latin typeface="Arial" panose="020B0604020202020204" pitchFamily="34" charset="0"/>
                <a:cs typeface="Arial" panose="020B0604020202020204" pitchFamily="34" charset="0"/>
              </a:rPr>
              <a:t>savoir si les HSH connaissaient le VHA, </a:t>
            </a:r>
          </a:p>
          <a:p>
            <a:pPr>
              <a:buFont typeface="Arial" pitchFamily="34" charset="0"/>
              <a:buChar char="•"/>
            </a:pPr>
            <a:r>
              <a:rPr lang="fr-FR" sz="2400" dirty="0">
                <a:latin typeface="Arial" panose="020B0604020202020204" pitchFamily="34" charset="0"/>
                <a:cs typeface="Arial" panose="020B0604020202020204" pitchFamily="34" charset="0"/>
              </a:rPr>
              <a:t>si les MG abordent la sexualité, </a:t>
            </a:r>
          </a:p>
          <a:p>
            <a:pPr>
              <a:buFont typeface="Arial" pitchFamily="34" charset="0"/>
              <a:buChar char="•"/>
            </a:pPr>
            <a:r>
              <a:rPr lang="fr-FR" sz="2400" dirty="0">
                <a:latin typeface="Arial" panose="020B0604020202020204" pitchFamily="34" charset="0"/>
                <a:cs typeface="Arial" panose="020B0604020202020204" pitchFamily="34" charset="0"/>
              </a:rPr>
              <a:t>et si les patients veulent en parler. </a:t>
            </a:r>
            <a:endParaRPr lang="es-ES_tradnl" sz="2400" dirty="0">
              <a:latin typeface="Arial" panose="020B0604020202020204" pitchFamily="34" charset="0"/>
              <a:cs typeface="Arial" panose="020B0604020202020204" pitchFamily="34" charset="0"/>
            </a:endParaRPr>
          </a:p>
          <a:p>
            <a:endParaRPr lang="fr-FR" dirty="0"/>
          </a:p>
        </p:txBody>
      </p:sp>
      <p:sp>
        <p:nvSpPr>
          <p:cNvPr id="3" name="Title 2"/>
          <p:cNvSpPr>
            <a:spLocks noGrp="1"/>
          </p:cNvSpPr>
          <p:nvPr>
            <p:ph type="title"/>
          </p:nvPr>
        </p:nvSpPr>
        <p:spPr/>
        <p:txBody>
          <a:bodyPr>
            <a:normAutofit/>
          </a:bodyPr>
          <a:lstStyle/>
          <a:p>
            <a:r>
              <a:rPr lang="fr-FR" dirty="0">
                <a:solidFill>
                  <a:srgbClr val="FF0000"/>
                </a:solidFill>
              </a:rPr>
              <a:t>HYPOTHÈSE ET OBJECTIFS </a:t>
            </a:r>
          </a:p>
        </p:txBody>
      </p:sp>
      <p:sp>
        <p:nvSpPr>
          <p:cNvPr id="4" name="Title 1"/>
          <p:cNvSpPr txBox="1">
            <a:spLocks/>
          </p:cNvSpPr>
          <p:nvPr/>
        </p:nvSpPr>
        <p:spPr>
          <a:xfrm>
            <a:off x="467544" y="0"/>
            <a:ext cx="7467600" cy="1143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solidFill>
                  <a:srgbClr val="FF0000"/>
                </a:solidFill>
                <a:latin typeface="Arial" panose="020B0604020202020204" pitchFamily="34" charset="0"/>
                <a:cs typeface="Arial" panose="020B0604020202020204" pitchFamily="34" charset="0"/>
              </a:rPr>
              <a:t>ENQUETE</a:t>
            </a:r>
            <a:endParaRPr lang="fr-FR" dirty="0">
              <a:solidFill>
                <a:srgbClr val="FF0000"/>
              </a:solidFill>
              <a:latin typeface="Arial" panose="020B0604020202020204" pitchFamily="34" charset="0"/>
              <a:cs typeface="Arial" panose="020B0604020202020204" pitchFamily="34" charset="0"/>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24</a:t>
            </a:fld>
            <a:endParaRPr lang="fr-BE"/>
          </a:p>
        </p:txBody>
      </p:sp>
    </p:spTree>
    <p:extLst>
      <p:ext uri="{BB962C8B-B14F-4D97-AF65-F5344CB8AC3E}">
        <p14:creationId xmlns:p14="http://schemas.microsoft.com/office/powerpoint/2010/main" val="411908677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4525963"/>
          </a:xfrm>
        </p:spPr>
        <p:txBody>
          <a:bodyPr>
            <a:normAutofit/>
          </a:bodyPr>
          <a:lstStyle/>
          <a:p>
            <a:pPr>
              <a:buNone/>
            </a:pPr>
            <a:endParaRPr lang="es-ES_tradnl" sz="2400" dirty="0">
              <a:latin typeface="Arial" panose="020B0604020202020204" pitchFamily="34" charset="0"/>
              <a:cs typeface="Arial" panose="020B0604020202020204" pitchFamily="34" charset="0"/>
            </a:endParaRPr>
          </a:p>
          <a:p>
            <a:r>
              <a:rPr lang="fr-FR" sz="2400" dirty="0">
                <a:latin typeface="Arial" panose="020B0604020202020204" pitchFamily="34" charset="0"/>
                <a:cs typeface="Arial" panose="020B0604020202020204" pitchFamily="34" charset="0"/>
              </a:rPr>
              <a:t>Auto-questionnaire anonyme est proposé aux HSH majeurs, mis en ligne du 23 septembre 2015 au 04 Février 2016.</a:t>
            </a:r>
          </a:p>
          <a:p>
            <a:pPr>
              <a:buNone/>
            </a:pPr>
            <a:endParaRPr lang="fr-FR" sz="2400" dirty="0">
              <a:latin typeface="Arial" panose="020B0604020202020204" pitchFamily="34" charset="0"/>
              <a:cs typeface="Arial" panose="020B0604020202020204" pitchFamily="34" charset="0"/>
            </a:endParaRPr>
          </a:p>
          <a:p>
            <a:r>
              <a:rPr lang="fr-FR" sz="2400" dirty="0">
                <a:latin typeface="Arial" panose="020B0604020202020204" pitchFamily="34" charset="0"/>
                <a:cs typeface="Arial" panose="020B0604020202020204" pitchFamily="34" charset="0"/>
              </a:rPr>
              <a:t>Questionnaire sur Internet via Google </a:t>
            </a:r>
            <a:r>
              <a:rPr lang="fr-FR" sz="2400" dirty="0" err="1">
                <a:latin typeface="Arial" panose="020B0604020202020204" pitchFamily="34" charset="0"/>
                <a:cs typeface="Arial" panose="020B0604020202020204" pitchFamily="34" charset="0"/>
              </a:rPr>
              <a:t>Forms</a:t>
            </a:r>
            <a:r>
              <a:rPr lang="fr-FR" sz="2400" dirty="0">
                <a:latin typeface="Arial" panose="020B0604020202020204" pitchFamily="34" charset="0"/>
                <a:cs typeface="Arial" panose="020B0604020202020204" pitchFamily="34" charset="0"/>
              </a:rPr>
              <a:t>, lien diffusé sur plusieurs sites Internet de rencontres gays, sur les sites de prévention des maladies sexuellement transmissibles et sur les sites Internet d’associations Gay/LGTB.</a:t>
            </a:r>
            <a:endParaRPr lang="es-ES_tradnl" sz="2400" dirty="0">
              <a:latin typeface="Arial" panose="020B0604020202020204" pitchFamily="34" charset="0"/>
              <a:cs typeface="Arial" panose="020B0604020202020204" pitchFamily="34" charset="0"/>
            </a:endParaRPr>
          </a:p>
          <a:p>
            <a:endParaRPr lang="fr-FR" dirty="0"/>
          </a:p>
        </p:txBody>
      </p:sp>
      <p:sp>
        <p:nvSpPr>
          <p:cNvPr id="3" name="Title 2"/>
          <p:cNvSpPr>
            <a:spLocks noGrp="1"/>
          </p:cNvSpPr>
          <p:nvPr>
            <p:ph type="title"/>
          </p:nvPr>
        </p:nvSpPr>
        <p:spPr/>
        <p:txBody>
          <a:bodyPr/>
          <a:lstStyle/>
          <a:p>
            <a:r>
              <a:rPr lang="fr-FR" dirty="0">
                <a:solidFill>
                  <a:srgbClr val="FF0000"/>
                </a:solidFill>
              </a:rPr>
              <a:t>MATÉRIELS ET MÉTHODES </a:t>
            </a:r>
          </a:p>
        </p:txBody>
      </p:sp>
      <p:sp>
        <p:nvSpPr>
          <p:cNvPr id="4" name="Title 1"/>
          <p:cNvSpPr txBox="1">
            <a:spLocks/>
          </p:cNvSpPr>
          <p:nvPr/>
        </p:nvSpPr>
        <p:spPr>
          <a:xfrm>
            <a:off x="467544" y="0"/>
            <a:ext cx="7467600" cy="1143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solidFill>
                  <a:srgbClr val="FF0000"/>
                </a:solidFill>
                <a:latin typeface="Arial" panose="020B0604020202020204" pitchFamily="34" charset="0"/>
                <a:cs typeface="Arial" panose="020B0604020202020204" pitchFamily="34" charset="0"/>
              </a:rPr>
              <a:t>ENQUETE</a:t>
            </a:r>
            <a:endParaRPr lang="fr-FR" dirty="0">
              <a:solidFill>
                <a:srgbClr val="FF0000"/>
              </a:solidFill>
              <a:latin typeface="Arial" panose="020B0604020202020204" pitchFamily="34" charset="0"/>
              <a:cs typeface="Arial" panose="020B0604020202020204" pitchFamily="34" charset="0"/>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25</a:t>
            </a:fld>
            <a:endParaRPr lang="fr-BE"/>
          </a:p>
        </p:txBody>
      </p:sp>
    </p:spTree>
    <p:extLst>
      <p:ext uri="{BB962C8B-B14F-4D97-AF65-F5344CB8AC3E}">
        <p14:creationId xmlns:p14="http://schemas.microsoft.com/office/powerpoint/2010/main" val="379384927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fr-FR" dirty="0"/>
              <a:t>ANALYSE DESCRIPTIVE, DIAGRAMME DE FLUX</a:t>
            </a:r>
          </a:p>
          <a:p>
            <a:pPr>
              <a:buNone/>
            </a:pPr>
            <a:endParaRPr lang="es-ES_tradnl" dirty="0"/>
          </a:p>
        </p:txBody>
      </p:sp>
      <p:sp>
        <p:nvSpPr>
          <p:cNvPr id="3" name="Title 2"/>
          <p:cNvSpPr>
            <a:spLocks noGrp="1"/>
          </p:cNvSpPr>
          <p:nvPr>
            <p:ph type="title"/>
          </p:nvPr>
        </p:nvSpPr>
        <p:spPr/>
        <p:txBody>
          <a:bodyPr/>
          <a:lstStyle/>
          <a:p>
            <a:r>
              <a:rPr lang="fr-FR" dirty="0">
                <a:solidFill>
                  <a:srgbClr val="FF0000"/>
                </a:solidFill>
                <a:latin typeface="Arial" panose="020B0604020202020204" pitchFamily="34" charset="0"/>
                <a:cs typeface="Arial" panose="020B0604020202020204" pitchFamily="34" charset="0"/>
              </a:rPr>
              <a:t>RÉSULTATS</a:t>
            </a:r>
            <a:r>
              <a:rPr lang="fr-FR" dirty="0">
                <a:solidFill>
                  <a:srgbClr val="FF0000"/>
                </a:solidFill>
              </a:rPr>
              <a:t> </a:t>
            </a:r>
          </a:p>
        </p:txBody>
      </p:sp>
      <p:pic>
        <p:nvPicPr>
          <p:cNvPr id="1026" name="Picture 2" descr="C:\Documents and Settings\Maria\Escritorio\1.png"/>
          <p:cNvPicPr>
            <a:picLocks noChangeAspect="1" noChangeArrowheads="1"/>
          </p:cNvPicPr>
          <p:nvPr/>
        </p:nvPicPr>
        <p:blipFill>
          <a:blip r:embed="rId3" cstate="print"/>
          <a:srcRect/>
          <a:stretch>
            <a:fillRect/>
          </a:stretch>
        </p:blipFill>
        <p:spPr bwMode="auto">
          <a:xfrm>
            <a:off x="1187624" y="1916832"/>
            <a:ext cx="6066309" cy="4941168"/>
          </a:xfrm>
          <a:prstGeom prst="rect">
            <a:avLst/>
          </a:prstGeom>
          <a:noFill/>
        </p:spPr>
      </p:pic>
      <p:sp>
        <p:nvSpPr>
          <p:cNvPr id="4" name="Espace réservé du numéro de diapositive 3"/>
          <p:cNvSpPr>
            <a:spLocks noGrp="1"/>
          </p:cNvSpPr>
          <p:nvPr>
            <p:ph type="sldNum" sz="quarter" idx="12"/>
          </p:nvPr>
        </p:nvSpPr>
        <p:spPr/>
        <p:txBody>
          <a:bodyPr/>
          <a:lstStyle/>
          <a:p>
            <a:fld id="{CF4668DC-857F-487D-BFFA-8C0CA5037977}" type="slidenum">
              <a:rPr lang="fr-BE" smtClean="0"/>
              <a:pPr/>
              <a:t>26</a:t>
            </a:fld>
            <a:endParaRPr lang="fr-BE"/>
          </a:p>
        </p:txBody>
      </p:sp>
    </p:spTree>
    <p:extLst>
      <p:ext uri="{BB962C8B-B14F-4D97-AF65-F5344CB8AC3E}">
        <p14:creationId xmlns:p14="http://schemas.microsoft.com/office/powerpoint/2010/main" val="67600340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75656" y="404664"/>
            <a:ext cx="7668344" cy="1584176"/>
          </a:xfrm>
        </p:spPr>
        <p:txBody>
          <a:bodyPr>
            <a:normAutofit fontScale="90000"/>
          </a:bodyPr>
          <a:lstStyle/>
          <a:p>
            <a:r>
              <a:rPr lang="fr-FR" dirty="0">
                <a:solidFill>
                  <a:srgbClr val="FF0000"/>
                </a:solidFill>
                <a:latin typeface="Arial" panose="020B0604020202020204" pitchFamily="34" charset="0"/>
                <a:cs typeface="Arial" panose="020B0604020202020204" pitchFamily="34" charset="0"/>
              </a:rPr>
              <a:t>Objectif principal : les MG ayant parlé de sexualité ont-ils plus souvent proposés le vaccin ?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65181116"/>
              </p:ext>
            </p:extLst>
          </p:nvPr>
        </p:nvGraphicFramePr>
        <p:xfrm>
          <a:off x="0" y="2492896"/>
          <a:ext cx="9001000" cy="1854200"/>
        </p:xfrm>
        <a:graphic>
          <a:graphicData uri="http://schemas.openxmlformats.org/drawingml/2006/table">
            <a:tbl>
              <a:tblPr firstRow="1" bandRow="1">
                <a:tableStyleId>{5C22544A-7EE6-4342-B048-85BDC9FD1C3A}</a:tableStyleId>
              </a:tblPr>
              <a:tblGrid>
                <a:gridCol w="3256361">
                  <a:extLst>
                    <a:ext uri="{9D8B030D-6E8A-4147-A177-3AD203B41FA5}">
                      <a16:colId xmlns="" xmlns:a16="http://schemas.microsoft.com/office/drawing/2014/main" val="20000"/>
                    </a:ext>
                  </a:extLst>
                </a:gridCol>
                <a:gridCol w="2320258">
                  <a:extLst>
                    <a:ext uri="{9D8B030D-6E8A-4147-A177-3AD203B41FA5}">
                      <a16:colId xmlns="" xmlns:a16="http://schemas.microsoft.com/office/drawing/2014/main" val="20001"/>
                    </a:ext>
                  </a:extLst>
                </a:gridCol>
                <a:gridCol w="2160240">
                  <a:extLst>
                    <a:ext uri="{9D8B030D-6E8A-4147-A177-3AD203B41FA5}">
                      <a16:colId xmlns="" xmlns:a16="http://schemas.microsoft.com/office/drawing/2014/main" val="20002"/>
                    </a:ext>
                  </a:extLst>
                </a:gridCol>
                <a:gridCol w="1264141">
                  <a:extLst>
                    <a:ext uri="{9D8B030D-6E8A-4147-A177-3AD203B41FA5}">
                      <a16:colId xmlns="" xmlns:a16="http://schemas.microsoft.com/office/drawing/2014/main" val="20003"/>
                    </a:ext>
                  </a:extLst>
                </a:gridCol>
              </a:tblGrid>
              <a:tr h="370840">
                <a:tc>
                  <a:txBody>
                    <a:bodyPr/>
                    <a:lstStyle/>
                    <a:p>
                      <a:r>
                        <a:rPr lang="fr-FR" dirty="0"/>
                        <a:t>Variable</a:t>
                      </a:r>
                    </a:p>
                  </a:txBody>
                  <a:tcPr/>
                </a:tc>
                <a:tc>
                  <a:txBody>
                    <a:bodyPr/>
                    <a:lstStyle/>
                    <a:p>
                      <a:r>
                        <a:rPr lang="fr-FR" dirty="0"/>
                        <a:t>Vaccin</a:t>
                      </a:r>
                      <a:r>
                        <a:rPr lang="fr-FR" baseline="0" dirty="0"/>
                        <a:t> pr</a:t>
                      </a:r>
                      <a:r>
                        <a:rPr lang="fr-FR" dirty="0"/>
                        <a:t>oposé</a:t>
                      </a:r>
                    </a:p>
                  </a:txBody>
                  <a:tcPr/>
                </a:tc>
                <a:tc>
                  <a:txBody>
                    <a:bodyPr/>
                    <a:lstStyle/>
                    <a:p>
                      <a:r>
                        <a:rPr lang="fr-FR" dirty="0"/>
                        <a:t>Non proposé</a:t>
                      </a:r>
                    </a:p>
                  </a:txBody>
                  <a:tcPr/>
                </a:tc>
                <a:tc>
                  <a:txBody>
                    <a:bodyPr/>
                    <a:lstStyle/>
                    <a:p>
                      <a:r>
                        <a:rPr lang="fr-FR" dirty="0"/>
                        <a:t>p-value</a:t>
                      </a:r>
                    </a:p>
                  </a:txBody>
                  <a:tcPr/>
                </a:tc>
                <a:extLst>
                  <a:ext uri="{0D108BD9-81ED-4DB2-BD59-A6C34878D82A}">
                    <a16:rowId xmlns="" xmlns:a16="http://schemas.microsoft.com/office/drawing/2014/main" val="10000"/>
                  </a:ext>
                </a:extLst>
              </a:tr>
              <a:tr h="370840">
                <a:tc>
                  <a:txBody>
                    <a:bodyPr/>
                    <a:lstStyle/>
                    <a:p>
                      <a:r>
                        <a:rPr lang="fr-FR" dirty="0"/>
                        <a:t>Nb de répondeurs </a:t>
                      </a:r>
                    </a:p>
                  </a:txBody>
                  <a:tcPr/>
                </a:tc>
                <a:tc>
                  <a:txBody>
                    <a:bodyPr/>
                    <a:lstStyle/>
                    <a:p>
                      <a:r>
                        <a:rPr lang="fr-FR" dirty="0"/>
                        <a:t>56</a:t>
                      </a:r>
                    </a:p>
                  </a:txBody>
                  <a:tcPr/>
                </a:tc>
                <a:tc>
                  <a:txBody>
                    <a:bodyPr/>
                    <a:lstStyle/>
                    <a:p>
                      <a:r>
                        <a:rPr lang="fr-FR" dirty="0"/>
                        <a:t>174</a:t>
                      </a:r>
                    </a:p>
                  </a:txBody>
                  <a:tcPr/>
                </a:tc>
                <a:tc>
                  <a:txBody>
                    <a:bodyPr/>
                    <a:lstStyle/>
                    <a:p>
                      <a:endParaRPr lang="fr-FR" dirty="0"/>
                    </a:p>
                  </a:txBody>
                  <a:tcPr/>
                </a:tc>
                <a:extLst>
                  <a:ext uri="{0D108BD9-81ED-4DB2-BD59-A6C34878D82A}">
                    <a16:rowId xmlns="" xmlns:a16="http://schemas.microsoft.com/office/drawing/2014/main" val="10001"/>
                  </a:ext>
                </a:extLst>
              </a:tr>
              <a:tr h="370840">
                <a:tc gridSpan="3">
                  <a:txBody>
                    <a:bodyPr/>
                    <a:lstStyle/>
                    <a:p>
                      <a:r>
                        <a:rPr lang="fr-FR" b="1" dirty="0"/>
                        <a:t>Le MG a-t-il posé des questions sur vos pratiques sexuelles?</a:t>
                      </a:r>
                    </a:p>
                  </a:txBody>
                  <a:tcPr/>
                </a:tc>
                <a:tc hMerge="1">
                  <a:txBody>
                    <a:bodyPr/>
                    <a:lstStyle/>
                    <a:p>
                      <a:endParaRPr lang="fr-FR"/>
                    </a:p>
                  </a:txBody>
                  <a:tcPr/>
                </a:tc>
                <a:tc hMerge="1">
                  <a:txBody>
                    <a:bodyPr/>
                    <a:lstStyle/>
                    <a:p>
                      <a:endParaRPr lang="fr-FR" dirty="0"/>
                    </a:p>
                  </a:txBody>
                  <a:tcPr/>
                </a:tc>
                <a:tc>
                  <a:txBody>
                    <a:bodyPr/>
                    <a:lstStyle/>
                    <a:p>
                      <a:r>
                        <a:rPr lang="fr-FR" b="1" dirty="0"/>
                        <a:t>0,007</a:t>
                      </a:r>
                    </a:p>
                  </a:txBody>
                  <a:tcPr/>
                </a:tc>
                <a:extLst>
                  <a:ext uri="{0D108BD9-81ED-4DB2-BD59-A6C34878D82A}">
                    <a16:rowId xmlns="" xmlns:a16="http://schemas.microsoft.com/office/drawing/2014/main" val="10002"/>
                  </a:ext>
                </a:extLst>
              </a:tr>
              <a:tr h="370840">
                <a:tc>
                  <a:txBody>
                    <a:bodyPr/>
                    <a:lstStyle/>
                    <a:p>
                      <a:r>
                        <a:rPr lang="fr-FR" dirty="0"/>
                        <a:t>Oui</a:t>
                      </a:r>
                    </a:p>
                  </a:txBody>
                  <a:tcPr/>
                </a:tc>
                <a:tc>
                  <a:txBody>
                    <a:bodyPr/>
                    <a:lstStyle/>
                    <a:p>
                      <a:r>
                        <a:rPr lang="fr-FR" dirty="0"/>
                        <a:t>24 (43%)</a:t>
                      </a:r>
                    </a:p>
                  </a:txBody>
                  <a:tcPr/>
                </a:tc>
                <a:tc>
                  <a:txBody>
                    <a:bodyPr/>
                    <a:lstStyle/>
                    <a:p>
                      <a:r>
                        <a:rPr lang="fr-FR" dirty="0"/>
                        <a:t>41 (23%)</a:t>
                      </a:r>
                    </a:p>
                  </a:txBody>
                  <a:tcPr/>
                </a:tc>
                <a:tc>
                  <a:txBody>
                    <a:bodyPr/>
                    <a:lstStyle/>
                    <a:p>
                      <a:endParaRPr lang="fr-FR"/>
                    </a:p>
                  </a:txBody>
                  <a:tcPr/>
                </a:tc>
                <a:extLst>
                  <a:ext uri="{0D108BD9-81ED-4DB2-BD59-A6C34878D82A}">
                    <a16:rowId xmlns="" xmlns:a16="http://schemas.microsoft.com/office/drawing/2014/main" val="10003"/>
                  </a:ext>
                </a:extLst>
              </a:tr>
              <a:tr h="370840">
                <a:tc>
                  <a:txBody>
                    <a:bodyPr/>
                    <a:lstStyle/>
                    <a:p>
                      <a:r>
                        <a:rPr lang="fr-FR" dirty="0"/>
                        <a:t>Non</a:t>
                      </a:r>
                    </a:p>
                  </a:txBody>
                  <a:tcPr/>
                </a:tc>
                <a:tc>
                  <a:txBody>
                    <a:bodyPr/>
                    <a:lstStyle/>
                    <a:p>
                      <a:r>
                        <a:rPr lang="fr-FR" dirty="0"/>
                        <a:t>32 (57%)</a:t>
                      </a:r>
                    </a:p>
                  </a:txBody>
                  <a:tcPr/>
                </a:tc>
                <a:tc>
                  <a:txBody>
                    <a:bodyPr/>
                    <a:lstStyle/>
                    <a:p>
                      <a:r>
                        <a:rPr lang="fr-FR" dirty="0"/>
                        <a:t>133 (77%)</a:t>
                      </a:r>
                    </a:p>
                  </a:txBody>
                  <a:tcPr/>
                </a:tc>
                <a:tc>
                  <a:txBody>
                    <a:bodyPr/>
                    <a:lstStyle/>
                    <a:p>
                      <a:endParaRPr lang="fr-FR" dirty="0"/>
                    </a:p>
                  </a:txBody>
                  <a:tcPr/>
                </a:tc>
                <a:extLst>
                  <a:ext uri="{0D108BD9-81ED-4DB2-BD59-A6C34878D82A}">
                    <a16:rowId xmlns="" xmlns:a16="http://schemas.microsoft.com/office/drawing/2014/main" val="10004"/>
                  </a:ext>
                </a:extLst>
              </a:tr>
            </a:tbl>
          </a:graphicData>
        </a:graphic>
      </p:graphicFrame>
      <p:sp>
        <p:nvSpPr>
          <p:cNvPr id="2" name="Espace réservé du numéro de diapositive 1"/>
          <p:cNvSpPr>
            <a:spLocks noGrp="1"/>
          </p:cNvSpPr>
          <p:nvPr>
            <p:ph type="sldNum" sz="quarter" idx="12"/>
          </p:nvPr>
        </p:nvSpPr>
        <p:spPr/>
        <p:txBody>
          <a:bodyPr/>
          <a:lstStyle/>
          <a:p>
            <a:fld id="{CF4668DC-857F-487D-BFFA-8C0CA5037977}" type="slidenum">
              <a:rPr lang="fr-BE" smtClean="0"/>
              <a:pPr/>
              <a:t>27</a:t>
            </a:fld>
            <a:endParaRPr lang="fr-BE"/>
          </a:p>
        </p:txBody>
      </p:sp>
    </p:spTree>
    <p:extLst>
      <p:ext uri="{BB962C8B-B14F-4D97-AF65-F5344CB8AC3E}">
        <p14:creationId xmlns:p14="http://schemas.microsoft.com/office/powerpoint/2010/main" val="22771129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75656" y="260648"/>
            <a:ext cx="7668344" cy="1143000"/>
          </a:xfrm>
        </p:spPr>
        <p:txBody>
          <a:bodyPr>
            <a:normAutofit fontScale="90000"/>
          </a:bodyPr>
          <a:lstStyle/>
          <a:p>
            <a:r>
              <a:rPr lang="fr-FR" dirty="0">
                <a:solidFill>
                  <a:srgbClr val="FF0000"/>
                </a:solidFill>
                <a:latin typeface="Arial" panose="020B0604020202020204" pitchFamily="34" charset="0"/>
                <a:cs typeface="Arial" panose="020B0604020202020204" pitchFamily="34" charset="0"/>
              </a:rPr>
              <a:t>Objectif secondaire : connaissance de la maladie </a:t>
            </a:r>
          </a:p>
        </p:txBody>
      </p:sp>
      <p:sp>
        <p:nvSpPr>
          <p:cNvPr id="7" name="Content Placeholder 6"/>
          <p:cNvSpPr>
            <a:spLocks noGrp="1"/>
          </p:cNvSpPr>
          <p:nvPr>
            <p:ph sz="quarter" idx="2"/>
          </p:nvPr>
        </p:nvSpPr>
        <p:spPr>
          <a:xfrm>
            <a:off x="0" y="1484784"/>
            <a:ext cx="9144000" cy="1264626"/>
          </a:xfrm>
        </p:spPr>
        <p:txBody>
          <a:bodyPr/>
          <a:lstStyle/>
          <a:p>
            <a:r>
              <a:rPr lang="fr-FR" sz="2400" dirty="0">
                <a:solidFill>
                  <a:schemeClr val="tx1"/>
                </a:solidFill>
                <a:latin typeface="Arial" panose="020B0604020202020204" pitchFamily="34" charset="0"/>
                <a:cs typeface="Arial" panose="020B0604020202020204" pitchFamily="34" charset="0"/>
              </a:rPr>
              <a:t>183 des 240 répondants (76%) connaissent la maladie de l’hépatite A</a:t>
            </a:r>
            <a:r>
              <a:rPr lang="fr-FR" dirty="0">
                <a:solidFill>
                  <a:schemeClr val="tx1"/>
                </a:solidFill>
                <a:latin typeface="Arial" panose="020B0604020202020204" pitchFamily="34" charset="0"/>
                <a:cs typeface="Arial" panose="020B0604020202020204" pitchFamily="34" charset="0"/>
              </a:rPr>
              <a:t>.</a:t>
            </a: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2743227084"/>
              </p:ext>
            </p:extLst>
          </p:nvPr>
        </p:nvGraphicFramePr>
        <p:xfrm>
          <a:off x="35496" y="2564904"/>
          <a:ext cx="9108504" cy="3967480"/>
        </p:xfrm>
        <a:graphic>
          <a:graphicData uri="http://schemas.openxmlformats.org/drawingml/2006/table">
            <a:tbl>
              <a:tblPr firstRow="1" bandRow="1">
                <a:tableStyleId>{5C22544A-7EE6-4342-B048-85BDC9FD1C3A}</a:tableStyleId>
              </a:tblPr>
              <a:tblGrid>
                <a:gridCol w="1234480">
                  <a:extLst>
                    <a:ext uri="{9D8B030D-6E8A-4147-A177-3AD203B41FA5}">
                      <a16:colId xmlns="" xmlns:a16="http://schemas.microsoft.com/office/drawing/2014/main" val="20000"/>
                    </a:ext>
                  </a:extLst>
                </a:gridCol>
                <a:gridCol w="3108920">
                  <a:extLst>
                    <a:ext uri="{9D8B030D-6E8A-4147-A177-3AD203B41FA5}">
                      <a16:colId xmlns="" xmlns:a16="http://schemas.microsoft.com/office/drawing/2014/main" val="20001"/>
                    </a:ext>
                  </a:extLst>
                </a:gridCol>
                <a:gridCol w="3083768">
                  <a:extLst>
                    <a:ext uri="{9D8B030D-6E8A-4147-A177-3AD203B41FA5}">
                      <a16:colId xmlns="" xmlns:a16="http://schemas.microsoft.com/office/drawing/2014/main" val="20002"/>
                    </a:ext>
                  </a:extLst>
                </a:gridCol>
                <a:gridCol w="1681336">
                  <a:extLst>
                    <a:ext uri="{9D8B030D-6E8A-4147-A177-3AD203B41FA5}">
                      <a16:colId xmlns="" xmlns:a16="http://schemas.microsoft.com/office/drawing/2014/main" val="20003"/>
                    </a:ext>
                  </a:extLst>
                </a:gridCol>
              </a:tblGrid>
              <a:tr h="365760">
                <a:tc>
                  <a:txBody>
                    <a:bodyPr/>
                    <a:lstStyle/>
                    <a:p>
                      <a:r>
                        <a:rPr lang="fr-FR" dirty="0"/>
                        <a:t>Variable</a:t>
                      </a:r>
                    </a:p>
                  </a:txBody>
                  <a:tcPr/>
                </a:tc>
                <a:tc>
                  <a:txBody>
                    <a:bodyPr/>
                    <a:lstStyle/>
                    <a:p>
                      <a:endParaRPr lang="fr-FR" dirty="0"/>
                    </a:p>
                  </a:txBody>
                  <a:tcPr/>
                </a:tc>
                <a:tc>
                  <a:txBody>
                    <a:bodyPr/>
                    <a:lstStyle/>
                    <a:p>
                      <a:endParaRPr lang="fr-FR" dirty="0"/>
                    </a:p>
                  </a:txBody>
                  <a:tcPr/>
                </a:tc>
                <a:tc>
                  <a:txBody>
                    <a:bodyPr/>
                    <a:lstStyle/>
                    <a:p>
                      <a:r>
                        <a:rPr lang="fr-FR" dirty="0"/>
                        <a:t>p</a:t>
                      </a:r>
                      <a:r>
                        <a:rPr lang="fr-FR" baseline="0" dirty="0"/>
                        <a:t>-value</a:t>
                      </a:r>
                      <a:endParaRPr lang="fr-FR" dirty="0"/>
                    </a:p>
                  </a:txBody>
                  <a:tcPr/>
                </a:tc>
                <a:extLst>
                  <a:ext uri="{0D108BD9-81ED-4DB2-BD59-A6C34878D82A}">
                    <a16:rowId xmlns="" xmlns:a16="http://schemas.microsoft.com/office/drawing/2014/main" val="10000"/>
                  </a:ext>
                </a:extLst>
              </a:tr>
              <a:tr h="370840">
                <a:tc>
                  <a:txBody>
                    <a:bodyPr/>
                    <a:lstStyle/>
                    <a:p>
                      <a:endParaRPr lang="fr-FR" dirty="0"/>
                    </a:p>
                  </a:txBody>
                  <a:tcPr/>
                </a:tc>
                <a:tc>
                  <a:txBody>
                    <a:bodyPr/>
                    <a:lstStyle/>
                    <a:p>
                      <a:r>
                        <a:rPr lang="fr-FR" b="1" dirty="0"/>
                        <a:t>Vaccin proposé</a:t>
                      </a:r>
                    </a:p>
                  </a:txBody>
                  <a:tcPr/>
                </a:tc>
                <a:tc>
                  <a:txBody>
                    <a:bodyPr/>
                    <a:lstStyle/>
                    <a:p>
                      <a:r>
                        <a:rPr lang="fr-FR" b="1" dirty="0"/>
                        <a:t>Non proposé</a:t>
                      </a:r>
                    </a:p>
                  </a:txBody>
                  <a:tcPr/>
                </a:tc>
                <a:tc>
                  <a:txBody>
                    <a:bodyPr/>
                    <a:lstStyle/>
                    <a:p>
                      <a:r>
                        <a:rPr lang="fr-FR" dirty="0"/>
                        <a:t>0,020</a:t>
                      </a:r>
                    </a:p>
                  </a:txBody>
                  <a:tcPr/>
                </a:tc>
                <a:extLst>
                  <a:ext uri="{0D108BD9-81ED-4DB2-BD59-A6C34878D82A}">
                    <a16:rowId xmlns="" xmlns:a16="http://schemas.microsoft.com/office/drawing/2014/main" val="10001"/>
                  </a:ext>
                </a:extLst>
              </a:tr>
              <a:tr h="370840">
                <a:tc>
                  <a:txBody>
                    <a:bodyPr/>
                    <a:lstStyle/>
                    <a:p>
                      <a:r>
                        <a:rPr lang="fr-FR" dirty="0"/>
                        <a:t>Oui</a:t>
                      </a:r>
                    </a:p>
                  </a:txBody>
                  <a:tcPr/>
                </a:tc>
                <a:tc>
                  <a:txBody>
                    <a:bodyPr/>
                    <a:lstStyle/>
                    <a:p>
                      <a:r>
                        <a:rPr lang="fr-FR" dirty="0"/>
                        <a:t>49 (88%)</a:t>
                      </a:r>
                    </a:p>
                  </a:txBody>
                  <a:tcPr/>
                </a:tc>
                <a:tc>
                  <a:txBody>
                    <a:bodyPr/>
                    <a:lstStyle/>
                    <a:p>
                      <a:r>
                        <a:rPr lang="fr-FR" dirty="0"/>
                        <a:t>125 (72%)</a:t>
                      </a:r>
                    </a:p>
                  </a:txBody>
                  <a:tcPr/>
                </a:tc>
                <a:tc>
                  <a:txBody>
                    <a:bodyPr/>
                    <a:lstStyle/>
                    <a:p>
                      <a:endParaRPr lang="fr-FR" dirty="0"/>
                    </a:p>
                  </a:txBody>
                  <a:tcPr/>
                </a:tc>
                <a:extLst>
                  <a:ext uri="{0D108BD9-81ED-4DB2-BD59-A6C34878D82A}">
                    <a16:rowId xmlns="" xmlns:a16="http://schemas.microsoft.com/office/drawing/2014/main" val="10002"/>
                  </a:ext>
                </a:extLst>
              </a:tr>
              <a:tr h="370840">
                <a:tc>
                  <a:txBody>
                    <a:bodyPr/>
                    <a:lstStyle/>
                    <a:p>
                      <a:r>
                        <a:rPr lang="fr-FR" dirty="0"/>
                        <a:t>Non</a:t>
                      </a:r>
                    </a:p>
                  </a:txBody>
                  <a:tcPr/>
                </a:tc>
                <a:tc>
                  <a:txBody>
                    <a:bodyPr/>
                    <a:lstStyle/>
                    <a:p>
                      <a:r>
                        <a:rPr lang="fr-FR" dirty="0"/>
                        <a:t>7 (12%)</a:t>
                      </a:r>
                    </a:p>
                  </a:txBody>
                  <a:tcPr/>
                </a:tc>
                <a:tc>
                  <a:txBody>
                    <a:bodyPr/>
                    <a:lstStyle/>
                    <a:p>
                      <a:r>
                        <a:rPr lang="fr-FR" dirty="0"/>
                        <a:t>49 (28%)</a:t>
                      </a:r>
                    </a:p>
                  </a:txBody>
                  <a:tcPr/>
                </a:tc>
                <a:tc>
                  <a:txBody>
                    <a:bodyPr/>
                    <a:lstStyle/>
                    <a:p>
                      <a:endParaRPr lang="fr-FR"/>
                    </a:p>
                  </a:txBody>
                  <a:tcPr/>
                </a:tc>
                <a:extLst>
                  <a:ext uri="{0D108BD9-81ED-4DB2-BD59-A6C34878D82A}">
                    <a16:rowId xmlns="" xmlns:a16="http://schemas.microsoft.com/office/drawing/2014/main" val="10003"/>
                  </a:ext>
                </a:extLst>
              </a:tr>
              <a:tr h="640080">
                <a:tc>
                  <a:txBody>
                    <a:bodyPr/>
                    <a:lstStyle/>
                    <a:p>
                      <a:endParaRPr lang="fr-FR" dirty="0"/>
                    </a:p>
                  </a:txBody>
                  <a:tcPr/>
                </a:tc>
                <a:tc>
                  <a:txBody>
                    <a:bodyPr/>
                    <a:lstStyle/>
                    <a:p>
                      <a:r>
                        <a:rPr lang="fr-FR" b="1" dirty="0"/>
                        <a:t>Consultation du même MG</a:t>
                      </a:r>
                    </a:p>
                  </a:txBody>
                  <a:tcPr/>
                </a:tc>
                <a:tc>
                  <a:txBody>
                    <a:bodyPr/>
                    <a:lstStyle/>
                    <a:p>
                      <a:r>
                        <a:rPr lang="fr-FR" b="1" dirty="0"/>
                        <a:t>Ne consulte pas toujours le même</a:t>
                      </a:r>
                      <a:r>
                        <a:rPr lang="fr-FR" b="1" baseline="0" dirty="0"/>
                        <a:t> MG</a:t>
                      </a:r>
                      <a:endParaRPr lang="fr-FR" b="1" dirty="0"/>
                    </a:p>
                  </a:txBody>
                  <a:tcPr/>
                </a:tc>
                <a:tc>
                  <a:txBody>
                    <a:bodyPr/>
                    <a:lstStyle/>
                    <a:p>
                      <a:r>
                        <a:rPr lang="fr-FR" dirty="0"/>
                        <a:t>0,52</a:t>
                      </a:r>
                    </a:p>
                  </a:txBody>
                  <a:tcPr/>
                </a:tc>
                <a:extLst>
                  <a:ext uri="{0D108BD9-81ED-4DB2-BD59-A6C34878D82A}">
                    <a16:rowId xmlns="" xmlns:a16="http://schemas.microsoft.com/office/drawing/2014/main" val="10004"/>
                  </a:ext>
                </a:extLst>
              </a:tr>
              <a:tr h="370840">
                <a:tc>
                  <a:txBody>
                    <a:bodyPr/>
                    <a:lstStyle/>
                    <a:p>
                      <a:r>
                        <a:rPr lang="fr-FR" dirty="0"/>
                        <a:t>Oui</a:t>
                      </a:r>
                    </a:p>
                  </a:txBody>
                  <a:tcPr/>
                </a:tc>
                <a:tc>
                  <a:txBody>
                    <a:bodyPr/>
                    <a:lstStyle/>
                    <a:p>
                      <a:r>
                        <a:rPr lang="fr-FR" dirty="0"/>
                        <a:t>121 (75%)</a:t>
                      </a:r>
                    </a:p>
                  </a:txBody>
                  <a:tcPr/>
                </a:tc>
                <a:tc>
                  <a:txBody>
                    <a:bodyPr/>
                    <a:lstStyle/>
                    <a:p>
                      <a:r>
                        <a:rPr lang="fr-FR" dirty="0"/>
                        <a:t>62</a:t>
                      </a:r>
                      <a:r>
                        <a:rPr lang="fr-FR" baseline="0" dirty="0"/>
                        <a:t> (80%)</a:t>
                      </a:r>
                      <a:endParaRPr lang="fr-FR" dirty="0"/>
                    </a:p>
                  </a:txBody>
                  <a:tcPr/>
                </a:tc>
                <a:tc>
                  <a:txBody>
                    <a:bodyPr/>
                    <a:lstStyle/>
                    <a:p>
                      <a:endParaRPr lang="fr-FR"/>
                    </a:p>
                  </a:txBody>
                  <a:tcPr/>
                </a:tc>
                <a:extLst>
                  <a:ext uri="{0D108BD9-81ED-4DB2-BD59-A6C34878D82A}">
                    <a16:rowId xmlns="" xmlns:a16="http://schemas.microsoft.com/office/drawing/2014/main" val="10005"/>
                  </a:ext>
                </a:extLst>
              </a:tr>
              <a:tr h="370840">
                <a:tc>
                  <a:txBody>
                    <a:bodyPr/>
                    <a:lstStyle/>
                    <a:p>
                      <a:r>
                        <a:rPr lang="fr-FR" dirty="0"/>
                        <a:t>Non</a:t>
                      </a:r>
                    </a:p>
                  </a:txBody>
                  <a:tcPr/>
                </a:tc>
                <a:tc>
                  <a:txBody>
                    <a:bodyPr/>
                    <a:lstStyle/>
                    <a:p>
                      <a:r>
                        <a:rPr lang="fr-FR" dirty="0"/>
                        <a:t>41 (25%)</a:t>
                      </a:r>
                    </a:p>
                  </a:txBody>
                  <a:tcPr/>
                </a:tc>
                <a:tc>
                  <a:txBody>
                    <a:bodyPr/>
                    <a:lstStyle/>
                    <a:p>
                      <a:r>
                        <a:rPr lang="fr-FR" dirty="0"/>
                        <a:t>16 (20%)</a:t>
                      </a:r>
                    </a:p>
                  </a:txBody>
                  <a:tcPr/>
                </a:tc>
                <a:tc>
                  <a:txBody>
                    <a:bodyPr/>
                    <a:lstStyle/>
                    <a:p>
                      <a:endParaRPr lang="fr-FR"/>
                    </a:p>
                  </a:txBody>
                  <a:tcPr/>
                </a:tc>
                <a:extLst>
                  <a:ext uri="{0D108BD9-81ED-4DB2-BD59-A6C34878D82A}">
                    <a16:rowId xmlns="" xmlns:a16="http://schemas.microsoft.com/office/drawing/2014/main" val="10006"/>
                  </a:ext>
                </a:extLst>
              </a:tr>
              <a:tr h="370840">
                <a:tc>
                  <a:txBody>
                    <a:bodyPr/>
                    <a:lstStyle/>
                    <a:p>
                      <a:endParaRPr lang="fr-FR" dirty="0"/>
                    </a:p>
                  </a:txBody>
                  <a:tcPr/>
                </a:tc>
                <a:tc>
                  <a:txBody>
                    <a:bodyPr/>
                    <a:lstStyle/>
                    <a:p>
                      <a:r>
                        <a:rPr lang="fr-FR" b="1" dirty="0"/>
                        <a:t>RS</a:t>
                      </a:r>
                      <a:r>
                        <a:rPr lang="fr-FR" b="1" baseline="0" dirty="0"/>
                        <a:t> fréquentes</a:t>
                      </a:r>
                      <a:endParaRPr lang="fr-FR" b="1" dirty="0"/>
                    </a:p>
                  </a:txBody>
                  <a:tcPr/>
                </a:tc>
                <a:tc>
                  <a:txBody>
                    <a:bodyPr/>
                    <a:lstStyle/>
                    <a:p>
                      <a:r>
                        <a:rPr lang="fr-FR" b="1" dirty="0"/>
                        <a:t>Peu fréquentes</a:t>
                      </a:r>
                    </a:p>
                  </a:txBody>
                  <a:tcPr/>
                </a:tc>
                <a:tc>
                  <a:txBody>
                    <a:bodyPr/>
                    <a:lstStyle/>
                    <a:p>
                      <a:r>
                        <a:rPr lang="fr-FR" dirty="0"/>
                        <a:t>0.36</a:t>
                      </a:r>
                    </a:p>
                  </a:txBody>
                  <a:tcPr/>
                </a:tc>
                <a:extLst>
                  <a:ext uri="{0D108BD9-81ED-4DB2-BD59-A6C34878D82A}">
                    <a16:rowId xmlns="" xmlns:a16="http://schemas.microsoft.com/office/drawing/2014/main" val="10007"/>
                  </a:ext>
                </a:extLst>
              </a:tr>
              <a:tr h="365760">
                <a:tc>
                  <a:txBody>
                    <a:bodyPr/>
                    <a:lstStyle/>
                    <a:p>
                      <a:r>
                        <a:rPr lang="fr-FR" dirty="0"/>
                        <a:t>Oui</a:t>
                      </a:r>
                    </a:p>
                  </a:txBody>
                  <a:tcPr/>
                </a:tc>
                <a:tc>
                  <a:txBody>
                    <a:bodyPr/>
                    <a:lstStyle/>
                    <a:p>
                      <a:r>
                        <a:rPr lang="fr-FR" dirty="0"/>
                        <a:t>104 (79%)</a:t>
                      </a:r>
                    </a:p>
                  </a:txBody>
                  <a:tcPr/>
                </a:tc>
                <a:tc>
                  <a:txBody>
                    <a:bodyPr/>
                    <a:lstStyle/>
                    <a:p>
                      <a:r>
                        <a:rPr lang="fr-FR" dirty="0"/>
                        <a:t>79 (73%)</a:t>
                      </a:r>
                    </a:p>
                  </a:txBody>
                  <a:tcPr/>
                </a:tc>
                <a:tc>
                  <a:txBody>
                    <a:bodyPr/>
                    <a:lstStyle/>
                    <a:p>
                      <a:endParaRPr lang="fr-FR"/>
                    </a:p>
                  </a:txBody>
                  <a:tcPr/>
                </a:tc>
                <a:extLst>
                  <a:ext uri="{0D108BD9-81ED-4DB2-BD59-A6C34878D82A}">
                    <a16:rowId xmlns="" xmlns:a16="http://schemas.microsoft.com/office/drawing/2014/main" val="10008"/>
                  </a:ext>
                </a:extLst>
              </a:tr>
              <a:tr h="370840">
                <a:tc>
                  <a:txBody>
                    <a:bodyPr/>
                    <a:lstStyle/>
                    <a:p>
                      <a:r>
                        <a:rPr lang="fr-FR" dirty="0"/>
                        <a:t>Non</a:t>
                      </a:r>
                    </a:p>
                  </a:txBody>
                  <a:tcPr/>
                </a:tc>
                <a:tc>
                  <a:txBody>
                    <a:bodyPr/>
                    <a:lstStyle/>
                    <a:p>
                      <a:r>
                        <a:rPr lang="fr-FR" dirty="0"/>
                        <a:t>28 (22%)</a:t>
                      </a:r>
                    </a:p>
                  </a:txBody>
                  <a:tcPr/>
                </a:tc>
                <a:tc>
                  <a:txBody>
                    <a:bodyPr/>
                    <a:lstStyle/>
                    <a:p>
                      <a:r>
                        <a:rPr lang="fr-FR" dirty="0"/>
                        <a:t>29 (27%)</a:t>
                      </a:r>
                    </a:p>
                  </a:txBody>
                  <a:tcPr/>
                </a:tc>
                <a:tc>
                  <a:txBody>
                    <a:bodyPr/>
                    <a:lstStyle/>
                    <a:p>
                      <a:endParaRPr lang="fr-FR" dirty="0"/>
                    </a:p>
                  </a:txBody>
                  <a:tcPr/>
                </a:tc>
                <a:extLst>
                  <a:ext uri="{0D108BD9-81ED-4DB2-BD59-A6C34878D82A}">
                    <a16:rowId xmlns="" xmlns:a16="http://schemas.microsoft.com/office/drawing/2014/main" val="10009"/>
                  </a:ext>
                </a:extLst>
              </a:tr>
            </a:tbl>
          </a:graphicData>
        </a:graphic>
      </p:graphicFrame>
      <p:sp>
        <p:nvSpPr>
          <p:cNvPr id="2" name="Espace réservé du numéro de diapositive 1"/>
          <p:cNvSpPr>
            <a:spLocks noGrp="1"/>
          </p:cNvSpPr>
          <p:nvPr>
            <p:ph type="sldNum" sz="quarter" idx="12"/>
          </p:nvPr>
        </p:nvSpPr>
        <p:spPr/>
        <p:txBody>
          <a:bodyPr/>
          <a:lstStyle/>
          <a:p>
            <a:fld id="{CF4668DC-857F-487D-BFFA-8C0CA5037977}" type="slidenum">
              <a:rPr lang="fr-BE" smtClean="0"/>
              <a:pPr/>
              <a:t>28</a:t>
            </a:fld>
            <a:endParaRPr lang="fr-BE"/>
          </a:p>
        </p:txBody>
      </p:sp>
    </p:spTree>
    <p:extLst>
      <p:ext uri="{BB962C8B-B14F-4D97-AF65-F5344CB8AC3E}">
        <p14:creationId xmlns:p14="http://schemas.microsoft.com/office/powerpoint/2010/main" val="306391722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3648" y="332656"/>
            <a:ext cx="7740352" cy="1143000"/>
          </a:xfrm>
        </p:spPr>
        <p:txBody>
          <a:bodyPr>
            <a:normAutofit/>
          </a:bodyPr>
          <a:lstStyle/>
          <a:p>
            <a:r>
              <a:rPr lang="fr-FR" sz="3200" dirty="0">
                <a:solidFill>
                  <a:srgbClr val="FF0000"/>
                </a:solidFill>
                <a:latin typeface="Arial" panose="020B0604020202020204" pitchFamily="34" charset="0"/>
                <a:cs typeface="Arial" panose="020B0604020202020204" pitchFamily="34" charset="0"/>
              </a:rPr>
              <a:t>Objectifs secondaire : les MG abordent-ils la sexualité ?  </a:t>
            </a:r>
          </a:p>
        </p:txBody>
      </p:sp>
      <p:sp>
        <p:nvSpPr>
          <p:cNvPr id="5" name="Content Placeholder 4"/>
          <p:cNvSpPr>
            <a:spLocks noGrp="1"/>
          </p:cNvSpPr>
          <p:nvPr>
            <p:ph sz="quarter" idx="2"/>
          </p:nvPr>
        </p:nvSpPr>
        <p:spPr>
          <a:xfrm>
            <a:off x="0" y="1628800"/>
            <a:ext cx="9144000" cy="1048602"/>
          </a:xfrm>
        </p:spPr>
        <p:txBody>
          <a:bodyPr/>
          <a:lstStyle/>
          <a:p>
            <a:r>
              <a:rPr lang="fr-FR" sz="2400" dirty="0">
                <a:solidFill>
                  <a:schemeClr val="tx1"/>
                </a:solidFill>
                <a:latin typeface="Arial" panose="020B0604020202020204" pitchFamily="34" charset="0"/>
                <a:cs typeface="Arial" panose="020B0604020202020204" pitchFamily="34" charset="0"/>
              </a:rPr>
              <a:t>71 (30%) des répondants se sont déjà vu poser des questions sur leurs pratiques sexuelles par leur MG.</a:t>
            </a:r>
          </a:p>
          <a:p>
            <a:pPr>
              <a:buNone/>
            </a:pPr>
            <a:endParaRPr lang="fr-FR" dirty="0"/>
          </a:p>
          <a:p>
            <a:pPr>
              <a:buNone/>
            </a:pPr>
            <a:endParaRPr lang="fr-FR" dirty="0"/>
          </a:p>
        </p:txBody>
      </p:sp>
      <p:graphicFrame>
        <p:nvGraphicFramePr>
          <p:cNvPr id="8" name="Content Placeholder 7"/>
          <p:cNvGraphicFramePr>
            <a:graphicFrameLocks noGrp="1"/>
          </p:cNvGraphicFramePr>
          <p:nvPr>
            <p:ph sz="quarter" idx="4"/>
          </p:nvPr>
        </p:nvGraphicFramePr>
        <p:xfrm>
          <a:off x="0" y="2564904"/>
          <a:ext cx="9144000" cy="3963972"/>
        </p:xfrm>
        <a:graphic>
          <a:graphicData uri="http://schemas.openxmlformats.org/drawingml/2006/table">
            <a:tbl>
              <a:tblPr firstRow="1" bandRow="1">
                <a:tableStyleId>{5C22544A-7EE6-4342-B048-85BDC9FD1C3A}</a:tableStyleId>
              </a:tblPr>
              <a:tblGrid>
                <a:gridCol w="1331640">
                  <a:extLst>
                    <a:ext uri="{9D8B030D-6E8A-4147-A177-3AD203B41FA5}">
                      <a16:colId xmlns="" xmlns:a16="http://schemas.microsoft.com/office/drawing/2014/main" val="20000"/>
                    </a:ext>
                  </a:extLst>
                </a:gridCol>
                <a:gridCol w="3240360">
                  <a:extLst>
                    <a:ext uri="{9D8B030D-6E8A-4147-A177-3AD203B41FA5}">
                      <a16:colId xmlns="" xmlns:a16="http://schemas.microsoft.com/office/drawing/2014/main" val="20001"/>
                    </a:ext>
                  </a:extLst>
                </a:gridCol>
                <a:gridCol w="3240360">
                  <a:extLst>
                    <a:ext uri="{9D8B030D-6E8A-4147-A177-3AD203B41FA5}">
                      <a16:colId xmlns="" xmlns:a16="http://schemas.microsoft.com/office/drawing/2014/main" val="20002"/>
                    </a:ext>
                  </a:extLst>
                </a:gridCol>
                <a:gridCol w="1331640">
                  <a:extLst>
                    <a:ext uri="{9D8B030D-6E8A-4147-A177-3AD203B41FA5}">
                      <a16:colId xmlns="" xmlns:a16="http://schemas.microsoft.com/office/drawing/2014/main" val="20003"/>
                    </a:ext>
                  </a:extLst>
                </a:gridCol>
              </a:tblGrid>
              <a:tr h="396941">
                <a:tc>
                  <a:txBody>
                    <a:bodyPr/>
                    <a:lstStyle/>
                    <a:p>
                      <a:r>
                        <a:rPr lang="fr-FR" dirty="0"/>
                        <a:t>Variable</a:t>
                      </a:r>
                    </a:p>
                  </a:txBody>
                  <a:tcPr/>
                </a:tc>
                <a:tc>
                  <a:txBody>
                    <a:bodyPr/>
                    <a:lstStyle/>
                    <a:p>
                      <a:endParaRPr lang="fr-FR"/>
                    </a:p>
                  </a:txBody>
                  <a:tcPr/>
                </a:tc>
                <a:tc>
                  <a:txBody>
                    <a:bodyPr/>
                    <a:lstStyle/>
                    <a:p>
                      <a:endParaRPr lang="fr-FR"/>
                    </a:p>
                  </a:txBody>
                  <a:tcPr/>
                </a:tc>
                <a:tc>
                  <a:txBody>
                    <a:bodyPr/>
                    <a:lstStyle/>
                    <a:p>
                      <a:r>
                        <a:rPr lang="fr-FR" dirty="0"/>
                        <a:t>p-value</a:t>
                      </a:r>
                    </a:p>
                  </a:txBody>
                  <a:tcPr/>
                </a:tc>
                <a:extLst>
                  <a:ext uri="{0D108BD9-81ED-4DB2-BD59-A6C34878D82A}">
                    <a16:rowId xmlns="" xmlns:a16="http://schemas.microsoft.com/office/drawing/2014/main" val="10000"/>
                  </a:ext>
                </a:extLst>
              </a:tr>
              <a:tr h="396941">
                <a:tc>
                  <a:txBody>
                    <a:bodyPr/>
                    <a:lstStyle/>
                    <a:p>
                      <a:endParaRPr lang="fr-FR" dirty="0"/>
                    </a:p>
                  </a:txBody>
                  <a:tcPr/>
                </a:tc>
                <a:tc>
                  <a:txBody>
                    <a:bodyPr/>
                    <a:lstStyle/>
                    <a:p>
                      <a:r>
                        <a:rPr lang="fr-FR" b="1" dirty="0"/>
                        <a:t>Vaccin</a:t>
                      </a:r>
                      <a:r>
                        <a:rPr lang="fr-FR" b="1" baseline="0" dirty="0"/>
                        <a:t> proposé</a:t>
                      </a:r>
                      <a:endParaRPr lang="fr-FR" b="1" dirty="0"/>
                    </a:p>
                  </a:txBody>
                  <a:tcPr/>
                </a:tc>
                <a:tc>
                  <a:txBody>
                    <a:bodyPr/>
                    <a:lstStyle/>
                    <a:p>
                      <a:r>
                        <a:rPr lang="fr-FR" b="1" dirty="0"/>
                        <a:t>Non</a:t>
                      </a:r>
                      <a:r>
                        <a:rPr lang="fr-FR" b="1" baseline="0" dirty="0"/>
                        <a:t> proposé</a:t>
                      </a:r>
                      <a:endParaRPr lang="fr-FR" b="1" dirty="0"/>
                    </a:p>
                  </a:txBody>
                  <a:tcPr/>
                </a:tc>
                <a:tc>
                  <a:txBody>
                    <a:bodyPr/>
                    <a:lstStyle/>
                    <a:p>
                      <a:r>
                        <a:rPr lang="fr-FR" u="sng" dirty="0"/>
                        <a:t>0,007</a:t>
                      </a:r>
                    </a:p>
                  </a:txBody>
                  <a:tcPr/>
                </a:tc>
                <a:extLst>
                  <a:ext uri="{0D108BD9-81ED-4DB2-BD59-A6C34878D82A}">
                    <a16:rowId xmlns="" xmlns:a16="http://schemas.microsoft.com/office/drawing/2014/main" val="10001"/>
                  </a:ext>
                </a:extLst>
              </a:tr>
              <a:tr h="396941">
                <a:tc>
                  <a:txBody>
                    <a:bodyPr/>
                    <a:lstStyle/>
                    <a:p>
                      <a:r>
                        <a:rPr lang="fr-FR" dirty="0"/>
                        <a:t>Oui</a:t>
                      </a:r>
                    </a:p>
                  </a:txBody>
                  <a:tcPr/>
                </a:tc>
                <a:tc>
                  <a:txBody>
                    <a:bodyPr/>
                    <a:lstStyle/>
                    <a:p>
                      <a:r>
                        <a:rPr lang="fr-FR" dirty="0"/>
                        <a:t>24 (43%)</a:t>
                      </a:r>
                    </a:p>
                  </a:txBody>
                  <a:tcPr/>
                </a:tc>
                <a:tc>
                  <a:txBody>
                    <a:bodyPr/>
                    <a:lstStyle/>
                    <a:p>
                      <a:r>
                        <a:rPr lang="fr-FR" dirty="0"/>
                        <a:t>41 (24%)</a:t>
                      </a:r>
                    </a:p>
                  </a:txBody>
                  <a:tcPr/>
                </a:tc>
                <a:tc>
                  <a:txBody>
                    <a:bodyPr/>
                    <a:lstStyle/>
                    <a:p>
                      <a:endParaRPr lang="fr-FR" dirty="0"/>
                    </a:p>
                  </a:txBody>
                  <a:tcPr/>
                </a:tc>
                <a:extLst>
                  <a:ext uri="{0D108BD9-81ED-4DB2-BD59-A6C34878D82A}">
                    <a16:rowId xmlns="" xmlns:a16="http://schemas.microsoft.com/office/drawing/2014/main" val="10002"/>
                  </a:ext>
                </a:extLst>
              </a:tr>
              <a:tr h="396941">
                <a:tc>
                  <a:txBody>
                    <a:bodyPr/>
                    <a:lstStyle/>
                    <a:p>
                      <a:r>
                        <a:rPr lang="fr-FR" dirty="0"/>
                        <a:t>Non</a:t>
                      </a:r>
                    </a:p>
                  </a:txBody>
                  <a:tcPr/>
                </a:tc>
                <a:tc>
                  <a:txBody>
                    <a:bodyPr/>
                    <a:lstStyle/>
                    <a:p>
                      <a:r>
                        <a:rPr lang="fr-FR" dirty="0"/>
                        <a:t>32 (57%)</a:t>
                      </a:r>
                    </a:p>
                  </a:txBody>
                  <a:tcPr/>
                </a:tc>
                <a:tc>
                  <a:txBody>
                    <a:bodyPr/>
                    <a:lstStyle/>
                    <a:p>
                      <a:r>
                        <a:rPr lang="fr-FR" dirty="0"/>
                        <a:t>133 (76%)</a:t>
                      </a:r>
                    </a:p>
                  </a:txBody>
                  <a:tcPr/>
                </a:tc>
                <a:tc>
                  <a:txBody>
                    <a:bodyPr/>
                    <a:lstStyle/>
                    <a:p>
                      <a:endParaRPr lang="fr-FR"/>
                    </a:p>
                  </a:txBody>
                  <a:tcPr/>
                </a:tc>
                <a:extLst>
                  <a:ext uri="{0D108BD9-81ED-4DB2-BD59-A6C34878D82A}">
                    <a16:rowId xmlns="" xmlns:a16="http://schemas.microsoft.com/office/drawing/2014/main" val="10003"/>
                  </a:ext>
                </a:extLst>
              </a:tr>
              <a:tr h="396941">
                <a:tc>
                  <a:txBody>
                    <a:bodyPr/>
                    <a:lstStyle/>
                    <a:p>
                      <a:endParaRPr lang="fr-FR" dirty="0"/>
                    </a:p>
                  </a:txBody>
                  <a:tcPr/>
                </a:tc>
                <a:tc>
                  <a:txBody>
                    <a:bodyPr/>
                    <a:lstStyle/>
                    <a:p>
                      <a:r>
                        <a:rPr lang="fr-FR" b="1" dirty="0"/>
                        <a:t>Même</a:t>
                      </a:r>
                      <a:r>
                        <a:rPr lang="fr-FR" b="1" baseline="0" dirty="0"/>
                        <a:t> MG</a:t>
                      </a:r>
                      <a:endParaRPr lang="fr-FR" b="1" dirty="0"/>
                    </a:p>
                  </a:txBody>
                  <a:tcPr/>
                </a:tc>
                <a:tc>
                  <a:txBody>
                    <a:bodyPr/>
                    <a:lstStyle/>
                    <a:p>
                      <a:r>
                        <a:rPr lang="fr-FR" b="1" dirty="0"/>
                        <a:t>Pas toujours </a:t>
                      </a:r>
                    </a:p>
                  </a:txBody>
                  <a:tcPr/>
                </a:tc>
                <a:tc>
                  <a:txBody>
                    <a:bodyPr/>
                    <a:lstStyle/>
                    <a:p>
                      <a:r>
                        <a:rPr lang="fr-FR" dirty="0"/>
                        <a:t>0,13</a:t>
                      </a:r>
                    </a:p>
                  </a:txBody>
                  <a:tcPr/>
                </a:tc>
                <a:extLst>
                  <a:ext uri="{0D108BD9-81ED-4DB2-BD59-A6C34878D82A}">
                    <a16:rowId xmlns="" xmlns:a16="http://schemas.microsoft.com/office/drawing/2014/main" val="10004"/>
                  </a:ext>
                </a:extLst>
              </a:tr>
              <a:tr h="396941">
                <a:tc>
                  <a:txBody>
                    <a:bodyPr/>
                    <a:lstStyle/>
                    <a:p>
                      <a:r>
                        <a:rPr lang="fr-FR" dirty="0"/>
                        <a:t>Oui</a:t>
                      </a:r>
                    </a:p>
                  </a:txBody>
                  <a:tcPr/>
                </a:tc>
                <a:tc>
                  <a:txBody>
                    <a:bodyPr/>
                    <a:lstStyle/>
                    <a:p>
                      <a:r>
                        <a:rPr lang="fr-FR" dirty="0"/>
                        <a:t>53 (33%)</a:t>
                      </a:r>
                    </a:p>
                  </a:txBody>
                  <a:tcPr/>
                </a:tc>
                <a:tc>
                  <a:txBody>
                    <a:bodyPr/>
                    <a:lstStyle/>
                    <a:p>
                      <a:r>
                        <a:rPr lang="fr-FR" dirty="0"/>
                        <a:t>18 (23%)</a:t>
                      </a:r>
                    </a:p>
                  </a:txBody>
                  <a:tcPr/>
                </a:tc>
                <a:tc>
                  <a:txBody>
                    <a:bodyPr/>
                    <a:lstStyle/>
                    <a:p>
                      <a:endParaRPr lang="fr-FR" dirty="0"/>
                    </a:p>
                  </a:txBody>
                  <a:tcPr/>
                </a:tc>
                <a:extLst>
                  <a:ext uri="{0D108BD9-81ED-4DB2-BD59-A6C34878D82A}">
                    <a16:rowId xmlns="" xmlns:a16="http://schemas.microsoft.com/office/drawing/2014/main" val="10005"/>
                  </a:ext>
                </a:extLst>
              </a:tr>
              <a:tr h="396941">
                <a:tc>
                  <a:txBody>
                    <a:bodyPr/>
                    <a:lstStyle/>
                    <a:p>
                      <a:r>
                        <a:rPr lang="fr-FR" dirty="0"/>
                        <a:t>Non</a:t>
                      </a:r>
                    </a:p>
                  </a:txBody>
                  <a:tcPr/>
                </a:tc>
                <a:tc>
                  <a:txBody>
                    <a:bodyPr/>
                    <a:lstStyle/>
                    <a:p>
                      <a:r>
                        <a:rPr lang="fr-FR" dirty="0"/>
                        <a:t>109 (67%)</a:t>
                      </a:r>
                    </a:p>
                  </a:txBody>
                  <a:tcPr/>
                </a:tc>
                <a:tc>
                  <a:txBody>
                    <a:bodyPr/>
                    <a:lstStyle/>
                    <a:p>
                      <a:r>
                        <a:rPr lang="fr-FR" dirty="0"/>
                        <a:t>60 (77%)</a:t>
                      </a:r>
                    </a:p>
                  </a:txBody>
                  <a:tcPr/>
                </a:tc>
                <a:tc>
                  <a:txBody>
                    <a:bodyPr/>
                    <a:lstStyle/>
                    <a:p>
                      <a:endParaRPr lang="fr-FR"/>
                    </a:p>
                  </a:txBody>
                  <a:tcPr/>
                </a:tc>
                <a:extLst>
                  <a:ext uri="{0D108BD9-81ED-4DB2-BD59-A6C34878D82A}">
                    <a16:rowId xmlns="" xmlns:a16="http://schemas.microsoft.com/office/drawing/2014/main" val="10006"/>
                  </a:ext>
                </a:extLst>
              </a:tr>
              <a:tr h="396941">
                <a:tc>
                  <a:txBody>
                    <a:bodyPr/>
                    <a:lstStyle/>
                    <a:p>
                      <a:endParaRPr lang="fr-FR" b="1"/>
                    </a:p>
                  </a:txBody>
                  <a:tcPr/>
                </a:tc>
                <a:tc>
                  <a:txBody>
                    <a:bodyPr/>
                    <a:lstStyle/>
                    <a:p>
                      <a:r>
                        <a:rPr lang="fr-FR" b="1" dirty="0"/>
                        <a:t>RS fréquentes</a:t>
                      </a:r>
                    </a:p>
                  </a:txBody>
                  <a:tcPr/>
                </a:tc>
                <a:tc>
                  <a:txBody>
                    <a:bodyPr/>
                    <a:lstStyle/>
                    <a:p>
                      <a:r>
                        <a:rPr lang="fr-FR" b="1" dirty="0"/>
                        <a:t>Peu fréquentes</a:t>
                      </a:r>
                    </a:p>
                  </a:txBody>
                  <a:tcPr/>
                </a:tc>
                <a:tc>
                  <a:txBody>
                    <a:bodyPr/>
                    <a:lstStyle/>
                    <a:p>
                      <a:r>
                        <a:rPr lang="fr-FR" dirty="0"/>
                        <a:t>0,29</a:t>
                      </a:r>
                    </a:p>
                  </a:txBody>
                  <a:tcPr/>
                </a:tc>
                <a:extLst>
                  <a:ext uri="{0D108BD9-81ED-4DB2-BD59-A6C34878D82A}">
                    <a16:rowId xmlns="" xmlns:a16="http://schemas.microsoft.com/office/drawing/2014/main" val="10007"/>
                  </a:ext>
                </a:extLst>
              </a:tr>
              <a:tr h="396941">
                <a:tc>
                  <a:txBody>
                    <a:bodyPr/>
                    <a:lstStyle/>
                    <a:p>
                      <a:r>
                        <a:rPr lang="fr-FR" dirty="0"/>
                        <a:t>Oui</a:t>
                      </a:r>
                    </a:p>
                  </a:txBody>
                  <a:tcPr/>
                </a:tc>
                <a:tc>
                  <a:txBody>
                    <a:bodyPr/>
                    <a:lstStyle/>
                    <a:p>
                      <a:r>
                        <a:rPr lang="fr-FR" dirty="0"/>
                        <a:t>37 (28%)</a:t>
                      </a:r>
                    </a:p>
                  </a:txBody>
                  <a:tcPr/>
                </a:tc>
                <a:tc>
                  <a:txBody>
                    <a:bodyPr/>
                    <a:lstStyle/>
                    <a:p>
                      <a:r>
                        <a:rPr lang="fr-FR" dirty="0"/>
                        <a:t>23 (21,3%)</a:t>
                      </a:r>
                    </a:p>
                  </a:txBody>
                  <a:tcPr/>
                </a:tc>
                <a:tc>
                  <a:txBody>
                    <a:bodyPr/>
                    <a:lstStyle/>
                    <a:p>
                      <a:endParaRPr lang="fr-FR"/>
                    </a:p>
                  </a:txBody>
                  <a:tcPr/>
                </a:tc>
                <a:extLst>
                  <a:ext uri="{0D108BD9-81ED-4DB2-BD59-A6C34878D82A}">
                    <a16:rowId xmlns="" xmlns:a16="http://schemas.microsoft.com/office/drawing/2014/main" val="10008"/>
                  </a:ext>
                </a:extLst>
              </a:tr>
              <a:tr h="391503">
                <a:tc>
                  <a:txBody>
                    <a:bodyPr/>
                    <a:lstStyle/>
                    <a:p>
                      <a:r>
                        <a:rPr lang="fr-FR" dirty="0"/>
                        <a:t>Non</a:t>
                      </a:r>
                    </a:p>
                  </a:txBody>
                  <a:tcPr/>
                </a:tc>
                <a:tc>
                  <a:txBody>
                    <a:bodyPr/>
                    <a:lstStyle/>
                    <a:p>
                      <a:r>
                        <a:rPr lang="fr-FR" dirty="0"/>
                        <a:t>95</a:t>
                      </a:r>
                      <a:r>
                        <a:rPr lang="fr-FR" baseline="0" dirty="0"/>
                        <a:t> (72%)</a:t>
                      </a:r>
                      <a:endParaRPr lang="fr-FR" dirty="0"/>
                    </a:p>
                  </a:txBody>
                  <a:tcPr/>
                </a:tc>
                <a:tc>
                  <a:txBody>
                    <a:bodyPr/>
                    <a:lstStyle/>
                    <a:p>
                      <a:r>
                        <a:rPr lang="fr-FR" dirty="0"/>
                        <a:t>85</a:t>
                      </a:r>
                      <a:r>
                        <a:rPr lang="fr-FR" baseline="0" dirty="0"/>
                        <a:t> (78,7%)</a:t>
                      </a:r>
                      <a:endParaRPr lang="fr-FR" dirty="0"/>
                    </a:p>
                  </a:txBody>
                  <a:tcPr/>
                </a:tc>
                <a:tc>
                  <a:txBody>
                    <a:bodyPr/>
                    <a:lstStyle/>
                    <a:p>
                      <a:endParaRPr lang="fr-FR" dirty="0"/>
                    </a:p>
                  </a:txBody>
                  <a:tcPr/>
                </a:tc>
                <a:extLst>
                  <a:ext uri="{0D108BD9-81ED-4DB2-BD59-A6C34878D82A}">
                    <a16:rowId xmlns="" xmlns:a16="http://schemas.microsoft.com/office/drawing/2014/main" val="10009"/>
                  </a:ext>
                </a:extLst>
              </a:tr>
            </a:tbl>
          </a:graphicData>
        </a:graphic>
      </p:graphicFrame>
      <p:sp>
        <p:nvSpPr>
          <p:cNvPr id="2" name="Espace réservé du numéro de diapositive 1"/>
          <p:cNvSpPr>
            <a:spLocks noGrp="1"/>
          </p:cNvSpPr>
          <p:nvPr>
            <p:ph type="sldNum" sz="quarter" idx="12"/>
          </p:nvPr>
        </p:nvSpPr>
        <p:spPr/>
        <p:txBody>
          <a:bodyPr/>
          <a:lstStyle/>
          <a:p>
            <a:fld id="{CF4668DC-857F-487D-BFFA-8C0CA5037977}" type="slidenum">
              <a:rPr lang="fr-BE" smtClean="0"/>
              <a:pPr/>
              <a:t>29</a:t>
            </a:fld>
            <a:endParaRPr lang="fr-BE"/>
          </a:p>
        </p:txBody>
      </p:sp>
    </p:spTree>
    <p:extLst>
      <p:ext uri="{BB962C8B-B14F-4D97-AF65-F5344CB8AC3E}">
        <p14:creationId xmlns:p14="http://schemas.microsoft.com/office/powerpoint/2010/main" val="230415622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548680"/>
            <a:ext cx="7668344" cy="1143000"/>
          </a:xfrm>
        </p:spPr>
        <p:txBody>
          <a:bodyPr>
            <a:normAutofit fontScale="90000"/>
          </a:bodyPr>
          <a:lstStyle/>
          <a:p>
            <a:r>
              <a:rPr lang="fr-FR" dirty="0">
                <a:solidFill>
                  <a:srgbClr val="FF0000"/>
                </a:solidFill>
                <a:latin typeface="Arial" panose="020B0604020202020204" pitchFamily="34" charset="0"/>
                <a:cs typeface="Arial" panose="020B0604020202020204" pitchFamily="34" charset="0"/>
              </a:rPr>
              <a:t>Objectif secondaire : les patients souhaitent-ils parler de sexualité ?</a:t>
            </a:r>
          </a:p>
        </p:txBody>
      </p:sp>
      <p:sp>
        <p:nvSpPr>
          <p:cNvPr id="5" name="Content Placeholder 4"/>
          <p:cNvSpPr>
            <a:spLocks noGrp="1"/>
          </p:cNvSpPr>
          <p:nvPr>
            <p:ph sz="quarter" idx="2"/>
          </p:nvPr>
        </p:nvSpPr>
        <p:spPr>
          <a:xfrm>
            <a:off x="0" y="1916832"/>
            <a:ext cx="9144000" cy="1552658"/>
          </a:xfrm>
        </p:spPr>
        <p:txBody>
          <a:bodyPr>
            <a:normAutofit/>
          </a:bodyPr>
          <a:lstStyle/>
          <a:p>
            <a:r>
              <a:rPr lang="fr-FR" sz="2400" dirty="0">
                <a:latin typeface="Arial" panose="020B0604020202020204" pitchFamily="34" charset="0"/>
                <a:cs typeface="Arial" panose="020B0604020202020204" pitchFamily="34" charset="0"/>
              </a:rPr>
              <a:t>170 personnes (71%) sont disposées à dire aux MG qu’ils ont des RS avec d’autres hommes, 185 (77%) souhaitent parler de prévention. </a:t>
            </a:r>
          </a:p>
        </p:txBody>
      </p:sp>
      <p:graphicFrame>
        <p:nvGraphicFramePr>
          <p:cNvPr id="8" name="Content Placeholder 7"/>
          <p:cNvGraphicFramePr>
            <a:graphicFrameLocks noGrp="1"/>
          </p:cNvGraphicFramePr>
          <p:nvPr>
            <p:ph sz="quarter" idx="4"/>
          </p:nvPr>
        </p:nvGraphicFramePr>
        <p:xfrm>
          <a:off x="-2" y="3284981"/>
          <a:ext cx="9144004" cy="3479256"/>
        </p:xfrm>
        <a:graphic>
          <a:graphicData uri="http://schemas.openxmlformats.org/drawingml/2006/table">
            <a:tbl>
              <a:tblPr firstRow="1" bandRow="1">
                <a:tableStyleId>{5C22544A-7EE6-4342-B048-85BDC9FD1C3A}</a:tableStyleId>
              </a:tblPr>
              <a:tblGrid>
                <a:gridCol w="1403650">
                  <a:extLst>
                    <a:ext uri="{9D8B030D-6E8A-4147-A177-3AD203B41FA5}">
                      <a16:colId xmlns="" xmlns:a16="http://schemas.microsoft.com/office/drawing/2014/main" val="20000"/>
                    </a:ext>
                  </a:extLst>
                </a:gridCol>
                <a:gridCol w="3168352">
                  <a:extLst>
                    <a:ext uri="{9D8B030D-6E8A-4147-A177-3AD203B41FA5}">
                      <a16:colId xmlns="" xmlns:a16="http://schemas.microsoft.com/office/drawing/2014/main" val="20001"/>
                    </a:ext>
                  </a:extLst>
                </a:gridCol>
                <a:gridCol w="3096344">
                  <a:extLst>
                    <a:ext uri="{9D8B030D-6E8A-4147-A177-3AD203B41FA5}">
                      <a16:colId xmlns="" xmlns:a16="http://schemas.microsoft.com/office/drawing/2014/main" val="20002"/>
                    </a:ext>
                  </a:extLst>
                </a:gridCol>
                <a:gridCol w="1475658">
                  <a:extLst>
                    <a:ext uri="{9D8B030D-6E8A-4147-A177-3AD203B41FA5}">
                      <a16:colId xmlns="" xmlns:a16="http://schemas.microsoft.com/office/drawing/2014/main" val="20003"/>
                    </a:ext>
                  </a:extLst>
                </a:gridCol>
              </a:tblGrid>
              <a:tr h="473196">
                <a:tc>
                  <a:txBody>
                    <a:bodyPr/>
                    <a:lstStyle/>
                    <a:p>
                      <a:r>
                        <a:rPr lang="fr-FR" dirty="0"/>
                        <a:t>Variable</a:t>
                      </a:r>
                    </a:p>
                  </a:txBody>
                  <a:tcPr/>
                </a:tc>
                <a:tc>
                  <a:txBody>
                    <a:bodyPr/>
                    <a:lstStyle/>
                    <a:p>
                      <a:r>
                        <a:rPr lang="fr-FR" dirty="0"/>
                        <a:t>RS fréquentes</a:t>
                      </a:r>
                      <a:r>
                        <a:rPr lang="fr-FR" baseline="0" dirty="0"/>
                        <a:t> </a:t>
                      </a:r>
                      <a:endParaRPr lang="fr-FR" dirty="0"/>
                    </a:p>
                  </a:txBody>
                  <a:tcPr/>
                </a:tc>
                <a:tc>
                  <a:txBody>
                    <a:bodyPr/>
                    <a:lstStyle/>
                    <a:p>
                      <a:r>
                        <a:rPr lang="fr-FR" dirty="0"/>
                        <a:t>Peu fréquentes </a:t>
                      </a:r>
                    </a:p>
                  </a:txBody>
                  <a:tcPr/>
                </a:tc>
                <a:tc>
                  <a:txBody>
                    <a:bodyPr/>
                    <a:lstStyle/>
                    <a:p>
                      <a:r>
                        <a:rPr lang="fr-FR" dirty="0"/>
                        <a:t>p-value</a:t>
                      </a:r>
                    </a:p>
                  </a:txBody>
                  <a:tcPr/>
                </a:tc>
                <a:extLst>
                  <a:ext uri="{0D108BD9-81ED-4DB2-BD59-A6C34878D82A}">
                    <a16:rowId xmlns="" xmlns:a16="http://schemas.microsoft.com/office/drawing/2014/main" val="10000"/>
                  </a:ext>
                </a:extLst>
              </a:tr>
              <a:tr h="640080">
                <a:tc gridSpan="3">
                  <a:txBody>
                    <a:bodyPr/>
                    <a:lstStyle/>
                    <a:p>
                      <a:r>
                        <a:rPr lang="fr-FR" b="1" dirty="0"/>
                        <a:t>Etes-vous</a:t>
                      </a:r>
                      <a:r>
                        <a:rPr lang="fr-FR" b="1" baseline="0" dirty="0"/>
                        <a:t> disposé à dire que vous avez des RS avec d’autres hommes?</a:t>
                      </a:r>
                      <a:endParaRPr lang="fr-FR" b="1" dirty="0"/>
                    </a:p>
                  </a:txBody>
                  <a:tcPr/>
                </a:tc>
                <a:tc hMerge="1">
                  <a:txBody>
                    <a:bodyPr/>
                    <a:lstStyle/>
                    <a:p>
                      <a:endParaRPr lang="fr-FR" dirty="0"/>
                    </a:p>
                  </a:txBody>
                  <a:tcPr/>
                </a:tc>
                <a:tc hMerge="1">
                  <a:txBody>
                    <a:bodyPr/>
                    <a:lstStyle/>
                    <a:p>
                      <a:endParaRPr lang="fr-FR" dirty="0"/>
                    </a:p>
                  </a:txBody>
                  <a:tcPr/>
                </a:tc>
                <a:tc>
                  <a:txBody>
                    <a:bodyPr/>
                    <a:lstStyle/>
                    <a:p>
                      <a:r>
                        <a:rPr lang="fr-FR" dirty="0"/>
                        <a:t>0,0006</a:t>
                      </a:r>
                    </a:p>
                  </a:txBody>
                  <a:tcPr/>
                </a:tc>
                <a:extLst>
                  <a:ext uri="{0D108BD9-81ED-4DB2-BD59-A6C34878D82A}">
                    <a16:rowId xmlns="" xmlns:a16="http://schemas.microsoft.com/office/drawing/2014/main" val="10001"/>
                  </a:ext>
                </a:extLst>
              </a:tr>
              <a:tr h="473196">
                <a:tc>
                  <a:txBody>
                    <a:bodyPr/>
                    <a:lstStyle/>
                    <a:p>
                      <a:r>
                        <a:rPr lang="fr-FR" dirty="0"/>
                        <a:t>Oui</a:t>
                      </a:r>
                    </a:p>
                  </a:txBody>
                  <a:tcPr/>
                </a:tc>
                <a:tc>
                  <a:txBody>
                    <a:bodyPr/>
                    <a:lstStyle/>
                    <a:p>
                      <a:r>
                        <a:rPr lang="fr-FR" dirty="0"/>
                        <a:t>106 (80%)</a:t>
                      </a:r>
                    </a:p>
                  </a:txBody>
                  <a:tcPr/>
                </a:tc>
                <a:tc>
                  <a:txBody>
                    <a:bodyPr/>
                    <a:lstStyle/>
                    <a:p>
                      <a:r>
                        <a:rPr lang="fr-FR" dirty="0"/>
                        <a:t>64 (59)</a:t>
                      </a:r>
                    </a:p>
                  </a:txBody>
                  <a:tcPr/>
                </a:tc>
                <a:tc>
                  <a:txBody>
                    <a:bodyPr/>
                    <a:lstStyle/>
                    <a:p>
                      <a:endParaRPr lang="fr-FR"/>
                    </a:p>
                  </a:txBody>
                  <a:tcPr/>
                </a:tc>
                <a:extLst>
                  <a:ext uri="{0D108BD9-81ED-4DB2-BD59-A6C34878D82A}">
                    <a16:rowId xmlns="" xmlns:a16="http://schemas.microsoft.com/office/drawing/2014/main" val="10002"/>
                  </a:ext>
                </a:extLst>
              </a:tr>
              <a:tr h="473196">
                <a:tc>
                  <a:txBody>
                    <a:bodyPr/>
                    <a:lstStyle/>
                    <a:p>
                      <a:r>
                        <a:rPr lang="fr-FR" dirty="0"/>
                        <a:t>Non</a:t>
                      </a:r>
                    </a:p>
                  </a:txBody>
                  <a:tcPr/>
                </a:tc>
                <a:tc>
                  <a:txBody>
                    <a:bodyPr/>
                    <a:lstStyle/>
                    <a:p>
                      <a:r>
                        <a:rPr lang="fr-FR" dirty="0"/>
                        <a:t>26 (20)</a:t>
                      </a:r>
                    </a:p>
                  </a:txBody>
                  <a:tcPr/>
                </a:tc>
                <a:tc>
                  <a:txBody>
                    <a:bodyPr/>
                    <a:lstStyle/>
                    <a:p>
                      <a:r>
                        <a:rPr lang="fr-FR" dirty="0"/>
                        <a:t>44 (41)</a:t>
                      </a:r>
                    </a:p>
                  </a:txBody>
                  <a:tcPr/>
                </a:tc>
                <a:tc>
                  <a:txBody>
                    <a:bodyPr/>
                    <a:lstStyle/>
                    <a:p>
                      <a:endParaRPr lang="fr-FR"/>
                    </a:p>
                  </a:txBody>
                  <a:tcPr/>
                </a:tc>
                <a:extLst>
                  <a:ext uri="{0D108BD9-81ED-4DB2-BD59-A6C34878D82A}">
                    <a16:rowId xmlns="" xmlns:a16="http://schemas.microsoft.com/office/drawing/2014/main" val="10003"/>
                  </a:ext>
                </a:extLst>
              </a:tr>
              <a:tr h="473196">
                <a:tc gridSpan="3">
                  <a:txBody>
                    <a:bodyPr/>
                    <a:lstStyle/>
                    <a:p>
                      <a:r>
                        <a:rPr lang="fr-FR" b="1" dirty="0"/>
                        <a:t>A parler</a:t>
                      </a:r>
                      <a:r>
                        <a:rPr lang="fr-FR" b="1" baseline="0" dirty="0"/>
                        <a:t> de prévention?</a:t>
                      </a:r>
                      <a:endParaRPr lang="fr-FR" b="1" dirty="0"/>
                    </a:p>
                  </a:txBody>
                  <a:tcPr/>
                </a:tc>
                <a:tc hMerge="1">
                  <a:txBody>
                    <a:bodyPr/>
                    <a:lstStyle/>
                    <a:p>
                      <a:endParaRPr lang="fr-FR"/>
                    </a:p>
                  </a:txBody>
                  <a:tcPr/>
                </a:tc>
                <a:tc hMerge="1">
                  <a:txBody>
                    <a:bodyPr/>
                    <a:lstStyle/>
                    <a:p>
                      <a:endParaRPr lang="fr-FR" dirty="0"/>
                    </a:p>
                  </a:txBody>
                  <a:tcPr/>
                </a:tc>
                <a:tc>
                  <a:txBody>
                    <a:bodyPr/>
                    <a:lstStyle/>
                    <a:p>
                      <a:r>
                        <a:rPr lang="fr-FR" dirty="0"/>
                        <a:t>0,0002</a:t>
                      </a:r>
                    </a:p>
                  </a:txBody>
                  <a:tcPr/>
                </a:tc>
                <a:extLst>
                  <a:ext uri="{0D108BD9-81ED-4DB2-BD59-A6C34878D82A}">
                    <a16:rowId xmlns="" xmlns:a16="http://schemas.microsoft.com/office/drawing/2014/main" val="10004"/>
                  </a:ext>
                </a:extLst>
              </a:tr>
              <a:tr h="473196">
                <a:tc>
                  <a:txBody>
                    <a:bodyPr/>
                    <a:lstStyle/>
                    <a:p>
                      <a:r>
                        <a:rPr lang="fr-FR" dirty="0"/>
                        <a:t>Oui</a:t>
                      </a:r>
                    </a:p>
                  </a:txBody>
                  <a:tcPr/>
                </a:tc>
                <a:tc>
                  <a:txBody>
                    <a:bodyPr/>
                    <a:lstStyle/>
                    <a:p>
                      <a:r>
                        <a:rPr lang="fr-FR" dirty="0"/>
                        <a:t>114 (86,5)</a:t>
                      </a:r>
                    </a:p>
                  </a:txBody>
                  <a:tcPr/>
                </a:tc>
                <a:tc>
                  <a:txBody>
                    <a:bodyPr/>
                    <a:lstStyle/>
                    <a:p>
                      <a:r>
                        <a:rPr lang="fr-FR" dirty="0"/>
                        <a:t>71 (65,5)</a:t>
                      </a:r>
                    </a:p>
                  </a:txBody>
                  <a:tcPr/>
                </a:tc>
                <a:tc>
                  <a:txBody>
                    <a:bodyPr/>
                    <a:lstStyle/>
                    <a:p>
                      <a:endParaRPr lang="fr-FR"/>
                    </a:p>
                  </a:txBody>
                  <a:tcPr/>
                </a:tc>
                <a:extLst>
                  <a:ext uri="{0D108BD9-81ED-4DB2-BD59-A6C34878D82A}">
                    <a16:rowId xmlns="" xmlns:a16="http://schemas.microsoft.com/office/drawing/2014/main" val="10005"/>
                  </a:ext>
                </a:extLst>
              </a:tr>
              <a:tr h="473196">
                <a:tc>
                  <a:txBody>
                    <a:bodyPr/>
                    <a:lstStyle/>
                    <a:p>
                      <a:r>
                        <a:rPr lang="fr-FR" dirty="0"/>
                        <a:t>Non</a:t>
                      </a:r>
                    </a:p>
                  </a:txBody>
                  <a:tcPr/>
                </a:tc>
                <a:tc>
                  <a:txBody>
                    <a:bodyPr/>
                    <a:lstStyle/>
                    <a:p>
                      <a:r>
                        <a:rPr lang="fr-FR" dirty="0"/>
                        <a:t>18 (13,5)</a:t>
                      </a:r>
                    </a:p>
                  </a:txBody>
                  <a:tcPr/>
                </a:tc>
                <a:tc>
                  <a:txBody>
                    <a:bodyPr/>
                    <a:lstStyle/>
                    <a:p>
                      <a:r>
                        <a:rPr lang="fr-FR" dirty="0"/>
                        <a:t>37 (34,5)</a:t>
                      </a:r>
                    </a:p>
                  </a:txBody>
                  <a:tcPr/>
                </a:tc>
                <a:tc>
                  <a:txBody>
                    <a:bodyPr/>
                    <a:lstStyle/>
                    <a:p>
                      <a:endParaRPr lang="fr-FR" dirty="0"/>
                    </a:p>
                  </a:txBody>
                  <a:tcPr/>
                </a:tc>
                <a:extLst>
                  <a:ext uri="{0D108BD9-81ED-4DB2-BD59-A6C34878D82A}">
                    <a16:rowId xmlns="" xmlns:a16="http://schemas.microsoft.com/office/drawing/2014/main" val="10006"/>
                  </a:ext>
                </a:extLst>
              </a:tr>
            </a:tbl>
          </a:graphicData>
        </a:graphic>
      </p:graphicFrame>
      <p:sp>
        <p:nvSpPr>
          <p:cNvPr id="3" name="Espace réservé du numéro de diapositive 2"/>
          <p:cNvSpPr>
            <a:spLocks noGrp="1"/>
          </p:cNvSpPr>
          <p:nvPr>
            <p:ph type="sldNum" sz="quarter" idx="12"/>
          </p:nvPr>
        </p:nvSpPr>
        <p:spPr/>
        <p:txBody>
          <a:bodyPr/>
          <a:lstStyle/>
          <a:p>
            <a:fld id="{CF4668DC-857F-487D-BFFA-8C0CA5037977}" type="slidenum">
              <a:rPr lang="fr-BE" smtClean="0"/>
              <a:pPr/>
              <a:t>30</a:t>
            </a:fld>
            <a:endParaRPr lang="fr-BE"/>
          </a:p>
        </p:txBody>
      </p:sp>
    </p:spTree>
    <p:extLst>
      <p:ext uri="{BB962C8B-B14F-4D97-AF65-F5344CB8AC3E}">
        <p14:creationId xmlns:p14="http://schemas.microsoft.com/office/powerpoint/2010/main" val="34675077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0"/>
            <a:ext cx="6459488" cy="1143000"/>
          </a:xfrm>
        </p:spPr>
        <p:txBody>
          <a:bodyPr>
            <a:normAutofit fontScale="90000"/>
          </a:bodyPr>
          <a:lstStyle/>
          <a:p>
            <a:r>
              <a:rPr lang="fr-FR" dirty="0">
                <a:solidFill>
                  <a:srgbClr val="FF0000"/>
                </a:solidFill>
                <a:latin typeface="Arial" panose="020B0604020202020204" pitchFamily="34" charset="0"/>
                <a:cs typeface="Arial" panose="020B0604020202020204" pitchFamily="34" charset="0"/>
              </a:rPr>
              <a:t>RÉSULTATS</a:t>
            </a:r>
            <a:br>
              <a:rPr lang="fr-FR" dirty="0">
                <a:solidFill>
                  <a:srgbClr val="FF0000"/>
                </a:solidFill>
                <a:latin typeface="Arial" panose="020B0604020202020204" pitchFamily="34" charset="0"/>
                <a:cs typeface="Arial" panose="020B0604020202020204" pitchFamily="34" charset="0"/>
              </a:rPr>
            </a:br>
            <a:r>
              <a:rPr lang="fr-FR" dirty="0">
                <a:solidFill>
                  <a:srgbClr val="FF0000"/>
                </a:solidFill>
                <a:latin typeface="Arial" panose="020B0604020202020204" pitchFamily="34" charset="0"/>
                <a:cs typeface="Arial" panose="020B0604020202020204" pitchFamily="34" charset="0"/>
              </a:rPr>
              <a:t>Patients voyant le même MG</a:t>
            </a:r>
          </a:p>
        </p:txBody>
      </p:sp>
      <p:sp>
        <p:nvSpPr>
          <p:cNvPr id="4" name="Espace réservé du numéro de diapositive 3"/>
          <p:cNvSpPr>
            <a:spLocks noGrp="1"/>
          </p:cNvSpPr>
          <p:nvPr>
            <p:ph type="sldNum" sz="quarter" idx="12"/>
          </p:nvPr>
        </p:nvSpPr>
        <p:spPr/>
        <p:txBody>
          <a:bodyPr/>
          <a:lstStyle/>
          <a:p>
            <a:fld id="{763C5173-AFE1-499F-BA5D-3A91D855FEFD}" type="slidenum">
              <a:rPr lang="fr-FR" smtClean="0"/>
              <a:pPr/>
              <a:t>31</a:t>
            </a:fld>
            <a:endParaRPr lang="fr-F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783603344"/>
              </p:ext>
            </p:extLst>
          </p:nvPr>
        </p:nvGraphicFramePr>
        <p:xfrm>
          <a:off x="357158" y="1600200"/>
          <a:ext cx="8786842" cy="4949622"/>
        </p:xfrm>
        <a:graphic>
          <a:graphicData uri="http://schemas.openxmlformats.org/drawingml/2006/table">
            <a:tbl>
              <a:tblPr firstRow="1" bandRow="1">
                <a:tableStyleId>{5C22544A-7EE6-4342-B048-85BDC9FD1C3A}</a:tableStyleId>
              </a:tblPr>
              <a:tblGrid>
                <a:gridCol w="5016180">
                  <a:extLst>
                    <a:ext uri="{9D8B030D-6E8A-4147-A177-3AD203B41FA5}">
                      <a16:colId xmlns="" xmlns:a16="http://schemas.microsoft.com/office/drawing/2014/main" val="20000"/>
                    </a:ext>
                  </a:extLst>
                </a:gridCol>
                <a:gridCol w="3770662">
                  <a:extLst>
                    <a:ext uri="{9D8B030D-6E8A-4147-A177-3AD203B41FA5}">
                      <a16:colId xmlns="" xmlns:a16="http://schemas.microsoft.com/office/drawing/2014/main" val="20001"/>
                    </a:ext>
                  </a:extLst>
                </a:gridCol>
              </a:tblGrid>
              <a:tr h="914400">
                <a:tc>
                  <a:txBody>
                    <a:bodyPr/>
                    <a:lstStyle/>
                    <a:p>
                      <a:r>
                        <a:rPr lang="fr-FR" dirty="0"/>
                        <a:t>Variables</a:t>
                      </a:r>
                    </a:p>
                  </a:txBody>
                  <a:tcPr/>
                </a:tc>
                <a:tc>
                  <a:txBody>
                    <a:bodyPr/>
                    <a:lstStyle/>
                    <a:p>
                      <a:r>
                        <a:rPr lang="fr-FR" dirty="0"/>
                        <a:t>Personnes voyant toujours le</a:t>
                      </a:r>
                      <a:r>
                        <a:rPr lang="fr-FR" baseline="0" dirty="0"/>
                        <a:t> même MG</a:t>
                      </a:r>
                    </a:p>
                    <a:p>
                      <a:r>
                        <a:rPr lang="fr-FR" baseline="0" dirty="0"/>
                        <a:t>162 réponses/240</a:t>
                      </a:r>
                      <a:endParaRPr lang="fr-FR" dirty="0"/>
                    </a:p>
                  </a:txBody>
                  <a:tcPr/>
                </a:tc>
                <a:extLst>
                  <a:ext uri="{0D108BD9-81ED-4DB2-BD59-A6C34878D82A}">
                    <a16:rowId xmlns="" xmlns:a16="http://schemas.microsoft.com/office/drawing/2014/main" val="10000"/>
                  </a:ext>
                </a:extLst>
              </a:tr>
              <a:tr h="459177">
                <a:tc>
                  <a:txBody>
                    <a:bodyPr/>
                    <a:lstStyle/>
                    <a:p>
                      <a:r>
                        <a:rPr lang="fr-FR" dirty="0"/>
                        <a:t>Connaissez vous la maladie de l’Hep A?</a:t>
                      </a:r>
                    </a:p>
                  </a:txBody>
                  <a:tcPr/>
                </a:tc>
                <a:tc>
                  <a:txBody>
                    <a:bodyPr/>
                    <a:lstStyle/>
                    <a:p>
                      <a:r>
                        <a:rPr lang="fr-FR" dirty="0"/>
                        <a:t>75%</a:t>
                      </a:r>
                    </a:p>
                  </a:txBody>
                  <a:tcPr/>
                </a:tc>
                <a:extLst>
                  <a:ext uri="{0D108BD9-81ED-4DB2-BD59-A6C34878D82A}">
                    <a16:rowId xmlns="" xmlns:a16="http://schemas.microsoft.com/office/drawing/2014/main" val="10001"/>
                  </a:ext>
                </a:extLst>
              </a:tr>
              <a:tr h="459177">
                <a:tc>
                  <a:txBody>
                    <a:bodyPr/>
                    <a:lstStyle/>
                    <a:p>
                      <a:r>
                        <a:rPr lang="fr-FR" dirty="0"/>
                        <a:t>Vous a-t-il parlé de la maladie?</a:t>
                      </a:r>
                    </a:p>
                  </a:txBody>
                  <a:tcPr/>
                </a:tc>
                <a:tc>
                  <a:txBody>
                    <a:bodyPr/>
                    <a:lstStyle/>
                    <a:p>
                      <a:r>
                        <a:rPr lang="fr-FR" dirty="0"/>
                        <a:t>26%</a:t>
                      </a:r>
                    </a:p>
                  </a:txBody>
                  <a:tcPr/>
                </a:tc>
                <a:extLst>
                  <a:ext uri="{0D108BD9-81ED-4DB2-BD59-A6C34878D82A}">
                    <a16:rowId xmlns="" xmlns:a16="http://schemas.microsoft.com/office/drawing/2014/main" val="10002"/>
                  </a:ext>
                </a:extLst>
              </a:tr>
              <a:tr h="459177">
                <a:tc>
                  <a:txBody>
                    <a:bodyPr/>
                    <a:lstStyle/>
                    <a:p>
                      <a:r>
                        <a:rPr lang="fr-FR" dirty="0"/>
                        <a:t>Comment</a:t>
                      </a:r>
                      <a:r>
                        <a:rPr lang="fr-FR" baseline="0" dirty="0"/>
                        <a:t> on attrape la maladie?</a:t>
                      </a:r>
                      <a:endParaRPr lang="fr-FR" dirty="0"/>
                    </a:p>
                  </a:txBody>
                  <a:tcPr/>
                </a:tc>
                <a:tc>
                  <a:txBody>
                    <a:bodyPr/>
                    <a:lstStyle/>
                    <a:p>
                      <a:r>
                        <a:rPr lang="fr-FR" dirty="0"/>
                        <a:t>23%</a:t>
                      </a:r>
                    </a:p>
                  </a:txBody>
                  <a:tcPr/>
                </a:tc>
                <a:extLst>
                  <a:ext uri="{0D108BD9-81ED-4DB2-BD59-A6C34878D82A}">
                    <a16:rowId xmlns="" xmlns:a16="http://schemas.microsoft.com/office/drawing/2014/main" val="10003"/>
                  </a:ext>
                </a:extLst>
              </a:tr>
              <a:tr h="459177">
                <a:tc>
                  <a:txBody>
                    <a:bodyPr/>
                    <a:lstStyle/>
                    <a:p>
                      <a:r>
                        <a:rPr lang="fr-FR" dirty="0"/>
                        <a:t>Comment l’éviter?</a:t>
                      </a:r>
                    </a:p>
                  </a:txBody>
                  <a:tcPr/>
                </a:tc>
                <a:tc>
                  <a:txBody>
                    <a:bodyPr/>
                    <a:lstStyle/>
                    <a:p>
                      <a:r>
                        <a:rPr lang="fr-FR" dirty="0"/>
                        <a:t>21%</a:t>
                      </a:r>
                    </a:p>
                  </a:txBody>
                  <a:tcPr/>
                </a:tc>
                <a:extLst>
                  <a:ext uri="{0D108BD9-81ED-4DB2-BD59-A6C34878D82A}">
                    <a16:rowId xmlns="" xmlns:a16="http://schemas.microsoft.com/office/drawing/2014/main" val="10004"/>
                  </a:ext>
                </a:extLst>
              </a:tr>
              <a:tr h="459177">
                <a:tc>
                  <a:txBody>
                    <a:bodyPr/>
                    <a:lstStyle/>
                    <a:p>
                      <a:r>
                        <a:rPr lang="fr-FR" dirty="0"/>
                        <a:t>Proposition</a:t>
                      </a:r>
                      <a:r>
                        <a:rPr lang="fr-FR" baseline="0" dirty="0"/>
                        <a:t> de vaccin?</a:t>
                      </a:r>
                      <a:endParaRPr lang="fr-FR" dirty="0"/>
                    </a:p>
                  </a:txBody>
                  <a:tcPr/>
                </a:tc>
                <a:tc>
                  <a:txBody>
                    <a:bodyPr/>
                    <a:lstStyle/>
                    <a:p>
                      <a:r>
                        <a:rPr lang="fr-FR" dirty="0"/>
                        <a:t>26%</a:t>
                      </a:r>
                    </a:p>
                  </a:txBody>
                  <a:tcPr/>
                </a:tc>
                <a:extLst>
                  <a:ext uri="{0D108BD9-81ED-4DB2-BD59-A6C34878D82A}">
                    <a16:rowId xmlns="" xmlns:a16="http://schemas.microsoft.com/office/drawing/2014/main" val="10005"/>
                  </a:ext>
                </a:extLst>
              </a:tr>
              <a:tr h="459177">
                <a:tc>
                  <a:txBody>
                    <a:bodyPr/>
                    <a:lstStyle/>
                    <a:p>
                      <a:r>
                        <a:rPr lang="fr-FR" dirty="0"/>
                        <a:t>Après discussion sur pratiques</a:t>
                      </a:r>
                      <a:r>
                        <a:rPr lang="fr-FR" baseline="0" dirty="0"/>
                        <a:t> sexuelles?</a:t>
                      </a:r>
                      <a:endParaRPr lang="fr-FR" dirty="0"/>
                    </a:p>
                  </a:txBody>
                  <a:tcPr/>
                </a:tc>
                <a:tc>
                  <a:txBody>
                    <a:bodyPr/>
                    <a:lstStyle/>
                    <a:p>
                      <a:r>
                        <a:rPr lang="fr-FR" dirty="0"/>
                        <a:t>33%</a:t>
                      </a:r>
                    </a:p>
                  </a:txBody>
                  <a:tcPr/>
                </a:tc>
                <a:extLst>
                  <a:ext uri="{0D108BD9-81ED-4DB2-BD59-A6C34878D82A}">
                    <a16:rowId xmlns="" xmlns:a16="http://schemas.microsoft.com/office/drawing/2014/main" val="10006"/>
                  </a:ext>
                </a:extLst>
              </a:tr>
              <a:tr h="640080">
                <a:tc>
                  <a:txBody>
                    <a:bodyPr/>
                    <a:lstStyle/>
                    <a:p>
                      <a:r>
                        <a:rPr lang="fr-FR" dirty="0"/>
                        <a:t>Discussion possible</a:t>
                      </a:r>
                      <a:r>
                        <a:rPr lang="fr-FR" baseline="0" dirty="0"/>
                        <a:t> sur les pratiques sexuelles?</a:t>
                      </a:r>
                      <a:endParaRPr lang="fr-FR" dirty="0"/>
                    </a:p>
                  </a:txBody>
                  <a:tcPr/>
                </a:tc>
                <a:tc>
                  <a:txBody>
                    <a:bodyPr/>
                    <a:lstStyle/>
                    <a:p>
                      <a:r>
                        <a:rPr lang="fr-FR" dirty="0">
                          <a:solidFill>
                            <a:srgbClr val="FF0000"/>
                          </a:solidFill>
                        </a:rPr>
                        <a:t>72%</a:t>
                      </a:r>
                    </a:p>
                  </a:txBody>
                  <a:tcPr/>
                </a:tc>
                <a:extLst>
                  <a:ext uri="{0D108BD9-81ED-4DB2-BD59-A6C34878D82A}">
                    <a16:rowId xmlns="" xmlns:a16="http://schemas.microsoft.com/office/drawing/2014/main" val="10007"/>
                  </a:ext>
                </a:extLst>
              </a:tr>
              <a:tr h="640080">
                <a:tc>
                  <a:txBody>
                    <a:bodyPr/>
                    <a:lstStyle/>
                    <a:p>
                      <a:r>
                        <a:rPr lang="fr-FR" dirty="0"/>
                        <a:t>Pour</a:t>
                      </a:r>
                      <a:r>
                        <a:rPr lang="fr-FR" baseline="0" dirty="0"/>
                        <a:t> bénéficier d’une prévention adaptée?</a:t>
                      </a:r>
                      <a:endParaRPr lang="fr-FR" dirty="0"/>
                    </a:p>
                  </a:txBody>
                  <a:tcPr/>
                </a:tc>
                <a:tc>
                  <a:txBody>
                    <a:bodyPr/>
                    <a:lstStyle/>
                    <a:p>
                      <a:r>
                        <a:rPr lang="fr-FR" dirty="0">
                          <a:solidFill>
                            <a:srgbClr val="FF0000"/>
                          </a:solidFill>
                        </a:rPr>
                        <a:t>77%</a:t>
                      </a: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2654011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467600" cy="1143000"/>
          </a:xfrm>
        </p:spPr>
        <p:txBody>
          <a:bodyPr/>
          <a:lstStyle/>
          <a:p>
            <a:r>
              <a:rPr lang="fr-FR" dirty="0">
                <a:solidFill>
                  <a:srgbClr val="FF0000"/>
                </a:solidFill>
              </a:rPr>
              <a:t>CONCLUSION</a:t>
            </a:r>
          </a:p>
        </p:txBody>
      </p:sp>
      <p:sp>
        <p:nvSpPr>
          <p:cNvPr id="3" name="Content Placeholder 2"/>
          <p:cNvSpPr>
            <a:spLocks noGrp="1"/>
          </p:cNvSpPr>
          <p:nvPr>
            <p:ph idx="1"/>
          </p:nvPr>
        </p:nvSpPr>
        <p:spPr>
          <a:xfrm>
            <a:off x="1763688" y="1600200"/>
            <a:ext cx="7380312" cy="4525963"/>
          </a:xfrm>
        </p:spPr>
        <p:txBody>
          <a:bodyPr/>
          <a:lstStyle/>
          <a:p>
            <a:r>
              <a:rPr lang="fr-FR" sz="3200" dirty="0">
                <a:latin typeface="Arial" panose="020B0604020202020204" pitchFamily="34" charset="0"/>
                <a:cs typeface="Arial" panose="020B0604020202020204" pitchFamily="34" charset="0"/>
              </a:rPr>
              <a:t>Il est nécessaire des repérer les HSH pour les vacciner contre l’hépatite A. </a:t>
            </a:r>
          </a:p>
          <a:p>
            <a:endParaRPr lang="fr-FR" sz="3200" dirty="0">
              <a:latin typeface="Arial" panose="020B0604020202020204" pitchFamily="34" charset="0"/>
              <a:cs typeface="Arial" panose="020B0604020202020204" pitchFamily="34" charset="0"/>
            </a:endParaRPr>
          </a:p>
          <a:p>
            <a:r>
              <a:rPr lang="fr-FR" sz="3200" dirty="0">
                <a:latin typeface="Arial" panose="020B0604020202020204" pitchFamily="34" charset="0"/>
                <a:cs typeface="Arial" panose="020B0604020202020204" pitchFamily="34" charset="0"/>
              </a:rPr>
              <a:t>Plus de trois quart des patients HSH sont intéressés par la prévention</a:t>
            </a:r>
            <a:r>
              <a:rPr lang="fr-FR" dirty="0"/>
              <a:t>.</a:t>
            </a:r>
          </a:p>
        </p:txBody>
      </p:sp>
      <p:sp>
        <p:nvSpPr>
          <p:cNvPr id="4" name="Espace réservé du numéro de diapositive 3"/>
          <p:cNvSpPr>
            <a:spLocks noGrp="1"/>
          </p:cNvSpPr>
          <p:nvPr>
            <p:ph type="sldNum" sz="quarter" idx="12"/>
          </p:nvPr>
        </p:nvSpPr>
        <p:spPr/>
        <p:txBody>
          <a:bodyPr/>
          <a:lstStyle/>
          <a:p>
            <a:fld id="{763C5173-AFE1-499F-BA5D-3A91D855FEFD}" type="slidenum">
              <a:rPr lang="fr-FR" smtClean="0"/>
              <a:pPr/>
              <a:t>32</a:t>
            </a:fld>
            <a:endParaRPr lang="fr-FR"/>
          </a:p>
        </p:txBody>
      </p:sp>
    </p:spTree>
    <p:extLst>
      <p:ext uri="{BB962C8B-B14F-4D97-AF65-F5344CB8AC3E}">
        <p14:creationId xmlns:p14="http://schemas.microsoft.com/office/powerpoint/2010/main" val="183644641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33</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2592925" y="624110"/>
            <a:ext cx="6371563" cy="1280890"/>
          </a:xfrm>
        </p:spPr>
        <p:txBody>
          <a:bodyPr>
            <a:normAutofit/>
          </a:bodyPr>
          <a:lstStyle/>
          <a:p>
            <a:r>
              <a:rPr lang="fr-FR"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VHA et HCSP</a:t>
            </a:r>
          </a:p>
        </p:txBody>
      </p:sp>
      <p:pic>
        <p:nvPicPr>
          <p:cNvPr id="9" name="Espace réservé du contenu 3"/>
          <p:cNvPicPr>
            <a:picLocks noGrp="1" noChangeAspect="1"/>
          </p:cNvPicPr>
          <p:nvPr>
            <p:ph idx="1"/>
          </p:nvPr>
        </p:nvPicPr>
        <p:blipFill>
          <a:blip r:embed="rId4"/>
          <a:stretch>
            <a:fillRect/>
          </a:stretch>
        </p:blipFill>
        <p:spPr>
          <a:xfrm>
            <a:off x="157452" y="1409185"/>
            <a:ext cx="8951052" cy="5445224"/>
          </a:xfrm>
          <a:prstGeom prst="rect">
            <a:avLst/>
          </a:prstGeom>
        </p:spPr>
      </p:pic>
    </p:spTree>
    <p:extLst>
      <p:ext uri="{BB962C8B-B14F-4D97-AF65-F5344CB8AC3E}">
        <p14:creationId xmlns:p14="http://schemas.microsoft.com/office/powerpoint/2010/main" val="63288239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73061" y="188640"/>
            <a:ext cx="6600451" cy="2262781"/>
          </a:xfrm>
        </p:spPr>
        <p:txBody>
          <a:bodyPr/>
          <a:lstStyle/>
          <a:p>
            <a:r>
              <a:rPr lang="fr-FR" dirty="0">
                <a:latin typeface="Arial" panose="020B0604020202020204" pitchFamily="34" charset="0"/>
                <a:cs typeface="Arial" panose="020B0604020202020204" pitchFamily="34" charset="0"/>
              </a:rPr>
              <a:t>Ça part trop vite, docteur</a:t>
            </a:r>
          </a:p>
        </p:txBody>
      </p:sp>
      <p:sp>
        <p:nvSpPr>
          <p:cNvPr id="3" name="Sous-titre 2"/>
          <p:cNvSpPr>
            <a:spLocks noGrp="1"/>
          </p:cNvSpPr>
          <p:nvPr>
            <p:ph type="subTitle" idx="1"/>
          </p:nvPr>
        </p:nvSpPr>
        <p:spPr>
          <a:xfrm>
            <a:off x="1187624" y="5229200"/>
            <a:ext cx="7955838" cy="1126283"/>
          </a:xfrm>
        </p:spPr>
        <p:txBody>
          <a:bodyPr/>
          <a:lstStyle/>
          <a:p>
            <a:r>
              <a:rPr lang="fr-FR" dirty="0">
                <a:latin typeface="Arial" panose="020B0604020202020204" pitchFamily="34" charset="0"/>
                <a:cs typeface="Arial" panose="020B0604020202020204" pitchFamily="34" charset="0"/>
              </a:rPr>
              <a:t>Arthur NETTER interne de 5</a:t>
            </a:r>
            <a:r>
              <a:rPr lang="fr-FR" baseline="30000" dirty="0">
                <a:latin typeface="Arial" panose="020B0604020202020204" pitchFamily="34" charset="0"/>
                <a:cs typeface="Arial" panose="020B0604020202020204" pitchFamily="34" charset="0"/>
              </a:rPr>
              <a:t>e</a:t>
            </a:r>
            <a:r>
              <a:rPr lang="fr-FR" dirty="0">
                <a:latin typeface="Arial" panose="020B0604020202020204" pitchFamily="34" charset="0"/>
                <a:cs typeface="Arial" panose="020B0604020202020204" pitchFamily="34" charset="0"/>
              </a:rPr>
              <a:t> semestre de médecine générale Paris-Diderot</a:t>
            </a:r>
          </a:p>
        </p:txBody>
      </p:sp>
    </p:spTree>
    <p:extLst>
      <p:ext uri="{BB962C8B-B14F-4D97-AF65-F5344CB8AC3E}">
        <p14:creationId xmlns:p14="http://schemas.microsoft.com/office/powerpoint/2010/main" val="365622623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31641" y="404664"/>
            <a:ext cx="7812360" cy="6192688"/>
          </a:xfrm>
        </p:spPr>
        <p:txBody>
          <a:bodyPr>
            <a:noAutofit/>
          </a:bodyPr>
          <a:lstStyle/>
          <a:p>
            <a:pPr>
              <a:buFont typeface="Wingdings" charset="2"/>
              <a:buChar char="Ø"/>
            </a:pPr>
            <a:r>
              <a:rPr lang="fr-FR" sz="2400" b="1" dirty="0">
                <a:latin typeface="Arial" panose="020B0604020202020204" pitchFamily="34" charset="0"/>
                <a:cs typeface="Arial" panose="020B0604020202020204" pitchFamily="34" charset="0"/>
              </a:rPr>
              <a:t>Monsieur C</a:t>
            </a:r>
            <a:r>
              <a:rPr lang="fr-FR" sz="2400" dirty="0">
                <a:latin typeface="Arial" panose="020B0604020202020204" pitchFamily="34" charset="0"/>
                <a:cs typeface="Arial" panose="020B0604020202020204" pitchFamily="34" charset="0"/>
              </a:rPr>
              <a:t>. 45 ans consulte pour certificat médical pour baptême de plongée.</a:t>
            </a:r>
          </a:p>
          <a:p>
            <a:pPr>
              <a:buFont typeface="Wingdings" charset="2"/>
              <a:buChar char="Ø"/>
            </a:pPr>
            <a:r>
              <a:rPr lang="fr-FR" sz="2400" b="1" dirty="0">
                <a:latin typeface="Arial" panose="020B0604020202020204" pitchFamily="34" charset="0"/>
                <a:cs typeface="Arial" panose="020B0604020202020204" pitchFamily="34" charset="0"/>
              </a:rPr>
              <a:t>ATCD</a:t>
            </a:r>
            <a:r>
              <a:rPr lang="fr-FR" sz="2400" dirty="0">
                <a:latin typeface="Arial" panose="020B0604020202020204" pitchFamily="34" charset="0"/>
                <a:cs typeface="Arial" panose="020B0604020202020204" pitchFamily="34" charset="0"/>
              </a:rPr>
              <a:t> : </a:t>
            </a:r>
          </a:p>
          <a:p>
            <a:pPr lvl="2">
              <a:buFont typeface="Arial"/>
              <a:buChar char="•"/>
            </a:pPr>
            <a:r>
              <a:rPr lang="fr-FR" sz="2400" dirty="0">
                <a:latin typeface="Arial" panose="020B0604020202020204" pitchFamily="34" charset="0"/>
                <a:cs typeface="Arial" panose="020B0604020202020204" pitchFamily="34" charset="0"/>
              </a:rPr>
              <a:t>Appendicectomie</a:t>
            </a:r>
          </a:p>
          <a:p>
            <a:pPr lvl="2">
              <a:buFont typeface="Arial"/>
              <a:buChar char="•"/>
            </a:pPr>
            <a:r>
              <a:rPr lang="fr-FR" sz="2400" dirty="0">
                <a:latin typeface="Arial" panose="020B0604020202020204" pitchFamily="34" charset="0"/>
                <a:cs typeface="Arial" panose="020B0604020202020204" pitchFamily="34" charset="0"/>
              </a:rPr>
              <a:t>Syndrome dépressif à 25 ans</a:t>
            </a:r>
          </a:p>
          <a:p>
            <a:pPr lvl="2">
              <a:buFont typeface="Arial"/>
              <a:buChar char="•"/>
            </a:pPr>
            <a:r>
              <a:rPr lang="fr-FR" sz="2400" dirty="0">
                <a:latin typeface="Arial" panose="020B0604020202020204" pitchFamily="34" charset="0"/>
                <a:cs typeface="Arial" panose="020B0604020202020204" pitchFamily="34" charset="0"/>
              </a:rPr>
              <a:t>Tabac : 0</a:t>
            </a:r>
          </a:p>
          <a:p>
            <a:pPr lvl="2">
              <a:buFont typeface="Arial"/>
              <a:buChar char="•"/>
            </a:pPr>
            <a:r>
              <a:rPr lang="fr-FR" sz="2400" dirty="0">
                <a:latin typeface="Arial" panose="020B0604020202020204" pitchFamily="34" charset="0"/>
                <a:cs typeface="Arial" panose="020B0604020202020204" pitchFamily="34" charset="0"/>
              </a:rPr>
              <a:t>Alcool : occasionnel</a:t>
            </a:r>
          </a:p>
          <a:p>
            <a:pPr marL="342900" lvl="2" indent="-342900">
              <a:buFont typeface="Wingdings" panose="05000000000000000000" pitchFamily="2" charset="2"/>
              <a:buChar char="Ø"/>
            </a:pPr>
            <a:r>
              <a:rPr lang="fr-FR" sz="2400" b="1" dirty="0">
                <a:latin typeface="Arial" panose="020B0604020202020204" pitchFamily="34" charset="0"/>
                <a:cs typeface="Arial" panose="020B0604020202020204" pitchFamily="34" charset="0"/>
              </a:rPr>
              <a:t>ATCD familiaux </a:t>
            </a:r>
            <a:r>
              <a:rPr lang="fr-FR" sz="2400" dirty="0">
                <a:latin typeface="Arial" panose="020B0604020202020204" pitchFamily="34" charset="0"/>
                <a:cs typeface="Arial" panose="020B0604020202020204" pitchFamily="34" charset="0"/>
              </a:rPr>
              <a:t>: diabète type 2 chez le père</a:t>
            </a:r>
          </a:p>
          <a:p>
            <a:pPr>
              <a:buFont typeface="Wingdings" charset="2"/>
              <a:buChar char="Ø"/>
            </a:pPr>
            <a:r>
              <a:rPr lang="fr-FR" sz="2400" b="1" dirty="0">
                <a:latin typeface="Arial" panose="020B0604020202020204" pitchFamily="34" charset="0"/>
                <a:cs typeface="Arial" panose="020B0604020202020204" pitchFamily="34" charset="0"/>
              </a:rPr>
              <a:t>Traitement </a:t>
            </a:r>
            <a:r>
              <a:rPr lang="fr-FR" sz="2400" dirty="0">
                <a:latin typeface="Arial" panose="020B0604020202020204" pitchFamily="34" charset="0"/>
                <a:cs typeface="Arial" panose="020B0604020202020204" pitchFamily="34" charset="0"/>
              </a:rPr>
              <a:t>:  0</a:t>
            </a:r>
          </a:p>
          <a:p>
            <a:pPr marL="0" indent="0">
              <a:buNone/>
            </a:pPr>
            <a:endParaRPr lang="fr-FR" sz="2400" dirty="0">
              <a:latin typeface="Arial" panose="020B0604020202020204" pitchFamily="34" charset="0"/>
              <a:cs typeface="Arial" panose="020B0604020202020204" pitchFamily="34" charset="0"/>
            </a:endParaRPr>
          </a:p>
          <a:p>
            <a:pPr>
              <a:buFont typeface="Wingdings" panose="05000000000000000000" pitchFamily="2" charset="2"/>
              <a:buChar char="q"/>
            </a:pPr>
            <a:r>
              <a:rPr lang="fr-FR" sz="2400" dirty="0">
                <a:latin typeface="Arial" panose="020B0604020202020204" pitchFamily="34" charset="0"/>
                <a:cs typeface="Arial" panose="020B0604020202020204" pitchFamily="34" charset="0"/>
              </a:rPr>
              <a:t>Pas de plainte fonctionnelle</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35</a:t>
            </a:fld>
            <a:endParaRPr lang="en-US"/>
          </a:p>
        </p:txBody>
      </p:sp>
    </p:spTree>
    <p:extLst>
      <p:ext uri="{BB962C8B-B14F-4D97-AF65-F5344CB8AC3E}">
        <p14:creationId xmlns:p14="http://schemas.microsoft.com/office/powerpoint/2010/main" val="118136168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33830" y="512463"/>
            <a:ext cx="6589199" cy="1280890"/>
          </a:xfrm>
        </p:spPr>
        <p:txBody>
          <a:bodyPr/>
          <a:lstStyle/>
          <a:p>
            <a:r>
              <a:rPr lang="fr-FR" dirty="0">
                <a:latin typeface="Arial" panose="020B0604020202020204" pitchFamily="34" charset="0"/>
                <a:cs typeface="Arial" panose="020B0604020202020204" pitchFamily="34" charset="0"/>
              </a:rPr>
              <a:t>Objectif principal</a:t>
            </a:r>
          </a:p>
        </p:txBody>
      </p:sp>
      <p:sp>
        <p:nvSpPr>
          <p:cNvPr id="3" name="Espace réservé du contenu 2"/>
          <p:cNvSpPr>
            <a:spLocks noGrp="1"/>
          </p:cNvSpPr>
          <p:nvPr>
            <p:ph idx="1"/>
          </p:nvPr>
        </p:nvSpPr>
        <p:spPr>
          <a:xfrm>
            <a:off x="1475656" y="1412776"/>
            <a:ext cx="7659759" cy="5362542"/>
          </a:xfrm>
        </p:spPr>
        <p:txBody>
          <a:bodyPr>
            <a:normAutofit/>
          </a:bodyPr>
          <a:lstStyle/>
          <a:p>
            <a:pPr>
              <a:buFont typeface="Wingdings" charset="2"/>
              <a:buChar char="Ø"/>
            </a:pPr>
            <a:r>
              <a:rPr lang="fr-FR" sz="2400" b="1" u="sng" dirty="0">
                <a:latin typeface="Arial" panose="020B0604020202020204" pitchFamily="34" charset="0"/>
                <a:cs typeface="Arial" panose="020B0604020202020204" pitchFamily="34" charset="0"/>
              </a:rPr>
              <a:t>Objectif principal </a:t>
            </a:r>
            <a:r>
              <a:rPr lang="fr-FR" sz="2400" b="1" dirty="0">
                <a:latin typeface="Arial" panose="020B0604020202020204" pitchFamily="34" charset="0"/>
                <a:cs typeface="Arial" panose="020B0604020202020204" pitchFamily="34" charset="0"/>
              </a:rPr>
              <a:t>: </a:t>
            </a:r>
            <a:r>
              <a:rPr lang="fr-FR" sz="2400" b="1" dirty="0" err="1">
                <a:latin typeface="Arial" panose="020B0604020202020204" pitchFamily="34" charset="0"/>
                <a:cs typeface="Arial" panose="020B0604020202020204" pitchFamily="34" charset="0"/>
              </a:rPr>
              <a:t>y-a-t’il</a:t>
            </a:r>
            <a:r>
              <a:rPr lang="fr-FR" sz="2400" b="1" dirty="0">
                <a:latin typeface="Arial" panose="020B0604020202020204" pitchFamily="34" charset="0"/>
                <a:cs typeface="Arial" panose="020B0604020202020204" pitchFamily="34" charset="0"/>
              </a:rPr>
              <a:t> une contre-indication à la pratique de la plongée ?</a:t>
            </a:r>
          </a:p>
          <a:p>
            <a:pPr lvl="1">
              <a:buFont typeface="Arial"/>
              <a:buChar char="•"/>
            </a:pPr>
            <a:r>
              <a:rPr lang="fr-FR" sz="2400" dirty="0">
                <a:latin typeface="Arial" panose="020B0604020202020204" pitchFamily="34" charset="0"/>
                <a:cs typeface="Arial" panose="020B0604020202020204" pitchFamily="34" charset="0"/>
              </a:rPr>
              <a:t>IMC 26,5 ; tour de taille 88 cm</a:t>
            </a:r>
          </a:p>
          <a:p>
            <a:pPr lvl="1">
              <a:buFont typeface="Arial"/>
              <a:buChar char="•"/>
            </a:pPr>
            <a:r>
              <a:rPr lang="fr-FR" sz="2400" dirty="0">
                <a:latin typeface="Arial" panose="020B0604020202020204" pitchFamily="34" charset="0"/>
                <a:cs typeface="Arial" panose="020B0604020202020204" pitchFamily="34" charset="0"/>
              </a:rPr>
              <a:t>TA : 140/80</a:t>
            </a:r>
          </a:p>
          <a:p>
            <a:pPr lvl="1">
              <a:buFont typeface="Arial"/>
              <a:buChar char="•"/>
            </a:pPr>
            <a:r>
              <a:rPr lang="fr-FR" sz="2400" dirty="0">
                <a:latin typeface="Arial" panose="020B0604020202020204" pitchFamily="34" charset="0"/>
                <a:cs typeface="Arial" panose="020B0604020202020204" pitchFamily="34" charset="0"/>
              </a:rPr>
              <a:t>Examen cardio pulmonaire </a:t>
            </a:r>
            <a:r>
              <a:rPr lang="fr-FR" sz="2400" dirty="0" err="1">
                <a:latin typeface="Arial" panose="020B0604020202020204" pitchFamily="34" charset="0"/>
                <a:cs typeface="Arial" panose="020B0604020202020204" pitchFamily="34" charset="0"/>
              </a:rPr>
              <a:t>nl</a:t>
            </a:r>
            <a:endParaRPr lang="fr-FR" sz="2400" dirty="0">
              <a:latin typeface="Arial" panose="020B0604020202020204" pitchFamily="34" charset="0"/>
              <a:cs typeface="Arial" panose="020B0604020202020204" pitchFamily="34" charset="0"/>
            </a:endParaRPr>
          </a:p>
          <a:p>
            <a:pPr lvl="1">
              <a:buFont typeface="Arial"/>
              <a:buChar char="•"/>
            </a:pPr>
            <a:r>
              <a:rPr lang="fr-FR" sz="2400" dirty="0">
                <a:latin typeface="Arial" panose="020B0604020202020204" pitchFamily="34" charset="0"/>
                <a:cs typeface="Arial" panose="020B0604020202020204" pitchFamily="34" charset="0"/>
              </a:rPr>
              <a:t>Abdomen </a:t>
            </a:r>
            <a:r>
              <a:rPr lang="fr-FR" sz="2400" dirty="0" err="1">
                <a:latin typeface="Arial" panose="020B0604020202020204" pitchFamily="34" charset="0"/>
                <a:cs typeface="Arial" panose="020B0604020202020204" pitchFamily="34" charset="0"/>
              </a:rPr>
              <a:t>nl</a:t>
            </a:r>
            <a:endParaRPr lang="fr-FR" sz="2400" dirty="0">
              <a:latin typeface="Arial" panose="020B0604020202020204" pitchFamily="34" charset="0"/>
              <a:cs typeface="Arial" panose="020B0604020202020204" pitchFamily="34" charset="0"/>
            </a:endParaRPr>
          </a:p>
          <a:p>
            <a:pPr lvl="1">
              <a:buFont typeface="Arial"/>
              <a:buChar char="•"/>
            </a:pPr>
            <a:r>
              <a:rPr lang="fr-FR" sz="2400" dirty="0">
                <a:latin typeface="Arial" panose="020B0604020202020204" pitchFamily="34" charset="0"/>
                <a:cs typeface="Arial" panose="020B0604020202020204" pitchFamily="34" charset="0"/>
              </a:rPr>
              <a:t>Testicules </a:t>
            </a:r>
            <a:r>
              <a:rPr lang="fr-FR" sz="2400" dirty="0" err="1">
                <a:latin typeface="Arial" panose="020B0604020202020204" pitchFamily="34" charset="0"/>
                <a:cs typeface="Arial" panose="020B0604020202020204" pitchFamily="34" charset="0"/>
              </a:rPr>
              <a:t>nx</a:t>
            </a:r>
            <a:endParaRPr lang="fr-FR" sz="2400" dirty="0">
              <a:latin typeface="Arial" panose="020B0604020202020204" pitchFamily="34" charset="0"/>
              <a:cs typeface="Arial" panose="020B0604020202020204" pitchFamily="34" charset="0"/>
            </a:endParaRPr>
          </a:p>
          <a:p>
            <a:pPr lvl="1">
              <a:buFont typeface="Arial"/>
              <a:buChar char="•"/>
            </a:pPr>
            <a:r>
              <a:rPr lang="fr-FR" sz="2400" dirty="0">
                <a:latin typeface="Arial" panose="020B0604020202020204" pitchFamily="34" charset="0"/>
                <a:cs typeface="Arial" panose="020B0604020202020204" pitchFamily="34" charset="0"/>
              </a:rPr>
              <a:t>ECG : </a:t>
            </a:r>
            <a:r>
              <a:rPr lang="fr-FR" sz="2400" dirty="0" err="1">
                <a:latin typeface="Arial" panose="020B0604020202020204" pitchFamily="34" charset="0"/>
                <a:cs typeface="Arial" panose="020B0604020202020204" pitchFamily="34" charset="0"/>
              </a:rPr>
              <a:t>nl</a:t>
            </a:r>
            <a:endParaRPr lang="fr-FR" sz="2400" dirty="0">
              <a:latin typeface="Arial" panose="020B0604020202020204" pitchFamily="34" charset="0"/>
              <a:cs typeface="Arial" panose="020B0604020202020204" pitchFamily="34" charset="0"/>
            </a:endParaRPr>
          </a:p>
          <a:p>
            <a:pPr lvl="1">
              <a:buFont typeface="Arial"/>
              <a:buChar char="•"/>
            </a:pPr>
            <a:r>
              <a:rPr lang="fr-FR" sz="2400" dirty="0">
                <a:latin typeface="Arial" panose="020B0604020202020204" pitchFamily="34" charset="0"/>
                <a:cs typeface="Arial" panose="020B0604020202020204" pitchFamily="34" charset="0"/>
              </a:rPr>
              <a:t>Débitmètre de pointe : </a:t>
            </a:r>
            <a:r>
              <a:rPr lang="fr-FR" sz="2400" dirty="0" err="1">
                <a:latin typeface="Arial" panose="020B0604020202020204" pitchFamily="34" charset="0"/>
                <a:cs typeface="Arial" panose="020B0604020202020204" pitchFamily="34" charset="0"/>
              </a:rPr>
              <a:t>nl</a:t>
            </a:r>
            <a:endParaRPr lang="fr-FR" sz="2400" dirty="0">
              <a:latin typeface="Arial" panose="020B0604020202020204" pitchFamily="34" charset="0"/>
              <a:cs typeface="Arial" panose="020B0604020202020204" pitchFamily="34" charset="0"/>
            </a:endParaRPr>
          </a:p>
          <a:p>
            <a:pPr>
              <a:buFont typeface="Wingdings" charset="2"/>
              <a:buChar char="Ø"/>
            </a:pPr>
            <a:r>
              <a:rPr lang="fr-FR" sz="2400" dirty="0">
                <a:latin typeface="Arial" panose="020B0604020202020204" pitchFamily="34" charset="0"/>
                <a:cs typeface="Arial" panose="020B0604020202020204" pitchFamily="34" charset="0"/>
              </a:rPr>
              <a:t>Pas de contre indication à la plongée</a:t>
            </a:r>
          </a:p>
          <a:p>
            <a:pPr lvl="1">
              <a:buFont typeface="Arial"/>
              <a:buChar char="•"/>
            </a:pPr>
            <a:endParaRPr lang="fr-FR" dirty="0"/>
          </a:p>
          <a:p>
            <a:pPr lvl="1">
              <a:buFont typeface="Arial"/>
              <a:buChar char="•"/>
            </a:pPr>
            <a:endParaRPr lang="fr-FR"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36</a:t>
            </a:fld>
            <a:endParaRPr lang="en-US"/>
          </a:p>
        </p:txBody>
      </p:sp>
    </p:spTree>
    <p:extLst>
      <p:ext uri="{BB962C8B-B14F-4D97-AF65-F5344CB8AC3E}">
        <p14:creationId xmlns:p14="http://schemas.microsoft.com/office/powerpoint/2010/main" val="1657171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5201" y="624110"/>
            <a:ext cx="7198799" cy="1280890"/>
          </a:xfrm>
        </p:spPr>
        <p:txBody>
          <a:bodyPr/>
          <a:lstStyle/>
          <a:p>
            <a:r>
              <a:rPr lang="fr-FR" dirty="0">
                <a:latin typeface="Arial" panose="020B0604020202020204" pitchFamily="34" charset="0"/>
                <a:cs typeface="Arial" panose="020B0604020202020204" pitchFamily="34" charset="0"/>
              </a:rPr>
              <a:t>L’État d’esprit de monsieur C.</a:t>
            </a:r>
          </a:p>
        </p:txBody>
      </p:sp>
      <p:sp>
        <p:nvSpPr>
          <p:cNvPr id="3" name="Espace réservé du contenu 2"/>
          <p:cNvSpPr>
            <a:spLocks noGrp="1"/>
          </p:cNvSpPr>
          <p:nvPr>
            <p:ph idx="1"/>
          </p:nvPr>
        </p:nvSpPr>
        <p:spPr>
          <a:xfrm>
            <a:off x="1942415" y="2133600"/>
            <a:ext cx="7201585" cy="4535760"/>
          </a:xfrm>
        </p:spPr>
        <p:txBody>
          <a:bodyPr>
            <a:normAutofit/>
          </a:bodyPr>
          <a:lstStyle/>
          <a:p>
            <a:pPr>
              <a:buFont typeface="Wingdings" charset="2"/>
              <a:buChar char="Ø"/>
            </a:pPr>
            <a:r>
              <a:rPr lang="fr-FR" sz="2800" dirty="0">
                <a:latin typeface="Arial" panose="020B0604020202020204" pitchFamily="34" charset="0"/>
                <a:cs typeface="Arial" panose="020B0604020202020204" pitchFamily="34" charset="0"/>
              </a:rPr>
              <a:t>Vous êtes son médecin traitant depuis quelques mois, et vous remarquez qu’il ne consulte que rarement</a:t>
            </a:r>
          </a:p>
          <a:p>
            <a:pPr>
              <a:buFont typeface="Wingdings" charset="2"/>
              <a:buChar char="Ø"/>
            </a:pPr>
            <a:r>
              <a:rPr lang="fr-FR" sz="2800" dirty="0">
                <a:latin typeface="Arial" panose="020B0604020202020204" pitchFamily="34" charset="0"/>
                <a:cs typeface="Arial" panose="020B0604020202020204" pitchFamily="34" charset="0"/>
              </a:rPr>
              <a:t>Monsieur C. ne comprend pas l’utilité d’une consultation dédiée au certificat</a:t>
            </a:r>
          </a:p>
          <a:p>
            <a:pPr>
              <a:buFont typeface="Wingdings" charset="2"/>
              <a:buChar char="Ø"/>
            </a:pPr>
            <a:r>
              <a:rPr lang="fr-FR" sz="2800" dirty="0">
                <a:latin typeface="Arial" panose="020B0604020202020204" pitchFamily="34" charset="0"/>
                <a:cs typeface="Arial" panose="020B0604020202020204" pitchFamily="34" charset="0"/>
              </a:rPr>
              <a:t>Il perçoit la consultation comme une contrainte</a:t>
            </a:r>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37</a:t>
            </a:fld>
            <a:endParaRPr lang="en-US"/>
          </a:p>
        </p:txBody>
      </p:sp>
    </p:spTree>
    <p:extLst>
      <p:ext uri="{BB962C8B-B14F-4D97-AF65-F5344CB8AC3E}">
        <p14:creationId xmlns:p14="http://schemas.microsoft.com/office/powerpoint/2010/main" val="85543217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Objectifs secondaires </a:t>
            </a:r>
          </a:p>
        </p:txBody>
      </p:sp>
      <p:sp>
        <p:nvSpPr>
          <p:cNvPr id="3" name="Espace réservé du contenu 2"/>
          <p:cNvSpPr>
            <a:spLocks noGrp="1"/>
          </p:cNvSpPr>
          <p:nvPr>
            <p:ph idx="1"/>
          </p:nvPr>
        </p:nvSpPr>
        <p:spPr>
          <a:xfrm>
            <a:off x="1475656" y="1556792"/>
            <a:ext cx="7560840" cy="5112568"/>
          </a:xfrm>
        </p:spPr>
        <p:txBody>
          <a:bodyPr>
            <a:noAutofit/>
          </a:bodyPr>
          <a:lstStyle/>
          <a:p>
            <a:pPr>
              <a:buFont typeface="Wingdings" charset="2"/>
              <a:buChar char="Ø"/>
            </a:pPr>
            <a:r>
              <a:rPr lang="fr-FR" sz="2800" dirty="0">
                <a:latin typeface="Arial" panose="020B0604020202020204" pitchFamily="34" charset="0"/>
                <a:cs typeface="Arial" panose="020B0604020202020204" pitchFamily="34" charset="0"/>
              </a:rPr>
              <a:t>Organe par organe</a:t>
            </a:r>
          </a:p>
          <a:p>
            <a:pPr lvl="1">
              <a:buFont typeface="Arial"/>
              <a:buChar char="•"/>
            </a:pPr>
            <a:r>
              <a:rPr lang="fr-FR" sz="2800" dirty="0">
                <a:latin typeface="Arial" panose="020B0604020202020204" pitchFamily="34" charset="0"/>
                <a:cs typeface="Arial" panose="020B0604020202020204" pitchFamily="34" charset="0"/>
              </a:rPr>
              <a:t>Regarder la peau : naevi, mycose</a:t>
            </a:r>
          </a:p>
          <a:p>
            <a:pPr lvl="1">
              <a:buFont typeface="Arial"/>
              <a:buChar char="•"/>
            </a:pPr>
            <a:r>
              <a:rPr lang="fr-FR" sz="2800" dirty="0">
                <a:latin typeface="Arial" panose="020B0604020202020204" pitchFamily="34" charset="0"/>
                <a:cs typeface="Arial" panose="020B0604020202020204" pitchFamily="34" charset="0"/>
              </a:rPr>
              <a:t>Palpation thyroïde</a:t>
            </a:r>
          </a:p>
          <a:p>
            <a:pPr lvl="1">
              <a:buFont typeface="Arial"/>
              <a:buChar char="•"/>
            </a:pPr>
            <a:r>
              <a:rPr lang="fr-FR" sz="2800" dirty="0">
                <a:latin typeface="Arial" panose="020B0604020202020204" pitchFamily="34" charset="0"/>
                <a:cs typeface="Arial" panose="020B0604020202020204" pitchFamily="34" charset="0"/>
              </a:rPr>
              <a:t>Adénopathie ?</a:t>
            </a:r>
          </a:p>
          <a:p>
            <a:pPr lvl="1">
              <a:buFont typeface="Arial"/>
              <a:buChar char="•"/>
            </a:pPr>
            <a:r>
              <a:rPr lang="fr-FR" sz="2800" dirty="0">
                <a:latin typeface="Arial" panose="020B0604020202020204" pitchFamily="34" charset="0"/>
                <a:cs typeface="Arial" panose="020B0604020202020204" pitchFamily="34" charset="0"/>
              </a:rPr>
              <a:t>Testicules</a:t>
            </a:r>
          </a:p>
          <a:p>
            <a:pPr lvl="1">
              <a:buFont typeface="Arial"/>
              <a:buChar char="•"/>
            </a:pPr>
            <a:r>
              <a:rPr lang="fr-FR" sz="2800" dirty="0">
                <a:latin typeface="Arial" panose="020B0604020202020204" pitchFamily="34" charset="0"/>
                <a:cs typeface="Arial" panose="020B0604020202020204" pitchFamily="34" charset="0"/>
              </a:rPr>
              <a:t>Discussion autours des rapports sexuels : </a:t>
            </a:r>
            <a:r>
              <a:rPr lang="fr-FR" sz="2800" dirty="0" err="1">
                <a:latin typeface="Arial" panose="020B0604020202020204" pitchFamily="34" charset="0"/>
                <a:cs typeface="Arial" panose="020B0604020202020204" pitchFamily="34" charset="0"/>
              </a:rPr>
              <a:t>pb</a:t>
            </a:r>
            <a:r>
              <a:rPr lang="fr-FR" sz="2800" dirty="0">
                <a:latin typeface="Arial" panose="020B0604020202020204" pitchFamily="34" charset="0"/>
                <a:cs typeface="Arial" panose="020B0604020202020204" pitchFamily="34" charset="0"/>
              </a:rPr>
              <a:t> d’érection, éjaculation précoce, grossesses non désirées, conduite à risque…</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38</a:t>
            </a:fld>
            <a:endParaRPr lang="en-US"/>
          </a:p>
        </p:txBody>
      </p:sp>
    </p:spTree>
    <p:extLst>
      <p:ext uri="{BB962C8B-B14F-4D97-AF65-F5344CB8AC3E}">
        <p14:creationId xmlns:p14="http://schemas.microsoft.com/office/powerpoint/2010/main" val="260168342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1331640" y="2636912"/>
            <a:ext cx="7812360" cy="3777622"/>
          </a:xfrm>
        </p:spPr>
        <p:txBody>
          <a:bodyPr/>
          <a:lstStyle/>
          <a:p>
            <a:pPr>
              <a:buFont typeface="Wingdings" charset="2"/>
              <a:buChar char="Ø"/>
            </a:pPr>
            <a:r>
              <a:rPr lang="fr-FR" sz="3200" dirty="0">
                <a:latin typeface="Arial" panose="020B0604020202020204" pitchFamily="34" charset="0"/>
                <a:cs typeface="Arial" panose="020B0604020202020204" pitchFamily="34" charset="0"/>
              </a:rPr>
              <a:t>Explication à monsieur C. des implications de la médecine générale</a:t>
            </a:r>
          </a:p>
          <a:p>
            <a:pPr>
              <a:buFont typeface="Wingdings" charset="2"/>
              <a:buChar char="Ø"/>
            </a:pPr>
            <a:r>
              <a:rPr lang="fr-FR" sz="3200" dirty="0">
                <a:latin typeface="Arial" panose="020B0604020202020204" pitchFamily="34" charset="0"/>
                <a:cs typeface="Arial" panose="020B0604020202020204" pitchFamily="34" charset="0"/>
              </a:rPr>
              <a:t>Monsieur C. en confiance, me dit alors :</a:t>
            </a:r>
          </a:p>
          <a:p>
            <a:pPr marL="0" indent="0">
              <a:buNone/>
            </a:pPr>
            <a:r>
              <a:rPr lang="fr-FR" sz="3200" dirty="0">
                <a:latin typeface="Arial" panose="020B0604020202020204" pitchFamily="34" charset="0"/>
                <a:cs typeface="Arial" panose="020B0604020202020204" pitchFamily="34" charset="0"/>
              </a:rPr>
              <a:t>« Lorsque j’ai des rapports sexuels, ça part trop vite docteur »</a:t>
            </a:r>
          </a:p>
          <a:p>
            <a:pPr>
              <a:buFont typeface="Wingdings" charset="2"/>
              <a:buChar char="Ø"/>
            </a:pPr>
            <a:endParaRPr lang="fr-FR" dirty="0"/>
          </a:p>
          <a:p>
            <a:endParaRPr lang="fr-FR"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39</a:t>
            </a:fld>
            <a:endParaRPr lang="en-US"/>
          </a:p>
        </p:txBody>
      </p:sp>
    </p:spTree>
    <p:extLst>
      <p:ext uri="{BB962C8B-B14F-4D97-AF65-F5344CB8AC3E}">
        <p14:creationId xmlns:p14="http://schemas.microsoft.com/office/powerpoint/2010/main" val="39142230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Arial" panose="020B0604020202020204" pitchFamily="34" charset="0"/>
                <a:cs typeface="Arial" panose="020B0604020202020204" pitchFamily="34" charset="0"/>
              </a:rPr>
              <a:t>Ejaculation précoce</a:t>
            </a:r>
          </a:p>
        </p:txBody>
      </p:sp>
      <p:sp>
        <p:nvSpPr>
          <p:cNvPr id="3" name="Espace réservé du contenu 2"/>
          <p:cNvSpPr>
            <a:spLocks noGrp="1"/>
          </p:cNvSpPr>
          <p:nvPr>
            <p:ph idx="1"/>
          </p:nvPr>
        </p:nvSpPr>
        <p:spPr>
          <a:xfrm>
            <a:off x="1003353" y="1556792"/>
            <a:ext cx="8122943" cy="5301208"/>
          </a:xfrm>
        </p:spPr>
        <p:txBody>
          <a:bodyPr>
            <a:normAutofit fontScale="92500" lnSpcReduction="20000"/>
          </a:bodyPr>
          <a:lstStyle/>
          <a:p>
            <a:pPr>
              <a:buFont typeface="Wingdings" charset="2"/>
              <a:buChar char="Ø"/>
            </a:pPr>
            <a:r>
              <a:rPr lang="fr-FR" sz="2600" dirty="0">
                <a:latin typeface="Arial" panose="020B0604020202020204" pitchFamily="34" charset="0"/>
                <a:cs typeface="Arial" panose="020B0604020202020204" pitchFamily="34" charset="0"/>
              </a:rPr>
              <a:t>Prévalence = 15% à 20% de  la population (1)</a:t>
            </a:r>
          </a:p>
          <a:p>
            <a:pPr>
              <a:buFont typeface="Wingdings" charset="2"/>
              <a:buChar char="Ø"/>
            </a:pPr>
            <a:r>
              <a:rPr lang="fr-FR" sz="2600" dirty="0">
                <a:latin typeface="Arial" panose="020B0604020202020204" pitchFamily="34" charset="0"/>
                <a:cs typeface="Arial" panose="020B0604020202020204" pitchFamily="34" charset="0"/>
              </a:rPr>
              <a:t>Ejaculation prématurée primaire :</a:t>
            </a:r>
          </a:p>
          <a:p>
            <a:pPr lvl="1">
              <a:buFont typeface="Arial"/>
              <a:buChar char="•"/>
            </a:pPr>
            <a:r>
              <a:rPr lang="fr-FR" sz="2600" dirty="0">
                <a:latin typeface="Arial" panose="020B0604020202020204" pitchFamily="34" charset="0"/>
                <a:cs typeface="Arial" panose="020B0604020202020204" pitchFamily="34" charset="0"/>
              </a:rPr>
              <a:t>Ejaculation inferieure à 1min après la pénétration avec incapacité à retarder l’éjaculation lors de toutes les pénétrations</a:t>
            </a:r>
          </a:p>
          <a:p>
            <a:pPr lvl="1">
              <a:buFont typeface="Arial"/>
              <a:buChar char="•"/>
            </a:pPr>
            <a:r>
              <a:rPr lang="fr-FR" sz="2600" dirty="0">
                <a:latin typeface="Arial" panose="020B0604020202020204" pitchFamily="34" charset="0"/>
                <a:cs typeface="Arial" panose="020B0604020202020204" pitchFamily="34" charset="0"/>
              </a:rPr>
              <a:t>Ejaculation ante portas : survenant avant la pénétration</a:t>
            </a:r>
          </a:p>
          <a:p>
            <a:pPr lvl="1">
              <a:buFont typeface="Arial"/>
              <a:buChar char="•"/>
            </a:pPr>
            <a:r>
              <a:rPr lang="fr-FR" sz="2600" dirty="0">
                <a:latin typeface="Arial" panose="020B0604020202020204" pitchFamily="34" charset="0"/>
                <a:cs typeface="Arial" panose="020B0604020202020204" pitchFamily="34" charset="0"/>
              </a:rPr>
              <a:t>Conséquences personnelles négatives : évitement de l’intimité sexuelle, frustration.</a:t>
            </a:r>
          </a:p>
          <a:p>
            <a:pPr marL="457200" lvl="1" indent="0">
              <a:buNone/>
            </a:pPr>
            <a:endParaRPr lang="fr-FR" sz="2600" dirty="0">
              <a:latin typeface="Arial" panose="020B0604020202020204" pitchFamily="34" charset="0"/>
              <a:cs typeface="Arial" panose="020B0604020202020204" pitchFamily="34" charset="0"/>
            </a:endParaRPr>
          </a:p>
          <a:p>
            <a:pPr marL="457200" lvl="1" indent="0">
              <a:buNone/>
            </a:pPr>
            <a:endParaRPr lang="fr-FR" sz="2600" dirty="0">
              <a:latin typeface="Arial" panose="020B0604020202020204" pitchFamily="34" charset="0"/>
              <a:cs typeface="Arial" panose="020B0604020202020204" pitchFamily="34" charset="0"/>
            </a:endParaRPr>
          </a:p>
          <a:p>
            <a:pPr marL="457200" lvl="1" indent="0">
              <a:buNone/>
            </a:pPr>
            <a:endParaRPr lang="fr-FR" sz="2600" dirty="0">
              <a:latin typeface="Arial" panose="020B0604020202020204" pitchFamily="34" charset="0"/>
              <a:cs typeface="Arial" panose="020B0604020202020204" pitchFamily="34" charset="0"/>
            </a:endParaRPr>
          </a:p>
          <a:p>
            <a:pPr marL="457200" lvl="1" indent="0">
              <a:buNone/>
            </a:pPr>
            <a:r>
              <a:rPr lang="fr-FR" sz="2600" dirty="0">
                <a:latin typeface="Arial" panose="020B0604020202020204" pitchFamily="34" charset="0"/>
                <a:cs typeface="Arial" panose="020B0604020202020204" pitchFamily="34" charset="0"/>
              </a:rPr>
              <a:t>(1) Collège nationale d’urologie : Sexualité normale et ses troubles</a:t>
            </a:r>
          </a:p>
          <a:p>
            <a:endParaRPr lang="fr-FR" sz="1600"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40</a:t>
            </a:fld>
            <a:endParaRPr lang="en-US"/>
          </a:p>
        </p:txBody>
      </p:sp>
    </p:spTree>
    <p:extLst>
      <p:ext uri="{BB962C8B-B14F-4D97-AF65-F5344CB8AC3E}">
        <p14:creationId xmlns:p14="http://schemas.microsoft.com/office/powerpoint/2010/main" val="83976196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a:bodyPr>
          <a:lstStyle/>
          <a:p>
            <a:pPr>
              <a:buFont typeface="Wingdings" charset="2"/>
              <a:buChar char="Ø"/>
            </a:pPr>
            <a:r>
              <a:rPr lang="fr-FR" sz="2800" dirty="0">
                <a:latin typeface="Arial" panose="020B0604020202020204" pitchFamily="34" charset="0"/>
                <a:cs typeface="Arial" panose="020B0604020202020204" pitchFamily="34" charset="0"/>
              </a:rPr>
              <a:t>Interrogatoire :</a:t>
            </a:r>
          </a:p>
          <a:p>
            <a:pPr>
              <a:buFont typeface="Arial"/>
              <a:buChar char="•"/>
            </a:pPr>
            <a:r>
              <a:rPr lang="fr-FR" sz="2800" dirty="0">
                <a:latin typeface="Arial" panose="020B0604020202020204" pitchFamily="34" charset="0"/>
                <a:cs typeface="Arial" panose="020B0604020202020204" pitchFamily="34" charset="0"/>
              </a:rPr>
              <a:t>Depuis quand ?</a:t>
            </a:r>
          </a:p>
          <a:p>
            <a:pPr>
              <a:buFont typeface="Arial"/>
              <a:buChar char="•"/>
            </a:pPr>
            <a:r>
              <a:rPr lang="fr-FR" sz="2800" dirty="0">
                <a:latin typeface="Arial" panose="020B0604020202020204" pitchFamily="34" charset="0"/>
                <a:cs typeface="Arial" panose="020B0604020202020204" pitchFamily="34" charset="0"/>
              </a:rPr>
              <a:t>Tous les rapports sont ils toujours aussi courts ? </a:t>
            </a:r>
          </a:p>
          <a:p>
            <a:pPr>
              <a:buFont typeface="Arial"/>
              <a:buChar char="•"/>
            </a:pPr>
            <a:r>
              <a:rPr lang="fr-FR" sz="2800" dirty="0">
                <a:latin typeface="Arial" panose="020B0604020202020204" pitchFamily="34" charset="0"/>
                <a:cs typeface="Arial" panose="020B0604020202020204" pitchFamily="34" charset="0"/>
              </a:rPr>
              <a:t>Retentissement psychologique ?</a:t>
            </a:r>
          </a:p>
          <a:p>
            <a:pPr>
              <a:buFont typeface="Wingdings" charset="2"/>
              <a:buChar char="Ø"/>
            </a:pPr>
            <a:r>
              <a:rPr lang="fr-FR" sz="2800" dirty="0">
                <a:latin typeface="Arial" panose="020B0604020202020204" pitchFamily="34" charset="0"/>
                <a:cs typeface="Arial" panose="020B0604020202020204" pitchFamily="34" charset="0"/>
              </a:rPr>
              <a:t>Dans tous les cas : déculpabiliser</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41</a:t>
            </a:fld>
            <a:endParaRPr lang="en-US"/>
          </a:p>
        </p:txBody>
      </p:sp>
    </p:spTree>
    <p:extLst>
      <p:ext uri="{BB962C8B-B14F-4D97-AF65-F5344CB8AC3E}">
        <p14:creationId xmlns:p14="http://schemas.microsoft.com/office/powerpoint/2010/main" val="268207006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1152908"/>
            <a:ext cx="8532440" cy="5705092"/>
          </a:xfrm>
        </p:spPr>
        <p:txBody>
          <a:bodyPr>
            <a:normAutofit/>
          </a:bodyPr>
          <a:lstStyle/>
          <a:p>
            <a:pPr>
              <a:buFont typeface="Wingdings" charset="2"/>
              <a:buChar char="Ø"/>
            </a:pPr>
            <a:r>
              <a:rPr lang="fr-FR" sz="2800" dirty="0">
                <a:latin typeface="Arial" panose="020B0604020202020204" pitchFamily="34" charset="0"/>
                <a:cs typeface="Arial" panose="020B0604020202020204" pitchFamily="34" charset="0"/>
              </a:rPr>
              <a:t>Traitements (1):</a:t>
            </a:r>
          </a:p>
          <a:p>
            <a:pPr>
              <a:buFont typeface="Arial"/>
              <a:buChar char="•"/>
            </a:pPr>
            <a:r>
              <a:rPr lang="fr-FR" sz="2800" dirty="0">
                <a:latin typeface="Arial" panose="020B0604020202020204" pitchFamily="34" charset="0"/>
                <a:cs typeface="Arial" panose="020B0604020202020204" pitchFamily="34" charset="0"/>
              </a:rPr>
              <a:t>Antidépresseurs IRS type </a:t>
            </a:r>
          </a:p>
          <a:p>
            <a:pPr marL="460375" lvl="1" indent="0">
              <a:buNone/>
            </a:pPr>
            <a:r>
              <a:rPr lang="fr-FR" sz="2800" dirty="0">
                <a:latin typeface="Arial" panose="020B0604020202020204" pitchFamily="34" charset="0"/>
                <a:cs typeface="Arial" panose="020B0604020202020204" pitchFamily="34" charset="0"/>
                <a:sym typeface="Wingdings" pitchFamily="2" charset="2"/>
              </a:rPr>
              <a:t></a:t>
            </a:r>
            <a:r>
              <a:rPr lang="fr-FR" sz="2800" dirty="0" err="1">
                <a:latin typeface="Arial" panose="020B0604020202020204" pitchFamily="34" charset="0"/>
                <a:cs typeface="Arial" panose="020B0604020202020204" pitchFamily="34" charset="0"/>
              </a:rPr>
              <a:t>paroxétine</a:t>
            </a:r>
            <a:r>
              <a:rPr lang="fr-FR" sz="2800" dirty="0">
                <a:latin typeface="Arial" panose="020B0604020202020204" pitchFamily="34" charset="0"/>
                <a:cs typeface="Arial" panose="020B0604020202020204" pitchFamily="34" charset="0"/>
              </a:rPr>
              <a:t> IRS 20 mg </a:t>
            </a:r>
            <a:r>
              <a:rPr lang="fr-FR" sz="2800" dirty="0" err="1">
                <a:latin typeface="Arial" panose="020B0604020202020204" pitchFamily="34" charset="0"/>
                <a:cs typeface="Arial" panose="020B0604020202020204" pitchFamily="34" charset="0"/>
              </a:rPr>
              <a:t>cpr</a:t>
            </a:r>
            <a:r>
              <a:rPr lang="fr-FR" sz="2800" dirty="0">
                <a:latin typeface="Arial" panose="020B0604020202020204" pitchFamily="34" charset="0"/>
                <a:cs typeface="Arial" panose="020B0604020202020204" pitchFamily="34" charset="0"/>
              </a:rPr>
              <a:t> (hors AMM)</a:t>
            </a:r>
          </a:p>
          <a:p>
            <a:pPr marL="460375" lvl="1" indent="0">
              <a:buNone/>
            </a:pPr>
            <a:r>
              <a:rPr lang="fr-FR" sz="2800" dirty="0">
                <a:latin typeface="Arial" panose="020B0604020202020204" pitchFamily="34" charset="0"/>
                <a:cs typeface="Arial" panose="020B0604020202020204" pitchFamily="34" charset="0"/>
                <a:sym typeface="Wingdings" pitchFamily="2" charset="2"/>
              </a:rPr>
              <a:t>d</a:t>
            </a:r>
            <a:r>
              <a:rPr lang="fr-FR" sz="2800" dirty="0">
                <a:latin typeface="Arial" panose="020B0604020202020204" pitchFamily="34" charset="0"/>
                <a:cs typeface="Arial" panose="020B0604020202020204" pitchFamily="34" charset="0"/>
              </a:rPr>
              <a:t>apoxétine IRS de courte durée d’action (AMM) </a:t>
            </a:r>
          </a:p>
          <a:p>
            <a:pPr marL="517525" indent="-457200">
              <a:buFont typeface="Arial" panose="020B0604020202020204" pitchFamily="34" charset="0"/>
              <a:buChar char="•"/>
              <a:tabLst>
                <a:tab pos="5295900" algn="l"/>
              </a:tabLst>
            </a:pPr>
            <a:r>
              <a:rPr lang="fr-FR" sz="3000" dirty="0">
                <a:latin typeface="Arial" panose="020B0604020202020204" pitchFamily="34" charset="0"/>
                <a:cs typeface="Arial" panose="020B0604020202020204" pitchFamily="34" charset="0"/>
              </a:rPr>
              <a:t>Lidocaïne crème : appliquer sur le gland </a:t>
            </a:r>
          </a:p>
          <a:p>
            <a:pPr>
              <a:buFont typeface="Arial"/>
              <a:buChar char="•"/>
            </a:pPr>
            <a:r>
              <a:rPr lang="fr-FR" sz="2800" dirty="0">
                <a:latin typeface="Arial" panose="020B0604020202020204" pitchFamily="34" charset="0"/>
                <a:cs typeface="Arial" panose="020B0604020202020204" pitchFamily="34" charset="0"/>
              </a:rPr>
              <a:t>Thérapie </a:t>
            </a:r>
            <a:r>
              <a:rPr lang="fr-FR" sz="2800" dirty="0" err="1">
                <a:latin typeface="Arial" panose="020B0604020202020204" pitchFamily="34" charset="0"/>
                <a:cs typeface="Arial" panose="020B0604020202020204" pitchFamily="34" charset="0"/>
              </a:rPr>
              <a:t>cognitivo</a:t>
            </a:r>
            <a:r>
              <a:rPr lang="fr-FR" sz="2800" dirty="0">
                <a:latin typeface="Arial" panose="020B0604020202020204" pitchFamily="34" charset="0"/>
                <a:cs typeface="Arial" panose="020B0604020202020204" pitchFamily="34" charset="0"/>
              </a:rPr>
              <a:t>-comportementale : « stop and go », squeeze</a:t>
            </a:r>
          </a:p>
          <a:p>
            <a:pPr>
              <a:buFont typeface="Arial"/>
              <a:buChar char="•"/>
            </a:pPr>
            <a:r>
              <a:rPr lang="fr-FR" sz="2800" dirty="0">
                <a:latin typeface="Arial" panose="020B0604020202020204" pitchFamily="34" charset="0"/>
                <a:cs typeface="Arial" panose="020B0604020202020204" pitchFamily="34" charset="0"/>
              </a:rPr>
              <a:t>Rôle du partenaire ++ : Soutien, déculpabiliser …</a:t>
            </a:r>
          </a:p>
          <a:p>
            <a:pPr marL="457200" lvl="1" indent="0">
              <a:buNone/>
            </a:pPr>
            <a:endParaRPr lang="fr-FR" sz="2400" dirty="0"/>
          </a:p>
          <a:p>
            <a:pPr marL="457200" lvl="1" indent="0">
              <a:buNone/>
            </a:pPr>
            <a:r>
              <a:rPr lang="fr-FR" sz="2000" dirty="0">
                <a:latin typeface="Arial" panose="020B0604020202020204" pitchFamily="34" charset="0"/>
                <a:cs typeface="Arial" panose="020B0604020202020204" pitchFamily="34" charset="0"/>
              </a:rPr>
              <a:t>(1) Collège nationale d’urologie : Sexualité normale et ses troubles</a:t>
            </a:r>
          </a:p>
          <a:p>
            <a:endParaRPr lang="fr-FR" sz="1600" dirty="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42</a:t>
            </a:fld>
            <a:endParaRPr lang="en-US"/>
          </a:p>
        </p:txBody>
      </p:sp>
    </p:spTree>
    <p:extLst>
      <p:ext uri="{BB962C8B-B14F-4D97-AF65-F5344CB8AC3E}">
        <p14:creationId xmlns:p14="http://schemas.microsoft.com/office/powerpoint/2010/main" val="99145016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a:bodyPr>
          <a:lstStyle/>
          <a:p>
            <a:pPr>
              <a:buFont typeface="Wingdings" charset="2"/>
              <a:buChar char="Ø"/>
            </a:pPr>
            <a:r>
              <a:rPr lang="fr-FR" sz="3200" dirty="0">
                <a:latin typeface="Arial" panose="020B0604020202020204" pitchFamily="34" charset="0"/>
                <a:cs typeface="Arial" panose="020B0604020202020204" pitchFamily="34" charset="0"/>
              </a:rPr>
              <a:t>Que dit la littérature ?</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43</a:t>
            </a:fld>
            <a:endParaRPr lang="en-US"/>
          </a:p>
        </p:txBody>
      </p:sp>
    </p:spTree>
    <p:extLst>
      <p:ext uri="{BB962C8B-B14F-4D97-AF65-F5344CB8AC3E}">
        <p14:creationId xmlns:p14="http://schemas.microsoft.com/office/powerpoint/2010/main" val="265650674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11228" y="116632"/>
            <a:ext cx="8600972" cy="6741368"/>
          </a:xfrm>
        </p:spPr>
        <p:txBody>
          <a:bodyPr>
            <a:noAutofit/>
          </a:bodyPr>
          <a:lstStyle/>
          <a:p>
            <a:pPr>
              <a:buFont typeface="Wingdings" charset="2"/>
              <a:buChar char="Ø"/>
            </a:pPr>
            <a:r>
              <a:rPr lang="fr-FR" sz="2800" dirty="0">
                <a:latin typeface="Arial" panose="020B0604020202020204" pitchFamily="34" charset="0"/>
                <a:cs typeface="Arial" panose="020B0604020202020204" pitchFamily="34" charset="0"/>
              </a:rPr>
              <a:t>Concernant la dapoxétine : revue Prescrire :</a:t>
            </a:r>
          </a:p>
          <a:p>
            <a:pPr lvl="2">
              <a:buFont typeface="Arial"/>
              <a:buChar char="•"/>
            </a:pPr>
            <a:r>
              <a:rPr lang="fr-FR" sz="2800" dirty="0">
                <a:latin typeface="Arial" panose="020B0604020202020204" pitchFamily="34" charset="0"/>
                <a:cs typeface="Arial" panose="020B0604020202020204" pitchFamily="34" charset="0"/>
              </a:rPr>
              <a:t>Effets secondaires démesurés : syndrome sérotoninergique, syncopes, hypotension, agressivité</a:t>
            </a:r>
          </a:p>
          <a:p>
            <a:pPr lvl="2">
              <a:buFont typeface="Arial"/>
              <a:buChar char="•"/>
            </a:pPr>
            <a:r>
              <a:rPr lang="fr-FR" sz="2800" dirty="0">
                <a:latin typeface="Arial" panose="020B0604020202020204" pitchFamily="34" charset="0"/>
                <a:cs typeface="Arial" panose="020B0604020202020204" pitchFamily="34" charset="0"/>
              </a:rPr>
              <a:t>Seule une minorité des hommes ressent une amélioration par la dapoxétine</a:t>
            </a:r>
          </a:p>
          <a:p>
            <a:pPr lvl="2">
              <a:buFont typeface="Arial"/>
              <a:buChar char="•"/>
            </a:pPr>
            <a:r>
              <a:rPr lang="fr-FR" sz="2800" dirty="0">
                <a:latin typeface="Arial" panose="020B0604020202020204" pitchFamily="34" charset="0"/>
                <a:cs typeface="Arial" panose="020B0604020202020204" pitchFamily="34" charset="0"/>
              </a:rPr>
              <a:t>Balance bénéfice risque défavorable</a:t>
            </a:r>
          </a:p>
          <a:p>
            <a:pPr lvl="2">
              <a:buFont typeface="Arial"/>
              <a:buChar char="•"/>
            </a:pPr>
            <a:endParaRPr lang="fr-FR" sz="2400" dirty="0">
              <a:latin typeface="Arial" panose="020B0604020202020204" pitchFamily="34" charset="0"/>
              <a:cs typeface="Arial" panose="020B0604020202020204" pitchFamily="34" charset="0"/>
            </a:endParaRPr>
          </a:p>
          <a:p>
            <a:pPr lvl="2">
              <a:buFont typeface="Arial"/>
              <a:buChar char="•"/>
            </a:pPr>
            <a:endParaRPr lang="fr-FR" sz="2400" dirty="0">
              <a:latin typeface="Arial" panose="020B0604020202020204" pitchFamily="34" charset="0"/>
              <a:cs typeface="Arial" panose="020B0604020202020204" pitchFamily="34" charset="0"/>
            </a:endParaRPr>
          </a:p>
          <a:p>
            <a:pPr marL="568325" lvl="1" indent="0">
              <a:buNone/>
            </a:pPr>
            <a:r>
              <a:rPr lang="fr-FR" sz="1800" dirty="0">
                <a:latin typeface="Arial" panose="020B0604020202020204" pitchFamily="34" charset="0"/>
                <a:cs typeface="Arial" panose="020B0604020202020204" pitchFamily="34" charset="0"/>
              </a:rPr>
              <a:t>Revue Prescrire. Dapoxétine : éjaculation prématurée, le jeu n’en vaut pas la chandelle. Novembre 2009; N°313. 813-14</a:t>
            </a:r>
          </a:p>
          <a:p>
            <a:pPr marL="568325" lvl="1" indent="0">
              <a:buNone/>
            </a:pPr>
            <a:r>
              <a:rPr lang="fr-FR" sz="1800" dirty="0">
                <a:latin typeface="Arial" panose="020B0604020202020204" pitchFamily="34" charset="0"/>
                <a:cs typeface="Arial" panose="020B0604020202020204" pitchFamily="34" charset="0"/>
              </a:rPr>
              <a:t>Revue Prescrire. Pour mieux soigner, des médicaments à écarter : bilan 2016. Février 2016; N°388. 145-6</a:t>
            </a:r>
          </a:p>
          <a:p>
            <a:pPr marL="568325" lvl="1" indent="0">
              <a:buNone/>
            </a:pPr>
            <a:r>
              <a:rPr lang="fr-FR" sz="1800" dirty="0">
                <a:latin typeface="Arial" panose="020B0604020202020204" pitchFamily="34" charset="0"/>
                <a:cs typeface="Arial" panose="020B0604020202020204" pitchFamily="34" charset="0"/>
              </a:rPr>
              <a:t>Revue Prescrire. Anomalie du sperme sous antidépresseurs IRS. Septembre 2014;N°371.664-5</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44</a:t>
            </a:fld>
            <a:endParaRPr lang="en-US"/>
          </a:p>
        </p:txBody>
      </p:sp>
    </p:spTree>
    <p:extLst>
      <p:ext uri="{BB962C8B-B14F-4D97-AF65-F5344CB8AC3E}">
        <p14:creationId xmlns:p14="http://schemas.microsoft.com/office/powerpoint/2010/main" val="190305284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84712" y="18008"/>
            <a:ext cx="8600972" cy="4347096"/>
          </a:xfrm>
        </p:spPr>
        <p:txBody>
          <a:bodyPr>
            <a:noAutofit/>
          </a:bodyPr>
          <a:lstStyle/>
          <a:p>
            <a:pPr>
              <a:buFont typeface="Wingdings" charset="2"/>
              <a:buChar char="Ø"/>
            </a:pPr>
            <a:r>
              <a:rPr lang="fr-FR" sz="2800" dirty="0">
                <a:latin typeface="Arial" panose="020B0604020202020204" pitchFamily="34" charset="0"/>
                <a:cs typeface="Arial" panose="020B0604020202020204" pitchFamily="34" charset="0"/>
              </a:rPr>
              <a:t>Concernant les autres IRS :</a:t>
            </a:r>
          </a:p>
          <a:p>
            <a:pPr lvl="2">
              <a:buFont typeface="Arial"/>
              <a:buChar char="•"/>
            </a:pPr>
            <a:r>
              <a:rPr lang="fr-FR" sz="2800" dirty="0">
                <a:latin typeface="Arial" panose="020B0604020202020204" pitchFamily="34" charset="0"/>
                <a:cs typeface="Arial" panose="020B0604020202020204" pitchFamily="34" charset="0"/>
              </a:rPr>
              <a:t>Modification caractéristique du sperme dès 3 mois d’exposition (diminution concentration, mobilité spermatozoïdes)</a:t>
            </a:r>
          </a:p>
          <a:p>
            <a:pPr lvl="2">
              <a:buFont typeface="Arial"/>
              <a:buChar char="•"/>
            </a:pPr>
            <a:r>
              <a:rPr lang="fr-FR" sz="2800" dirty="0">
                <a:latin typeface="Arial" panose="020B0604020202020204" pitchFamily="34" charset="0"/>
                <a:cs typeface="Arial" panose="020B0604020202020204" pitchFamily="34" charset="0"/>
              </a:rPr>
              <a:t>Conséquence actuelle imprécise sur les spermatozoïdes</a:t>
            </a:r>
          </a:p>
          <a:p>
            <a:pPr lvl="2">
              <a:buFont typeface="Arial"/>
              <a:buChar char="•"/>
            </a:pPr>
            <a:r>
              <a:rPr lang="fr-FR" sz="2800" dirty="0">
                <a:latin typeface="Arial" panose="020B0604020202020204" pitchFamily="34" charset="0"/>
                <a:cs typeface="Arial" panose="020B0604020202020204" pitchFamily="34" charset="0"/>
              </a:rPr>
              <a:t>Actuellement recommandé de prévenir les patients en désir de paternité ou ayant des difficultés à procréer en âge de procréer</a:t>
            </a:r>
            <a:r>
              <a:rPr lang="fr-FR" sz="2400" dirty="0">
                <a:latin typeface="Arial" panose="020B0604020202020204" pitchFamily="34" charset="0"/>
                <a:cs typeface="Arial" panose="020B0604020202020204" pitchFamily="34" charset="0"/>
              </a:rPr>
              <a:t>.</a:t>
            </a:r>
          </a:p>
          <a:p>
            <a:pPr marL="914400" lvl="2" indent="0">
              <a:buNone/>
            </a:pPr>
            <a:endParaRPr lang="fr-FR" sz="2000" dirty="0">
              <a:latin typeface="Arial" panose="020B0604020202020204" pitchFamily="34" charset="0"/>
              <a:cs typeface="Arial" panose="020B0604020202020204" pitchFamily="34" charset="0"/>
            </a:endParaRPr>
          </a:p>
          <a:p>
            <a:pPr marL="568325" lvl="1" indent="0">
              <a:buNone/>
            </a:pPr>
            <a:r>
              <a:rPr lang="fr-FR" sz="1800" dirty="0">
                <a:latin typeface="Arial" panose="020B0604020202020204" pitchFamily="34" charset="0"/>
                <a:cs typeface="Arial" panose="020B0604020202020204" pitchFamily="34" charset="0"/>
              </a:rPr>
              <a:t>Revue Prescrire. Dapoxétine : éjaculation prématurée, le jeu n’en vaut pas la chandelle. Novembre 2009; N°313. 813-14</a:t>
            </a:r>
          </a:p>
          <a:p>
            <a:pPr marL="568325" lvl="1" indent="0">
              <a:buNone/>
            </a:pPr>
            <a:r>
              <a:rPr lang="fr-FR" sz="1800" dirty="0">
                <a:latin typeface="Arial" panose="020B0604020202020204" pitchFamily="34" charset="0"/>
                <a:cs typeface="Arial" panose="020B0604020202020204" pitchFamily="34" charset="0"/>
              </a:rPr>
              <a:t>Revue Prescrire. Pour mieux soigner, des médicaments à écarter : bilan 2016. Février 2016; N°388. 145-6</a:t>
            </a:r>
          </a:p>
          <a:p>
            <a:pPr marL="568325" lvl="1" indent="0">
              <a:buNone/>
            </a:pPr>
            <a:r>
              <a:rPr lang="fr-FR" sz="1800" dirty="0">
                <a:latin typeface="Arial" panose="020B0604020202020204" pitchFamily="34" charset="0"/>
                <a:cs typeface="Arial" panose="020B0604020202020204" pitchFamily="34" charset="0"/>
              </a:rPr>
              <a:t>Revue Prescrire. Anomalie du sperme sous antidépresseurs IRS. Septembre 2014;N°371.664-5</a:t>
            </a:r>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45</a:t>
            </a:fld>
            <a:endParaRPr lang="en-US"/>
          </a:p>
        </p:txBody>
      </p:sp>
    </p:spTree>
    <p:extLst>
      <p:ext uri="{BB962C8B-B14F-4D97-AF65-F5344CB8AC3E}">
        <p14:creationId xmlns:p14="http://schemas.microsoft.com/office/powerpoint/2010/main" val="158929093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1331640" y="2133600"/>
            <a:ext cx="7704855" cy="3777622"/>
          </a:xfrm>
        </p:spPr>
        <p:txBody>
          <a:bodyPr/>
          <a:lstStyle/>
          <a:p>
            <a:r>
              <a:rPr lang="fr-FR" sz="2800" dirty="0">
                <a:latin typeface="Arial" panose="020B0604020202020204" pitchFamily="34" charset="0"/>
                <a:cs typeface="Arial" panose="020B0604020202020204" pitchFamily="34" charset="0"/>
              </a:rPr>
              <a:t>Privilégier les TCC :</a:t>
            </a:r>
          </a:p>
          <a:p>
            <a:pPr lvl="1">
              <a:buFont typeface="Arial"/>
              <a:buChar char="•"/>
            </a:pPr>
            <a:r>
              <a:rPr lang="fr-FR" sz="2800" dirty="0">
                <a:latin typeface="Arial" panose="020B0604020202020204" pitchFamily="34" charset="0"/>
                <a:cs typeface="Arial" panose="020B0604020202020204" pitchFamily="34" charset="0"/>
              </a:rPr>
              <a:t>Squeeze : pression de la base du gland avant l’éjaculation</a:t>
            </a:r>
          </a:p>
          <a:p>
            <a:pPr lvl="1">
              <a:buFont typeface="Arial"/>
              <a:buChar char="•"/>
            </a:pPr>
            <a:r>
              <a:rPr lang="fr-FR" sz="2800" dirty="0">
                <a:latin typeface="Arial" panose="020B0604020202020204" pitchFamily="34" charset="0"/>
                <a:cs typeface="Arial" panose="020B0604020202020204" pitchFamily="34" charset="0"/>
              </a:rPr>
              <a:t>« Stop and go » : stimulation par masturbation et s’arrêter lorsque l’éjaculation est imminente. (initialement seul, puis avec sa partenaire)</a:t>
            </a:r>
          </a:p>
          <a:p>
            <a:pPr marL="457200" lvl="1" indent="0">
              <a:buNone/>
            </a:pPr>
            <a:endParaRPr lang="fr-FR" dirty="0"/>
          </a:p>
          <a:p>
            <a:pPr marL="457200" lvl="1" indent="0">
              <a:buNone/>
            </a:pPr>
            <a:endParaRPr lang="fr-FR" dirty="0"/>
          </a:p>
          <a:p>
            <a:pPr marL="457200" lvl="1" indent="0">
              <a:buNone/>
            </a:pPr>
            <a:endParaRPr lang="fr-FR" dirty="0"/>
          </a:p>
          <a:p>
            <a:pPr marL="457200" lvl="1" indent="0">
              <a:buNone/>
            </a:pPr>
            <a:endParaRPr lang="fr-FR" dirty="0"/>
          </a:p>
        </p:txBody>
      </p:sp>
      <p:sp>
        <p:nvSpPr>
          <p:cNvPr id="4" name="Espace réservé du numéro de diapositive 3"/>
          <p:cNvSpPr>
            <a:spLocks noGrp="1"/>
          </p:cNvSpPr>
          <p:nvPr>
            <p:ph type="sldNum" sz="quarter" idx="12"/>
          </p:nvPr>
        </p:nvSpPr>
        <p:spPr/>
        <p:txBody>
          <a:bodyPr/>
          <a:lstStyle/>
          <a:p>
            <a:fld id="{5FD889E0-CAB2-4699-909D-B9A88D47ACBE}" type="slidenum">
              <a:rPr lang="en-US" smtClean="0"/>
              <a:pPr/>
              <a:t>46</a:t>
            </a:fld>
            <a:endParaRPr lang="en-US"/>
          </a:p>
        </p:txBody>
      </p:sp>
    </p:spTree>
    <p:extLst>
      <p:ext uri="{BB962C8B-B14F-4D97-AF65-F5344CB8AC3E}">
        <p14:creationId xmlns:p14="http://schemas.microsoft.com/office/powerpoint/2010/main" val="132254058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D4F4ED7B-B9DE-4A49-ACBC-C587C2808D86}" type="slidenum">
              <a:rPr lang="fr-FR" smtClean="0"/>
              <a:pPr/>
              <a:t>47</a:t>
            </a:fld>
            <a:endParaRPr lang="fr-FR"/>
          </a:p>
        </p:txBody>
      </p:sp>
      <p:sp>
        <p:nvSpPr>
          <p:cNvPr id="6" name="Rectangle 5"/>
          <p:cNvSpPr/>
          <p:nvPr/>
        </p:nvSpPr>
        <p:spPr>
          <a:xfrm>
            <a:off x="58030" y="44624"/>
            <a:ext cx="7654669"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8030" y="316301"/>
            <a:ext cx="7654668"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5702"/>
            <a:ext cx="1440160" cy="57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148" y="177780"/>
            <a:ext cx="7655208"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p:cNvSpPr>
            <a:spLocks noGrp="1"/>
          </p:cNvSpPr>
          <p:nvPr>
            <p:ph type="title"/>
          </p:nvPr>
        </p:nvSpPr>
        <p:spPr>
          <a:xfrm>
            <a:off x="1357291" y="624110"/>
            <a:ext cx="7607198" cy="1280890"/>
          </a:xfrm>
        </p:spPr>
        <p:txBody>
          <a:bodyPr>
            <a:noAutofit/>
          </a:bodyPr>
          <a:lstStyle/>
          <a:p>
            <a:r>
              <a:rPr lang="fr-FR" sz="4000" dirty="0">
                <a:latin typeface="Arial" panose="020B0604020202020204" pitchFamily="34" charset="0"/>
                <a:cs typeface="Arial" panose="020B0604020202020204" pitchFamily="34" charset="0"/>
              </a:rPr>
              <a:t>CONCLUSION</a:t>
            </a:r>
            <a:endParaRPr lang="fr-FR" sz="4000" dirty="0">
              <a:effectLst>
                <a:outerShdw blurRad="38100" dist="38100" dir="2700000" algn="tl">
                  <a:srgbClr val="000000">
                    <a:alpha val="43137"/>
                  </a:srgbClr>
                </a:outerShdw>
              </a:effectLst>
            </a:endParaRPr>
          </a:p>
        </p:txBody>
      </p:sp>
      <p:sp>
        <p:nvSpPr>
          <p:cNvPr id="9" name="ZoneTexte 8"/>
          <p:cNvSpPr txBox="1"/>
          <p:nvPr/>
        </p:nvSpPr>
        <p:spPr>
          <a:xfrm>
            <a:off x="2143108" y="2285992"/>
            <a:ext cx="6851556" cy="3046988"/>
          </a:xfrm>
          <a:prstGeom prst="rect">
            <a:avLst/>
          </a:prstGeom>
          <a:noFill/>
        </p:spPr>
        <p:txBody>
          <a:bodyPr wrap="none" rtlCol="0">
            <a:spAutoFit/>
          </a:bodyPr>
          <a:lstStyle/>
          <a:p>
            <a:pPr>
              <a:buFont typeface="Arial" pitchFamily="34" charset="0"/>
              <a:buChar char="•"/>
            </a:pPr>
            <a:r>
              <a:rPr lang="fr-FR" sz="3200" b="1" dirty="0"/>
              <a:t>Savoir parler de sexe</a:t>
            </a:r>
          </a:p>
          <a:p>
            <a:endParaRPr lang="fr-FR" sz="3200" b="1" dirty="0"/>
          </a:p>
          <a:p>
            <a:pPr>
              <a:buFont typeface="Arial" pitchFamily="34" charset="0"/>
              <a:buChar char="•"/>
            </a:pPr>
            <a:r>
              <a:rPr lang="fr-FR" sz="3200" b="1" dirty="0"/>
              <a:t>Rechercher l’orientation sexuelle</a:t>
            </a:r>
          </a:p>
          <a:p>
            <a:endParaRPr lang="fr-FR" sz="3200" b="1" dirty="0"/>
          </a:p>
          <a:p>
            <a:pPr>
              <a:buFont typeface="Arial" pitchFamily="34" charset="0"/>
              <a:buChar char="•"/>
            </a:pPr>
            <a:r>
              <a:rPr lang="fr-FR" sz="3200" b="1" dirty="0"/>
              <a:t>Dépister les problèmes sexuels</a:t>
            </a:r>
          </a:p>
          <a:p>
            <a:pPr>
              <a:buFont typeface="Arial" pitchFamily="34" charset="0"/>
              <a:buChar char="•"/>
            </a:pPr>
            <a:endParaRPr lang="fr-FR" sz="3200" dirty="0"/>
          </a:p>
        </p:txBody>
      </p:sp>
    </p:spTree>
    <p:extLst>
      <p:ext uri="{BB962C8B-B14F-4D97-AF65-F5344CB8AC3E}">
        <p14:creationId xmlns:p14="http://schemas.microsoft.com/office/powerpoint/2010/main" val="359563961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4" y="44624"/>
            <a:ext cx="7661197" cy="831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58030" y="316301"/>
            <a:ext cx="9049762" cy="82800"/>
          </a:xfrm>
          <a:prstGeom prst="rect">
            <a:avLst/>
          </a:prstGeom>
          <a:solidFill>
            <a:srgbClr val="C30B40"/>
          </a:solidFill>
          <a:ln>
            <a:solidFill>
              <a:srgbClr val="C30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9122" y="496844"/>
            <a:ext cx="2839999" cy="113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58148" y="177780"/>
            <a:ext cx="9050400" cy="82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7791" y="476672"/>
            <a:ext cx="119669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ctrTitle"/>
          </p:nvPr>
        </p:nvSpPr>
        <p:spPr>
          <a:xfrm>
            <a:off x="701474" y="1826035"/>
            <a:ext cx="8375295" cy="1600090"/>
          </a:xfrm>
        </p:spPr>
        <p:txBody>
          <a:bodyPr>
            <a:normAutofit fontScale="90000"/>
          </a:bodyPr>
          <a:lstStyle/>
          <a:p>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Être médecin généraliste</a:t>
            </a:r>
            <a:b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c’est aussi parler de sexualité</a:t>
            </a:r>
          </a:p>
        </p:txBody>
      </p:sp>
      <p:sp>
        <p:nvSpPr>
          <p:cNvPr id="11" name="Sous-titre 2"/>
          <p:cNvSpPr>
            <a:spLocks noGrp="1"/>
          </p:cNvSpPr>
          <p:nvPr>
            <p:ph type="subTitle" idx="1"/>
          </p:nvPr>
        </p:nvSpPr>
        <p:spPr>
          <a:xfrm>
            <a:off x="1702990" y="4797152"/>
            <a:ext cx="7404802" cy="1655762"/>
          </a:xfrm>
        </p:spPr>
        <p:txBody>
          <a:bodyPr>
            <a:normAutofit/>
          </a:bodyPr>
          <a:lstStyle/>
          <a:p>
            <a:pPr algn="l"/>
            <a:r>
              <a:rPr lang="fr-FR" sz="2800" dirty="0">
                <a:latin typeface="Arial" panose="020B0604020202020204" pitchFamily="34" charset="0"/>
                <a:cs typeface="Arial" panose="020B0604020202020204" pitchFamily="34" charset="0"/>
              </a:rPr>
              <a:t>Arthur Netter   </a:t>
            </a:r>
            <a:r>
              <a:rPr lang="fr-FR" sz="2800" dirty="0">
                <a:latin typeface="Arial" panose="020B0604020202020204" pitchFamily="34" charset="0"/>
                <a:cs typeface="Arial" panose="020B0604020202020204" pitchFamily="34" charset="0"/>
                <a:hlinkClick r:id="rId5"/>
              </a:rPr>
              <a:t>arthur.netter89@gmail.com</a:t>
            </a:r>
            <a:endParaRPr lang="fr-FR" sz="2800" dirty="0">
              <a:latin typeface="Arial" panose="020B0604020202020204" pitchFamily="34" charset="0"/>
              <a:cs typeface="Arial" panose="020B0604020202020204" pitchFamily="34" charset="0"/>
            </a:endParaRPr>
          </a:p>
          <a:p>
            <a:pPr algn="l"/>
            <a:endParaRPr lang="fr-FR" sz="2800" dirty="0">
              <a:latin typeface="Arial" panose="020B0604020202020204" pitchFamily="34" charset="0"/>
              <a:cs typeface="Arial" panose="020B0604020202020204" pitchFamily="34" charset="0"/>
            </a:endParaRPr>
          </a:p>
          <a:p>
            <a:pPr algn="l"/>
            <a:r>
              <a:rPr lang="fr-FR" sz="2800" dirty="0">
                <a:latin typeface="Arial" panose="020B0604020202020204" pitchFamily="34" charset="0"/>
                <a:cs typeface="Arial" panose="020B0604020202020204" pitchFamily="34" charset="0"/>
              </a:rPr>
              <a:t>Philippe Zerr   </a:t>
            </a:r>
            <a:r>
              <a:rPr lang="fr-FR" sz="2800" dirty="0">
                <a:latin typeface="Arial" panose="020B0604020202020204" pitchFamily="34" charset="0"/>
                <a:cs typeface="Arial" panose="020B0604020202020204" pitchFamily="34" charset="0"/>
                <a:hlinkClick r:id="rId6"/>
              </a:rPr>
              <a:t>docteurzerr@gmail.com</a:t>
            </a:r>
            <a:endParaRPr lang="fr-FR" sz="2800" dirty="0">
              <a:latin typeface="Arial" panose="020B0604020202020204" pitchFamily="34" charset="0"/>
              <a:cs typeface="Arial" panose="020B0604020202020204" pitchFamily="34" charset="0"/>
            </a:endParaRPr>
          </a:p>
          <a:p>
            <a:pPr algn="l"/>
            <a:endParaRPr lang="fr-FR" sz="2800" dirty="0">
              <a:latin typeface="Arial" panose="020B0604020202020204" pitchFamily="34" charset="0"/>
              <a:cs typeface="Arial" panose="020B0604020202020204" pitchFamily="34" charset="0"/>
            </a:endParaRPr>
          </a:p>
        </p:txBody>
      </p:sp>
      <p:pic>
        <p:nvPicPr>
          <p:cNvPr id="1026" name="Picture 2" descr="Congrès CNGE - Grenoble 20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308" y="624057"/>
            <a:ext cx="4934939" cy="100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9054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1724</TotalTime>
  <Words>3201</Words>
  <Application>Microsoft Macintosh PowerPoint</Application>
  <PresentationFormat>Présentation à l'écran (4:3)</PresentationFormat>
  <Paragraphs>675</Paragraphs>
  <Slides>48</Slides>
  <Notes>29</Notes>
  <HiddenSlides>0</HiddenSlides>
  <MMClips>0</MMClips>
  <ScaleCrop>false</ScaleCrop>
  <HeadingPairs>
    <vt:vector size="4" baseType="variant">
      <vt:variant>
        <vt:lpstr>Thème</vt:lpstr>
      </vt:variant>
      <vt:variant>
        <vt:i4>2</vt:i4>
      </vt:variant>
      <vt:variant>
        <vt:lpstr>Titres des diapositives</vt:lpstr>
      </vt:variant>
      <vt:variant>
        <vt:i4>48</vt:i4>
      </vt:variant>
    </vt:vector>
  </HeadingPairs>
  <TitlesOfParts>
    <vt:vector size="50" baseType="lpstr">
      <vt:lpstr>Conception personnalisée</vt:lpstr>
      <vt:lpstr>Brin</vt:lpstr>
      <vt:lpstr>Être médecin généraliste c’est aussi parler de sexualité</vt:lpstr>
      <vt:lpstr>Liens d’intérêt</vt:lpstr>
      <vt:lpstr>Liens d’intérêt</vt:lpstr>
      <vt:lpstr>Les attentes</vt:lpstr>
      <vt:lpstr>Les objectifs</vt:lpstr>
      <vt:lpstr>Connaitre les circonstances médicales justifiant d‘aborder la sexualité</vt:lpstr>
      <vt:lpstr>Comment parler de sexualité ? Savoir trouver les mots</vt:lpstr>
      <vt:lpstr>Présentation PowerPoint</vt:lpstr>
      <vt:lpstr>Autopalpation</vt:lpstr>
      <vt:lpstr>Savoir trouver les mots pour parler de sexualité ?</vt:lpstr>
      <vt:lpstr>Parler de sexualité</vt:lpstr>
      <vt:lpstr>Parler de sexualité</vt:lpstr>
      <vt:lpstr>Parler de sexualité</vt:lpstr>
      <vt:lpstr>Parler de sexualité</vt:lpstr>
      <vt:lpstr>Parler de sexualité</vt:lpstr>
      <vt:lpstr>Parler de sexualité</vt:lpstr>
      <vt:lpstr>Parler de sexualité  avec des hommes  ayant des relations sexuelles avec des hommes :   quel intérêt ? </vt:lpstr>
      <vt:lpstr>GÉNÉRALITÉS Hépatite A</vt:lpstr>
      <vt:lpstr>Présentation PowerPoint</vt:lpstr>
      <vt:lpstr>HSH</vt:lpstr>
      <vt:lpstr>Présentation PowerPoint</vt:lpstr>
      <vt:lpstr>HSH et VHA</vt:lpstr>
      <vt:lpstr>Stratégie de prévention</vt:lpstr>
      <vt:lpstr>HYPOTHÈSE ET OBJECTIFS </vt:lpstr>
      <vt:lpstr>MATÉRIELS ET MÉTHODES </vt:lpstr>
      <vt:lpstr>RÉSULTATS </vt:lpstr>
      <vt:lpstr>Objectif principal : les MG ayant parlé de sexualité ont-ils plus souvent proposés le vaccin ? </vt:lpstr>
      <vt:lpstr>Objectif secondaire : connaissance de la maladie </vt:lpstr>
      <vt:lpstr>Objectifs secondaire : les MG abordent-ils la sexualité ?  </vt:lpstr>
      <vt:lpstr>Objectif secondaire : les patients souhaitent-ils parler de sexualité ?</vt:lpstr>
      <vt:lpstr>RÉSULTATS Patients voyant le même MG</vt:lpstr>
      <vt:lpstr>CONCLUSION</vt:lpstr>
      <vt:lpstr>VHA et HCSP</vt:lpstr>
      <vt:lpstr>Ça part trop vite, docteur</vt:lpstr>
      <vt:lpstr>Présentation PowerPoint</vt:lpstr>
      <vt:lpstr>Objectif principal</vt:lpstr>
      <vt:lpstr>L’État d’esprit de monsieur C.</vt:lpstr>
      <vt:lpstr>Objectifs secondaires </vt:lpstr>
      <vt:lpstr>Présentation PowerPoint</vt:lpstr>
      <vt:lpstr>Ejaculation précoce</vt:lpstr>
      <vt:lpstr>Présentation PowerPoint</vt:lpstr>
      <vt:lpstr>Présentation PowerPoint</vt:lpstr>
      <vt:lpstr>Présentation PowerPoint</vt:lpstr>
      <vt:lpstr>Présentation PowerPoint</vt:lpstr>
      <vt:lpstr>Présentation PowerPoint</vt:lpstr>
      <vt:lpstr>Présentation PowerPoint</vt:lpstr>
      <vt:lpstr>CONCLUSION</vt:lpstr>
      <vt:lpstr>Être médecin généraliste c’est aussi parler de sexualité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ZERR</dc:creator>
  <cp:lastModifiedBy>Marion BLANDIN</cp:lastModifiedBy>
  <cp:revision>183</cp:revision>
  <cp:lastPrinted>2016-05-27T23:32:40Z</cp:lastPrinted>
  <dcterms:created xsi:type="dcterms:W3CDTF">2015-10-15T13:29:47Z</dcterms:created>
  <dcterms:modified xsi:type="dcterms:W3CDTF">2017-02-06T15:34:51Z</dcterms:modified>
</cp:coreProperties>
</file>