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handoutMasterIdLst>
    <p:handoutMasterId r:id="rId15"/>
  </p:handoutMasterIdLst>
  <p:sldIdLst>
    <p:sldId id="259" r:id="rId2"/>
    <p:sldId id="26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</p:sldIdLst>
  <p:sldSz cx="14039850" cy="10439400"/>
  <p:notesSz cx="6858000" cy="9144000"/>
  <p:defaultTextStyle>
    <a:defPPr>
      <a:defRPr lang="pt-PT"/>
    </a:defPPr>
    <a:lvl1pPr marL="0" algn="l" defTabSz="1174844" rtl="0" eaLnBrk="1" latinLnBrk="0" hangingPunct="1">
      <a:defRPr sz="2312" kern="1200">
        <a:solidFill>
          <a:schemeClr val="tx1"/>
        </a:solidFill>
        <a:latin typeface="+mn-lt"/>
        <a:ea typeface="+mn-ea"/>
        <a:cs typeface="+mn-cs"/>
      </a:defRPr>
    </a:lvl1pPr>
    <a:lvl2pPr marL="587423" algn="l" defTabSz="1174844" rtl="0" eaLnBrk="1" latinLnBrk="0" hangingPunct="1">
      <a:defRPr sz="2312" kern="1200">
        <a:solidFill>
          <a:schemeClr val="tx1"/>
        </a:solidFill>
        <a:latin typeface="+mn-lt"/>
        <a:ea typeface="+mn-ea"/>
        <a:cs typeface="+mn-cs"/>
      </a:defRPr>
    </a:lvl2pPr>
    <a:lvl3pPr marL="1174844" algn="l" defTabSz="1174844" rtl="0" eaLnBrk="1" latinLnBrk="0" hangingPunct="1">
      <a:defRPr sz="2312" kern="1200">
        <a:solidFill>
          <a:schemeClr val="tx1"/>
        </a:solidFill>
        <a:latin typeface="+mn-lt"/>
        <a:ea typeface="+mn-ea"/>
        <a:cs typeface="+mn-cs"/>
      </a:defRPr>
    </a:lvl3pPr>
    <a:lvl4pPr marL="1762267" algn="l" defTabSz="1174844" rtl="0" eaLnBrk="1" latinLnBrk="0" hangingPunct="1">
      <a:defRPr sz="2312" kern="1200">
        <a:solidFill>
          <a:schemeClr val="tx1"/>
        </a:solidFill>
        <a:latin typeface="+mn-lt"/>
        <a:ea typeface="+mn-ea"/>
        <a:cs typeface="+mn-cs"/>
      </a:defRPr>
    </a:lvl4pPr>
    <a:lvl5pPr marL="2349690" algn="l" defTabSz="1174844" rtl="0" eaLnBrk="1" latinLnBrk="0" hangingPunct="1">
      <a:defRPr sz="2312" kern="1200">
        <a:solidFill>
          <a:schemeClr val="tx1"/>
        </a:solidFill>
        <a:latin typeface="+mn-lt"/>
        <a:ea typeface="+mn-ea"/>
        <a:cs typeface="+mn-cs"/>
      </a:defRPr>
    </a:lvl5pPr>
    <a:lvl6pPr marL="2937113" algn="l" defTabSz="1174844" rtl="0" eaLnBrk="1" latinLnBrk="0" hangingPunct="1">
      <a:defRPr sz="2312" kern="1200">
        <a:solidFill>
          <a:schemeClr val="tx1"/>
        </a:solidFill>
        <a:latin typeface="+mn-lt"/>
        <a:ea typeface="+mn-ea"/>
        <a:cs typeface="+mn-cs"/>
      </a:defRPr>
    </a:lvl6pPr>
    <a:lvl7pPr marL="3524534" algn="l" defTabSz="1174844" rtl="0" eaLnBrk="1" latinLnBrk="0" hangingPunct="1">
      <a:defRPr sz="2312" kern="1200">
        <a:solidFill>
          <a:schemeClr val="tx1"/>
        </a:solidFill>
        <a:latin typeface="+mn-lt"/>
        <a:ea typeface="+mn-ea"/>
        <a:cs typeface="+mn-cs"/>
      </a:defRPr>
    </a:lvl7pPr>
    <a:lvl8pPr marL="4111957" algn="l" defTabSz="1174844" rtl="0" eaLnBrk="1" latinLnBrk="0" hangingPunct="1">
      <a:defRPr sz="2312" kern="1200">
        <a:solidFill>
          <a:schemeClr val="tx1"/>
        </a:solidFill>
        <a:latin typeface="+mn-lt"/>
        <a:ea typeface="+mn-ea"/>
        <a:cs typeface="+mn-cs"/>
      </a:defRPr>
    </a:lvl8pPr>
    <a:lvl9pPr marL="4699380" algn="l" defTabSz="1174844" rtl="0" eaLnBrk="1" latinLnBrk="0" hangingPunct="1">
      <a:defRPr sz="23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73613" autoAdjust="0"/>
  </p:normalViewPr>
  <p:slideViewPr>
    <p:cSldViewPr snapToGrid="0">
      <p:cViewPr varScale="1">
        <p:scale>
          <a:sx n="37" d="100"/>
          <a:sy n="37" d="100"/>
        </p:scale>
        <p:origin x="-1470" y="-84"/>
      </p:cViewPr>
      <p:guideLst>
        <p:guide orient="horz" pos="3288"/>
        <p:guide pos="442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00"/>
    </p:cViewPr>
  </p:sorterViewPr>
  <p:notesViewPr>
    <p:cSldViewPr snapToGrid="0">
      <p:cViewPr>
        <p:scale>
          <a:sx n="200" d="100"/>
          <a:sy n="200" d="100"/>
        </p:scale>
        <p:origin x="528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954AD-D777-46FE-81C7-B9610DCA0A51}" type="datetimeFigureOut">
              <a:rPr lang="fr-FR" smtClean="0"/>
              <a:t>22/06/2014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D4126-4633-4C32-9575-0D2D4FE8F9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216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9033E-F722-4882-9FFA-5E73EF3E2161}" type="datetimeFigureOut">
              <a:rPr lang="fr-FR" smtClean="0"/>
              <a:t>22/06/2014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23950" y="685800"/>
            <a:ext cx="46101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A54FA5-AFAA-44DE-868C-8C5C30204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2824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Soisy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small</a:t>
            </a:r>
            <a:r>
              <a:rPr lang="fr-FR" dirty="0" smtClean="0"/>
              <a:t> </a:t>
            </a:r>
            <a:r>
              <a:rPr lang="fr-FR" dirty="0" err="1" smtClean="0"/>
              <a:t>town</a:t>
            </a:r>
            <a:r>
              <a:rPr lang="fr-FR" dirty="0" smtClean="0"/>
              <a:t>, about 15 km </a:t>
            </a:r>
            <a:r>
              <a:rPr lang="fr-FR" dirty="0" err="1" smtClean="0"/>
              <a:t>North</a:t>
            </a:r>
            <a:r>
              <a:rPr lang="fr-FR" dirty="0" smtClean="0"/>
              <a:t> West of Paris</a:t>
            </a:r>
          </a:p>
          <a:p>
            <a:r>
              <a:rPr lang="fr-FR" dirty="0" err="1" smtClean="0"/>
              <a:t>Depending</a:t>
            </a:r>
            <a:r>
              <a:rPr lang="fr-FR" dirty="0" smtClean="0"/>
              <a:t> of a rural </a:t>
            </a:r>
            <a:r>
              <a:rPr lang="fr-FR" dirty="0" err="1" smtClean="0"/>
              <a:t>hospital</a:t>
            </a:r>
            <a:r>
              <a:rPr lang="fr-FR" dirty="0" smtClean="0"/>
              <a:t> xx </a:t>
            </a:r>
            <a:r>
              <a:rPr lang="fr-FR" dirty="0" err="1" smtClean="0"/>
              <a:t>beds</a:t>
            </a:r>
            <a:r>
              <a:rPr lang="fr-FR" dirty="0" smtClean="0"/>
              <a:t>, in population </a:t>
            </a:r>
            <a:r>
              <a:rPr lang="fr-FR" dirty="0" err="1" smtClean="0"/>
              <a:t>catchment</a:t>
            </a:r>
            <a:r>
              <a:rPr lang="fr-FR" dirty="0" smtClean="0"/>
              <a:t> area of XXX population</a:t>
            </a:r>
            <a:br>
              <a:rPr lang="fr-FR" dirty="0" smtClean="0"/>
            </a:br>
            <a:r>
              <a:rPr lang="fr-FR" dirty="0" smtClean="0"/>
              <a:t>Most </a:t>
            </a:r>
            <a:r>
              <a:rPr lang="fr-FR" dirty="0" err="1" smtClean="0"/>
              <a:t>specialities</a:t>
            </a:r>
            <a:r>
              <a:rPr lang="fr-FR" dirty="0" smtClean="0"/>
              <a:t> </a:t>
            </a:r>
            <a:r>
              <a:rPr lang="fr-FR" dirty="0" err="1" smtClean="0"/>
              <a:t>available</a:t>
            </a:r>
            <a:endParaRPr lang="fr-FR" dirty="0"/>
          </a:p>
          <a:p>
            <a:r>
              <a:rPr lang="fr-FR" dirty="0" smtClean="0"/>
              <a:t>Ratio of </a:t>
            </a:r>
            <a:r>
              <a:rPr lang="fr-FR" dirty="0" err="1" smtClean="0"/>
              <a:t>GPs</a:t>
            </a:r>
            <a:r>
              <a:rPr lang="fr-FR" dirty="0"/>
              <a:t> </a:t>
            </a:r>
            <a:r>
              <a:rPr lang="fr-FR" dirty="0" smtClean="0"/>
              <a:t>in the district: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54FA5-AFAA-44DE-868C-8C5C3020422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3232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Except</a:t>
            </a:r>
            <a:r>
              <a:rPr lang="fr-FR" dirty="0" smtClean="0"/>
              <a:t> </a:t>
            </a:r>
            <a:r>
              <a:rPr lang="fr-FR" dirty="0" err="1" smtClean="0"/>
              <a:t>being</a:t>
            </a:r>
            <a:r>
              <a:rPr lang="fr-FR" dirty="0" smtClean="0"/>
              <a:t> final user of the </a:t>
            </a:r>
            <a:r>
              <a:rPr lang="fr-FR" dirty="0" err="1" smtClean="0"/>
              <a:t>described</a:t>
            </a:r>
            <a:r>
              <a:rPr lang="fr-FR" dirty="0" smtClean="0"/>
              <a:t> </a:t>
            </a:r>
            <a:r>
              <a:rPr lang="fr-FR" dirty="0" err="1" smtClean="0"/>
              <a:t>helpline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54FA5-AFAA-44DE-868C-8C5C3020422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600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Number</a:t>
            </a:r>
            <a:r>
              <a:rPr lang="fr-FR" dirty="0" smtClean="0"/>
              <a:t> of patients per </a:t>
            </a:r>
            <a:r>
              <a:rPr lang="fr-FR" dirty="0" err="1" smtClean="0"/>
              <a:t>day</a:t>
            </a:r>
            <a:r>
              <a:rPr lang="fr-FR" dirty="0" smtClean="0"/>
              <a:t> at Emergency </a:t>
            </a:r>
            <a:r>
              <a:rPr lang="fr-FR" dirty="0" err="1" smtClean="0"/>
              <a:t>Department</a:t>
            </a:r>
            <a:r>
              <a:rPr lang="fr-FR" dirty="0" smtClean="0"/>
              <a:t>:</a:t>
            </a:r>
          </a:p>
          <a:p>
            <a:r>
              <a:rPr lang="fr-FR" dirty="0" smtClean="0"/>
              <a:t>Patients consulting out of </a:t>
            </a:r>
            <a:r>
              <a:rPr lang="fr-FR" dirty="0" err="1" smtClean="0"/>
              <a:t>hours</a:t>
            </a:r>
            <a:r>
              <a:rPr lang="fr-FR" dirty="0" smtClean="0"/>
              <a:t> at Emergency </a:t>
            </a:r>
            <a:r>
              <a:rPr lang="fr-FR" dirty="0" err="1" smtClean="0"/>
              <a:t>Dep</a:t>
            </a:r>
            <a:r>
              <a:rPr lang="fr-FR" dirty="0" smtClean="0"/>
              <a:t>, </a:t>
            </a:r>
            <a:r>
              <a:rPr lang="fr-FR" dirty="0" err="1" smtClean="0"/>
              <a:t>without</a:t>
            </a:r>
            <a:r>
              <a:rPr lang="fr-FR" dirty="0" smtClean="0"/>
              <a:t> urgent </a:t>
            </a:r>
            <a:r>
              <a:rPr lang="fr-FR" dirty="0" err="1" smtClean="0"/>
              <a:t>need</a:t>
            </a:r>
            <a:r>
              <a:rPr lang="fr-FR" dirty="0" smtClean="0"/>
              <a:t>, for </a:t>
            </a:r>
            <a:r>
              <a:rPr lang="fr-FR" dirty="0" err="1" smtClean="0"/>
              <a:t>personal</a:t>
            </a:r>
            <a:r>
              <a:rPr lang="fr-FR" dirty="0" smtClean="0"/>
              <a:t> </a:t>
            </a:r>
            <a:r>
              <a:rPr lang="fr-FR" dirty="0" err="1" smtClean="0"/>
              <a:t>convenience</a:t>
            </a:r>
            <a:r>
              <a:rPr lang="fr-FR" dirty="0" smtClean="0"/>
              <a:t>.</a:t>
            </a:r>
          </a:p>
          <a:p>
            <a:r>
              <a:rPr lang="fr-FR" dirty="0" smtClean="0"/>
              <a:t>Limited ressources, </a:t>
            </a:r>
            <a:r>
              <a:rPr lang="fr-FR" dirty="0" err="1" smtClean="0"/>
              <a:t>that</a:t>
            </a:r>
            <a:r>
              <a:rPr lang="fr-FR" dirty="0" smtClean="0"/>
              <a:t> have been </a:t>
            </a:r>
            <a:r>
              <a:rPr lang="fr-FR" dirty="0" err="1" smtClean="0"/>
              <a:t>redesigned</a:t>
            </a:r>
            <a:r>
              <a:rPr lang="fr-FR" dirty="0" smtClean="0"/>
              <a:t> </a:t>
            </a:r>
            <a:r>
              <a:rPr lang="fr-FR" dirty="0" err="1" smtClean="0"/>
              <a:t>already</a:t>
            </a:r>
            <a:r>
              <a:rPr lang="fr-FR" dirty="0" smtClean="0"/>
              <a:t> to </a:t>
            </a:r>
            <a:r>
              <a:rPr lang="fr-FR" dirty="0" err="1" smtClean="0"/>
              <a:t>cope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influx.</a:t>
            </a:r>
          </a:p>
          <a:p>
            <a:r>
              <a:rPr lang="fr-FR" dirty="0" smtClean="0"/>
              <a:t>Care </a:t>
            </a:r>
            <a:r>
              <a:rPr lang="fr-FR" dirty="0" err="1" smtClean="0"/>
              <a:t>provided</a:t>
            </a:r>
            <a:r>
              <a:rPr lang="fr-FR" dirty="0" smtClean="0"/>
              <a:t> for free at </a:t>
            </a:r>
            <a:r>
              <a:rPr lang="fr-FR" dirty="0" err="1" smtClean="0"/>
              <a:t>hospital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54FA5-AFAA-44DE-868C-8C5C3020422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7669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#15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landline</a:t>
            </a:r>
            <a:r>
              <a:rPr lang="fr-FR" dirty="0" smtClean="0"/>
              <a:t> </a:t>
            </a:r>
            <a:r>
              <a:rPr lang="fr-FR" dirty="0" err="1" smtClean="0"/>
              <a:t>numbers</a:t>
            </a:r>
            <a:r>
              <a:rPr lang="fr-FR" dirty="0" smtClean="0"/>
              <a:t>, #112 for mobile phones.</a:t>
            </a:r>
          </a:p>
          <a:p>
            <a:r>
              <a:rPr lang="fr-FR" dirty="0" err="1" smtClean="0"/>
              <a:t>Some</a:t>
            </a:r>
            <a:r>
              <a:rPr lang="fr-FR" dirty="0" smtClean="0"/>
              <a:t> patients </a:t>
            </a:r>
            <a:r>
              <a:rPr lang="fr-FR" dirty="0" err="1" smtClean="0"/>
              <a:t>get</a:t>
            </a:r>
            <a:r>
              <a:rPr lang="fr-FR" dirty="0" smtClean="0"/>
              <a:t> </a:t>
            </a:r>
            <a:r>
              <a:rPr lang="fr-FR" dirty="0" err="1" smtClean="0"/>
              <a:t>medical</a:t>
            </a:r>
            <a:r>
              <a:rPr lang="fr-FR" dirty="0" smtClean="0"/>
              <a:t> </a:t>
            </a:r>
            <a:r>
              <a:rPr lang="fr-FR" dirty="0" err="1" smtClean="0"/>
              <a:t>advice</a:t>
            </a:r>
            <a:r>
              <a:rPr lang="fr-FR" dirty="0" smtClean="0"/>
              <a:t> out of </a:t>
            </a:r>
            <a:r>
              <a:rPr lang="fr-FR" dirty="0" err="1" smtClean="0"/>
              <a:t>hours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GPs</a:t>
            </a:r>
            <a:r>
              <a:rPr lang="fr-FR" dirty="0"/>
              <a:t> </a:t>
            </a:r>
            <a:r>
              <a:rPr lang="fr-FR" dirty="0" smtClean="0"/>
              <a:t>at #15</a:t>
            </a:r>
          </a:p>
          <a:p>
            <a:r>
              <a:rPr lang="fr-FR" dirty="0" smtClean="0"/>
              <a:t>More and more patients are </a:t>
            </a:r>
            <a:r>
              <a:rPr lang="fr-FR" dirty="0" err="1" smtClean="0"/>
              <a:t>referred</a:t>
            </a:r>
            <a:r>
              <a:rPr lang="fr-FR" dirty="0" smtClean="0"/>
              <a:t> to ED </a:t>
            </a:r>
            <a:r>
              <a:rPr lang="fr-FR" dirty="0" err="1" smtClean="0"/>
              <a:t>without</a:t>
            </a:r>
            <a:r>
              <a:rPr lang="fr-FR" dirty="0" smtClean="0"/>
              <a:t> </a:t>
            </a:r>
            <a:r>
              <a:rPr lang="fr-FR" dirty="0" err="1" smtClean="0"/>
              <a:t>prior</a:t>
            </a:r>
            <a:r>
              <a:rPr lang="fr-FR" dirty="0" smtClean="0"/>
              <a:t> GP ’s  screening.</a:t>
            </a:r>
          </a:p>
          <a:p>
            <a:r>
              <a:rPr lang="fr-FR" dirty="0" smtClean="0"/>
              <a:t>Direct </a:t>
            </a:r>
            <a:r>
              <a:rPr lang="fr-FR" dirty="0" err="1" smtClean="0"/>
              <a:t>access</a:t>
            </a:r>
            <a:r>
              <a:rPr lang="fr-FR" dirty="0" smtClean="0"/>
              <a:t> to </a:t>
            </a:r>
            <a:r>
              <a:rPr lang="fr-FR" dirty="0" err="1" smtClean="0"/>
              <a:t>hospital</a:t>
            </a:r>
            <a:r>
              <a:rPr lang="fr-FR" dirty="0" smtClean="0"/>
              <a:t> </a:t>
            </a:r>
            <a:r>
              <a:rPr lang="fr-FR" dirty="0" err="1" smtClean="0"/>
              <a:t>departments</a:t>
            </a:r>
            <a:r>
              <a:rPr lang="fr-FR" dirty="0" smtClean="0"/>
              <a:t> </a:t>
            </a:r>
            <a:r>
              <a:rPr lang="fr-FR" dirty="0" err="1" smtClean="0"/>
              <a:t>requires</a:t>
            </a:r>
            <a:r>
              <a:rPr lang="fr-FR" dirty="0" smtClean="0"/>
              <a:t> </a:t>
            </a:r>
            <a:r>
              <a:rPr lang="fr-FR" dirty="0" err="1" smtClean="0"/>
              <a:t>prior</a:t>
            </a:r>
            <a:r>
              <a:rPr lang="fr-FR" dirty="0" smtClean="0"/>
              <a:t> consent of senior </a:t>
            </a:r>
            <a:r>
              <a:rPr lang="fr-FR" dirty="0" err="1" smtClean="0"/>
              <a:t>officer</a:t>
            </a:r>
            <a:r>
              <a:rPr lang="fr-FR" dirty="0" smtClean="0"/>
              <a:t> in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dep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54FA5-AFAA-44DE-868C-8C5C3020422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0292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Mobile phone </a:t>
            </a:r>
            <a:r>
              <a:rPr lang="fr-FR" dirty="0" err="1" smtClean="0"/>
              <a:t>numbers</a:t>
            </a:r>
            <a:r>
              <a:rPr lang="fr-FR" dirty="0" smtClean="0"/>
              <a:t> are not </a:t>
            </a:r>
            <a:r>
              <a:rPr lang="fr-FR" dirty="0" err="1" smtClean="0"/>
              <a:t>divulgated</a:t>
            </a:r>
            <a:r>
              <a:rPr lang="fr-FR" dirty="0" smtClean="0"/>
              <a:t> to the public: </a:t>
            </a:r>
            <a:r>
              <a:rPr lang="fr-FR" dirty="0" err="1" smtClean="0"/>
              <a:t>GPs</a:t>
            </a:r>
            <a:r>
              <a:rPr lang="fr-FR" dirty="0" smtClean="0"/>
              <a:t> use </a:t>
            </a:r>
            <a:r>
              <a:rPr lang="fr-FR" dirty="0" err="1" smtClean="0"/>
              <a:t>only</a:t>
            </a:r>
            <a:endParaRPr lang="fr-FR" dirty="0" smtClean="0"/>
          </a:p>
          <a:p>
            <a:r>
              <a:rPr lang="fr-FR" dirty="0" err="1" smtClean="0"/>
              <a:t>Some</a:t>
            </a:r>
            <a:r>
              <a:rPr lang="fr-FR" dirty="0" smtClean="0"/>
              <a:t> </a:t>
            </a:r>
            <a:r>
              <a:rPr lang="fr-FR" dirty="0" err="1" smtClean="0"/>
              <a:t>missing</a:t>
            </a:r>
            <a:r>
              <a:rPr lang="fr-FR" dirty="0" smtClean="0"/>
              <a:t> </a:t>
            </a:r>
            <a:r>
              <a:rPr lang="fr-FR" dirty="0" err="1" smtClean="0"/>
              <a:t>departments</a:t>
            </a:r>
            <a:r>
              <a:rPr lang="fr-FR" dirty="0" smtClean="0"/>
              <a:t>: </a:t>
            </a:r>
            <a:r>
              <a:rPr lang="fr-FR" dirty="0" err="1" smtClean="0"/>
              <a:t>psychiatry</a:t>
            </a:r>
            <a:r>
              <a:rPr lang="fr-FR" dirty="0" smtClean="0"/>
              <a:t>, </a:t>
            </a:r>
            <a:r>
              <a:rPr lang="fr-FR" dirty="0" err="1" smtClean="0"/>
              <a:t>ophtalmology</a:t>
            </a:r>
            <a:r>
              <a:rPr lang="fr-FR" dirty="0" smtClean="0"/>
              <a:t>, </a:t>
            </a:r>
            <a:r>
              <a:rPr lang="fr-FR" dirty="0" err="1" smtClean="0"/>
              <a:t>gynaecology-obstaetrics</a:t>
            </a:r>
            <a:r>
              <a:rPr lang="fr-FR" dirty="0" smtClean="0"/>
              <a:t>, </a:t>
            </a:r>
          </a:p>
          <a:p>
            <a:r>
              <a:rPr lang="fr-FR" dirty="0" smtClean="0"/>
              <a:t>Not </a:t>
            </a:r>
            <a:r>
              <a:rPr lang="fr-FR" dirty="0" err="1" smtClean="0"/>
              <a:t>available</a:t>
            </a:r>
            <a:r>
              <a:rPr lang="fr-FR" dirty="0" smtClean="0"/>
              <a:t> out of </a:t>
            </a:r>
            <a:r>
              <a:rPr lang="fr-FR" dirty="0" err="1" smtClean="0"/>
              <a:t>hours</a:t>
            </a:r>
            <a:endParaRPr lang="fr-FR" dirty="0" smtClean="0"/>
          </a:p>
          <a:p>
            <a:r>
              <a:rPr lang="fr-FR" dirty="0" smtClean="0"/>
              <a:t>Has been </a:t>
            </a:r>
            <a:r>
              <a:rPr lang="fr-FR" dirty="0" err="1" smtClean="0"/>
              <a:t>updated</a:t>
            </a:r>
            <a:r>
              <a:rPr lang="fr-FR" dirty="0" smtClean="0"/>
              <a:t> in 2010-2011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54FA5-AFAA-44DE-868C-8C5C3020422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0120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Initially</a:t>
            </a:r>
            <a:r>
              <a:rPr lang="fr-FR" dirty="0" smtClean="0"/>
              <a:t> </a:t>
            </a:r>
            <a:r>
              <a:rPr lang="fr-FR" dirty="0" err="1" smtClean="0"/>
              <a:t>referred</a:t>
            </a:r>
            <a:r>
              <a:rPr lang="fr-FR" dirty="0" smtClean="0"/>
              <a:t> to gastro-</a:t>
            </a:r>
            <a:r>
              <a:rPr lang="fr-FR" dirty="0" err="1" smtClean="0"/>
              <a:t>enterologist</a:t>
            </a:r>
            <a:r>
              <a:rPr lang="fr-FR" dirty="0" smtClean="0"/>
              <a:t> in </a:t>
            </a:r>
            <a:r>
              <a:rPr lang="fr-FR" dirty="0" err="1" smtClean="0"/>
              <a:t>town</a:t>
            </a:r>
            <a:r>
              <a:rPr lang="fr-FR" dirty="0" smtClean="0"/>
              <a:t>.</a:t>
            </a:r>
          </a:p>
          <a:p>
            <a:r>
              <a:rPr lang="fr-FR" dirty="0" err="1" smtClean="0"/>
              <a:t>Reviewed</a:t>
            </a:r>
            <a:r>
              <a:rPr lang="fr-FR" dirty="0" smtClean="0"/>
              <a:t> at home, </a:t>
            </a:r>
            <a:r>
              <a:rPr lang="fr-FR" dirty="0" err="1" smtClean="0"/>
              <a:t>very</a:t>
            </a:r>
            <a:r>
              <a:rPr lang="fr-FR" dirty="0" smtClean="0"/>
              <a:t> </a:t>
            </a:r>
            <a:r>
              <a:rPr lang="fr-FR" dirty="0" err="1" smtClean="0"/>
              <a:t>unwell</a:t>
            </a:r>
            <a:r>
              <a:rPr lang="fr-FR" dirty="0" smtClean="0"/>
              <a:t>: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how I </a:t>
            </a:r>
            <a:r>
              <a:rPr lang="fr-FR" dirty="0" err="1" smtClean="0"/>
              <a:t>decided</a:t>
            </a:r>
            <a:r>
              <a:rPr lang="fr-FR" dirty="0" smtClean="0"/>
              <a:t> to call </a:t>
            </a:r>
            <a:r>
              <a:rPr lang="fr-FR" dirty="0" err="1" smtClean="0"/>
              <a:t>hospital</a:t>
            </a:r>
            <a:r>
              <a:rPr lang="fr-FR" dirty="0" smtClean="0"/>
              <a:t> </a:t>
            </a:r>
            <a:r>
              <a:rPr lang="fr-FR" dirty="0" err="1" smtClean="0"/>
              <a:t>specialist</a:t>
            </a:r>
            <a:r>
              <a:rPr lang="fr-FR" dirty="0" smtClean="0"/>
              <a:t> for </a:t>
            </a:r>
            <a:r>
              <a:rPr lang="fr-FR" dirty="0" err="1" smtClean="0"/>
              <a:t>infectious</a:t>
            </a:r>
            <a:r>
              <a:rPr lang="fr-FR" dirty="0" smtClean="0"/>
              <a:t> </a:t>
            </a:r>
            <a:r>
              <a:rPr lang="fr-FR" dirty="0" err="1" smtClean="0"/>
              <a:t>diseases</a:t>
            </a:r>
            <a:r>
              <a:rPr lang="fr-FR" dirty="0" smtClean="0"/>
              <a:t>, </a:t>
            </a:r>
            <a:r>
              <a:rPr lang="fr-FR" dirty="0" err="1" smtClean="0"/>
              <a:t>who</a:t>
            </a:r>
            <a:r>
              <a:rPr lang="fr-FR" dirty="0" smtClean="0"/>
              <a:t> </a:t>
            </a:r>
            <a:r>
              <a:rPr lang="fr-FR" dirty="0" err="1" smtClean="0"/>
              <a:t>accepted</a:t>
            </a:r>
            <a:r>
              <a:rPr lang="fr-FR" dirty="0" smtClean="0"/>
              <a:t> to </a:t>
            </a:r>
            <a:r>
              <a:rPr lang="fr-FR" dirty="0" err="1" smtClean="0"/>
              <a:t>see</a:t>
            </a:r>
            <a:r>
              <a:rPr lang="fr-FR" dirty="0" smtClean="0"/>
              <a:t> the patient the </a:t>
            </a:r>
            <a:r>
              <a:rPr lang="fr-FR" dirty="0" err="1" smtClean="0"/>
              <a:t>following</a:t>
            </a:r>
            <a:r>
              <a:rPr lang="fr-FR" dirty="0" smtClean="0"/>
              <a:t> </a:t>
            </a:r>
            <a:r>
              <a:rPr lang="fr-FR" dirty="0" err="1" smtClean="0"/>
              <a:t>day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54FA5-AFAA-44DE-868C-8C5C3020422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389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At </a:t>
            </a:r>
            <a:r>
              <a:rPr lang="fr-FR" dirty="0" err="1" smtClean="0"/>
              <a:t>hospital</a:t>
            </a:r>
            <a:r>
              <a:rPr lang="fr-FR" dirty="0" smtClean="0"/>
              <a:t>, initial </a:t>
            </a:r>
            <a:r>
              <a:rPr lang="fr-FR" dirty="0" err="1" smtClean="0"/>
              <a:t>treatment</a:t>
            </a:r>
            <a:r>
              <a:rPr lang="fr-FR" dirty="0" smtClean="0"/>
              <a:t> for </a:t>
            </a:r>
            <a:r>
              <a:rPr lang="fr-FR" dirty="0" err="1" smtClean="0"/>
              <a:t>suspected</a:t>
            </a:r>
            <a:r>
              <a:rPr lang="fr-FR" dirty="0" smtClean="0"/>
              <a:t> </a:t>
            </a:r>
            <a:r>
              <a:rPr lang="fr-FR" dirty="0" err="1" smtClean="0"/>
              <a:t>pneumopathy</a:t>
            </a:r>
            <a:r>
              <a:rPr lang="fr-FR" dirty="0" smtClean="0"/>
              <a:t> on </a:t>
            </a:r>
            <a:r>
              <a:rPr lang="fr-FR" dirty="0" err="1" smtClean="0"/>
              <a:t>clinical</a:t>
            </a:r>
            <a:r>
              <a:rPr lang="fr-FR" dirty="0" smtClean="0"/>
              <a:t> grounds </a:t>
            </a:r>
            <a:r>
              <a:rPr lang="fr-FR" dirty="0" err="1" smtClean="0"/>
              <a:t>with</a:t>
            </a:r>
            <a:r>
              <a:rPr lang="fr-FR" dirty="0" smtClean="0"/>
              <a:t> bi-</a:t>
            </a:r>
            <a:r>
              <a:rPr lang="fr-FR" dirty="0" err="1" smtClean="0"/>
              <a:t>antibiotherapy</a:t>
            </a:r>
            <a:r>
              <a:rPr lang="fr-FR" dirty="0"/>
              <a:t> </a:t>
            </a:r>
            <a:r>
              <a:rPr lang="fr-FR" dirty="0" smtClean="0"/>
              <a:t>(</a:t>
            </a:r>
            <a:r>
              <a:rPr lang="fr-FR" dirty="0" err="1" smtClean="0"/>
              <a:t>rocephin</a:t>
            </a:r>
            <a:r>
              <a:rPr lang="fr-FR" dirty="0" smtClean="0"/>
              <a:t> + </a:t>
            </a:r>
            <a:r>
              <a:rPr lang="fr-FR" dirty="0" err="1" smtClean="0"/>
              <a:t>tavanic</a:t>
            </a:r>
            <a:r>
              <a:rPr lang="fr-FR" dirty="0" smtClean="0"/>
              <a:t>)</a:t>
            </a:r>
          </a:p>
          <a:p>
            <a:r>
              <a:rPr lang="fr-FR" dirty="0" smtClean="0"/>
              <a:t>Thoraco abdominal CT scan, as </a:t>
            </a:r>
            <a:r>
              <a:rPr lang="fr-FR" dirty="0" err="1" smtClean="0"/>
              <a:t>following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54FA5-AFAA-44DE-868C-8C5C3020422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328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54FA5-AFAA-44DE-868C-8C5C3020422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892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54FA5-AFAA-44DE-868C-8C5C3020422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171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54FA5-AFAA-44DE-868C-8C5C3020422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4722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54FA5-AFAA-44DE-868C-8C5C3020422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297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54FA5-AFAA-44DE-868C-8C5C3020422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326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2989" y="1708486"/>
            <a:ext cx="11933873" cy="3634458"/>
          </a:xfrm>
        </p:spPr>
        <p:txBody>
          <a:bodyPr anchor="b"/>
          <a:lstStyle>
            <a:lvl1pPr algn="ctr">
              <a:defRPr sz="9133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4981" y="5483102"/>
            <a:ext cx="10529888" cy="2520438"/>
          </a:xfrm>
        </p:spPr>
        <p:txBody>
          <a:bodyPr/>
          <a:lstStyle>
            <a:lvl1pPr marL="0" indent="0" algn="ctr">
              <a:buNone/>
              <a:defRPr sz="3653"/>
            </a:lvl1pPr>
            <a:lvl2pPr marL="695950" indent="0" algn="ctr">
              <a:buNone/>
              <a:defRPr sz="3044"/>
            </a:lvl2pPr>
            <a:lvl3pPr marL="1391900" indent="0" algn="ctr">
              <a:buNone/>
              <a:defRPr sz="2740"/>
            </a:lvl3pPr>
            <a:lvl4pPr marL="2087850" indent="0" algn="ctr">
              <a:buNone/>
              <a:defRPr sz="2436"/>
            </a:lvl4pPr>
            <a:lvl5pPr marL="2783799" indent="0" algn="ctr">
              <a:buNone/>
              <a:defRPr sz="2436"/>
            </a:lvl5pPr>
            <a:lvl6pPr marL="3479749" indent="0" algn="ctr">
              <a:buNone/>
              <a:defRPr sz="2436"/>
            </a:lvl6pPr>
            <a:lvl7pPr marL="4175699" indent="0" algn="ctr">
              <a:buNone/>
              <a:defRPr sz="2436"/>
            </a:lvl7pPr>
            <a:lvl8pPr marL="4871649" indent="0" algn="ctr">
              <a:buNone/>
              <a:defRPr sz="2436"/>
            </a:lvl8pPr>
            <a:lvl9pPr marL="5567599" indent="0" algn="ctr">
              <a:buNone/>
              <a:defRPr sz="2436"/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5240" y="9675780"/>
            <a:ext cx="3158966" cy="555801"/>
          </a:xfrm>
          <a:prstGeom prst="rect">
            <a:avLst/>
          </a:prstGeom>
        </p:spPr>
        <p:txBody>
          <a:bodyPr/>
          <a:lstStyle/>
          <a:p>
            <a:fld id="{4D101459-229D-47D7-8F2C-914A058F94BB}" type="datetime1">
              <a:rPr lang="pt-PT" smtClean="0"/>
              <a:t>22-06-2014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8534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5240" y="9675780"/>
            <a:ext cx="3158966" cy="555801"/>
          </a:xfrm>
          <a:prstGeom prst="rect">
            <a:avLst/>
          </a:prstGeom>
        </p:spPr>
        <p:txBody>
          <a:bodyPr/>
          <a:lstStyle/>
          <a:p>
            <a:fld id="{BFEAC2C3-0D8E-44DC-948C-219D9BA6C65D}" type="datetime1">
              <a:rPr lang="pt-PT" smtClean="0"/>
              <a:t>22-06-2014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3644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28" y="2602603"/>
            <a:ext cx="12109371" cy="4342500"/>
          </a:xfrm>
        </p:spPr>
        <p:txBody>
          <a:bodyPr anchor="b"/>
          <a:lstStyle>
            <a:lvl1pPr>
              <a:defRPr sz="9133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7928" y="6986185"/>
            <a:ext cx="12109371" cy="2283618"/>
          </a:xfrm>
        </p:spPr>
        <p:txBody>
          <a:bodyPr/>
          <a:lstStyle>
            <a:lvl1pPr marL="0" indent="0">
              <a:buNone/>
              <a:defRPr sz="3653">
                <a:solidFill>
                  <a:schemeClr val="tx1"/>
                </a:solidFill>
              </a:defRPr>
            </a:lvl1pPr>
            <a:lvl2pPr marL="695950" indent="0">
              <a:buNone/>
              <a:defRPr sz="3044">
                <a:solidFill>
                  <a:schemeClr val="tx1">
                    <a:tint val="75000"/>
                  </a:schemeClr>
                </a:solidFill>
              </a:defRPr>
            </a:lvl2pPr>
            <a:lvl3pPr marL="1391900" indent="0">
              <a:buNone/>
              <a:defRPr sz="2740">
                <a:solidFill>
                  <a:schemeClr val="tx1">
                    <a:tint val="75000"/>
                  </a:schemeClr>
                </a:solidFill>
              </a:defRPr>
            </a:lvl3pPr>
            <a:lvl4pPr marL="2087850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4pPr>
            <a:lvl5pPr marL="278379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5pPr>
            <a:lvl6pPr marL="347974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6pPr>
            <a:lvl7pPr marL="417569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7pPr>
            <a:lvl8pPr marL="487164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8pPr>
            <a:lvl9pPr marL="556759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5240" y="9675780"/>
            <a:ext cx="3158966" cy="555801"/>
          </a:xfrm>
          <a:prstGeom prst="rect">
            <a:avLst/>
          </a:prstGeom>
        </p:spPr>
        <p:txBody>
          <a:bodyPr/>
          <a:lstStyle/>
          <a:p>
            <a:fld id="{B85E6F56-31C7-4392-ADFF-B41E87614958}" type="datetime1">
              <a:rPr lang="pt-PT" smtClean="0"/>
              <a:t>22-06-2014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9365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40" y="2779007"/>
            <a:ext cx="5966936" cy="662370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07674" y="2779007"/>
            <a:ext cx="5966936" cy="662370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5240" y="9675780"/>
            <a:ext cx="3158966" cy="555801"/>
          </a:xfrm>
          <a:prstGeom prst="rect">
            <a:avLst/>
          </a:prstGeom>
        </p:spPr>
        <p:txBody>
          <a:bodyPr/>
          <a:lstStyle/>
          <a:p>
            <a:fld id="{03CFB8B0-FFCB-41A4-AD4A-828C5D8887FC}" type="datetime1">
              <a:rPr lang="pt-PT" smtClean="0"/>
              <a:t>22-06-2014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6658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068" y="555804"/>
            <a:ext cx="12109371" cy="2017801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7070" y="2559104"/>
            <a:ext cx="5939514" cy="1254177"/>
          </a:xfrm>
        </p:spPr>
        <p:txBody>
          <a:bodyPr anchor="b"/>
          <a:lstStyle>
            <a:lvl1pPr marL="0" indent="0">
              <a:buNone/>
              <a:defRPr sz="3653" b="1"/>
            </a:lvl1pPr>
            <a:lvl2pPr marL="695950" indent="0">
              <a:buNone/>
              <a:defRPr sz="3044" b="1"/>
            </a:lvl2pPr>
            <a:lvl3pPr marL="1391900" indent="0">
              <a:buNone/>
              <a:defRPr sz="2740" b="1"/>
            </a:lvl3pPr>
            <a:lvl4pPr marL="2087850" indent="0">
              <a:buNone/>
              <a:defRPr sz="2436" b="1"/>
            </a:lvl4pPr>
            <a:lvl5pPr marL="2783799" indent="0">
              <a:buNone/>
              <a:defRPr sz="2436" b="1"/>
            </a:lvl5pPr>
            <a:lvl6pPr marL="3479749" indent="0">
              <a:buNone/>
              <a:defRPr sz="2436" b="1"/>
            </a:lvl6pPr>
            <a:lvl7pPr marL="4175699" indent="0">
              <a:buNone/>
              <a:defRPr sz="2436" b="1"/>
            </a:lvl7pPr>
            <a:lvl8pPr marL="4871649" indent="0">
              <a:buNone/>
              <a:defRPr sz="2436" b="1"/>
            </a:lvl8pPr>
            <a:lvl9pPr marL="5567599" indent="0">
              <a:buNone/>
              <a:defRPr sz="2436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7070" y="3813281"/>
            <a:ext cx="5939514" cy="5608762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07675" y="2559104"/>
            <a:ext cx="5968765" cy="1254177"/>
          </a:xfrm>
        </p:spPr>
        <p:txBody>
          <a:bodyPr anchor="b"/>
          <a:lstStyle>
            <a:lvl1pPr marL="0" indent="0">
              <a:buNone/>
              <a:defRPr sz="3653" b="1"/>
            </a:lvl1pPr>
            <a:lvl2pPr marL="695950" indent="0">
              <a:buNone/>
              <a:defRPr sz="3044" b="1"/>
            </a:lvl2pPr>
            <a:lvl3pPr marL="1391900" indent="0">
              <a:buNone/>
              <a:defRPr sz="2740" b="1"/>
            </a:lvl3pPr>
            <a:lvl4pPr marL="2087850" indent="0">
              <a:buNone/>
              <a:defRPr sz="2436" b="1"/>
            </a:lvl4pPr>
            <a:lvl5pPr marL="2783799" indent="0">
              <a:buNone/>
              <a:defRPr sz="2436" b="1"/>
            </a:lvl5pPr>
            <a:lvl6pPr marL="3479749" indent="0">
              <a:buNone/>
              <a:defRPr sz="2436" b="1"/>
            </a:lvl6pPr>
            <a:lvl7pPr marL="4175699" indent="0">
              <a:buNone/>
              <a:defRPr sz="2436" b="1"/>
            </a:lvl7pPr>
            <a:lvl8pPr marL="4871649" indent="0">
              <a:buNone/>
              <a:defRPr sz="2436" b="1"/>
            </a:lvl8pPr>
            <a:lvl9pPr marL="5567599" indent="0">
              <a:buNone/>
              <a:defRPr sz="2436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07675" y="3813281"/>
            <a:ext cx="5968765" cy="5608762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965240" y="9675780"/>
            <a:ext cx="3158966" cy="555801"/>
          </a:xfrm>
          <a:prstGeom prst="rect">
            <a:avLst/>
          </a:prstGeom>
        </p:spPr>
        <p:txBody>
          <a:bodyPr/>
          <a:lstStyle/>
          <a:p>
            <a:fld id="{7F60F8AD-FBCD-4F16-BCE6-09562CC0A472}" type="datetime1">
              <a:rPr lang="pt-PT" smtClean="0"/>
              <a:t>22-06-2014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905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5240" y="9675780"/>
            <a:ext cx="3158966" cy="555801"/>
          </a:xfrm>
          <a:prstGeom prst="rect">
            <a:avLst/>
          </a:prstGeom>
        </p:spPr>
        <p:txBody>
          <a:bodyPr/>
          <a:lstStyle/>
          <a:p>
            <a:fld id="{69D99365-8D51-46DB-86FD-C0A2023D8404}" type="datetime1">
              <a:rPr lang="pt-PT" smtClean="0"/>
              <a:t>22-06-2014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3010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65240" y="9675780"/>
            <a:ext cx="3158966" cy="555801"/>
          </a:xfrm>
          <a:prstGeom prst="rect">
            <a:avLst/>
          </a:prstGeom>
        </p:spPr>
        <p:txBody>
          <a:bodyPr/>
          <a:lstStyle/>
          <a:p>
            <a:fld id="{E93CFEEB-8B7C-4A4E-BD48-EA2C8D54ADF4}" type="datetime1">
              <a:rPr lang="pt-PT" smtClean="0"/>
              <a:t>22-06-2014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175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068" y="695960"/>
            <a:ext cx="4528217" cy="2435860"/>
          </a:xfrm>
        </p:spPr>
        <p:txBody>
          <a:bodyPr anchor="b"/>
          <a:lstStyle>
            <a:lvl1pPr>
              <a:defRPr sz="487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8765" y="1503083"/>
            <a:ext cx="7107674" cy="7418740"/>
          </a:xfrm>
        </p:spPr>
        <p:txBody>
          <a:bodyPr/>
          <a:lstStyle>
            <a:lvl1pPr>
              <a:defRPr sz="4871"/>
            </a:lvl1pPr>
            <a:lvl2pPr>
              <a:defRPr sz="4262"/>
            </a:lvl2pPr>
            <a:lvl3pPr>
              <a:defRPr sz="3653"/>
            </a:lvl3pPr>
            <a:lvl4pPr>
              <a:defRPr sz="3044"/>
            </a:lvl4pPr>
            <a:lvl5pPr>
              <a:defRPr sz="3044"/>
            </a:lvl5pPr>
            <a:lvl6pPr>
              <a:defRPr sz="3044"/>
            </a:lvl6pPr>
            <a:lvl7pPr>
              <a:defRPr sz="3044"/>
            </a:lvl7pPr>
            <a:lvl8pPr>
              <a:defRPr sz="3044"/>
            </a:lvl8pPr>
            <a:lvl9pPr>
              <a:defRPr sz="3044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7068" y="3131820"/>
            <a:ext cx="4528217" cy="5802084"/>
          </a:xfrm>
        </p:spPr>
        <p:txBody>
          <a:bodyPr/>
          <a:lstStyle>
            <a:lvl1pPr marL="0" indent="0">
              <a:buNone/>
              <a:defRPr sz="2436"/>
            </a:lvl1pPr>
            <a:lvl2pPr marL="695950" indent="0">
              <a:buNone/>
              <a:defRPr sz="2131"/>
            </a:lvl2pPr>
            <a:lvl3pPr marL="1391900" indent="0">
              <a:buNone/>
              <a:defRPr sz="1827"/>
            </a:lvl3pPr>
            <a:lvl4pPr marL="2087850" indent="0">
              <a:buNone/>
              <a:defRPr sz="1522"/>
            </a:lvl4pPr>
            <a:lvl5pPr marL="2783799" indent="0">
              <a:buNone/>
              <a:defRPr sz="1522"/>
            </a:lvl5pPr>
            <a:lvl6pPr marL="3479749" indent="0">
              <a:buNone/>
              <a:defRPr sz="1522"/>
            </a:lvl6pPr>
            <a:lvl7pPr marL="4175699" indent="0">
              <a:buNone/>
              <a:defRPr sz="1522"/>
            </a:lvl7pPr>
            <a:lvl8pPr marL="4871649" indent="0">
              <a:buNone/>
              <a:defRPr sz="1522"/>
            </a:lvl8pPr>
            <a:lvl9pPr marL="5567599" indent="0">
              <a:buNone/>
              <a:defRPr sz="1522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5240" y="9675780"/>
            <a:ext cx="3158966" cy="555801"/>
          </a:xfrm>
          <a:prstGeom prst="rect">
            <a:avLst/>
          </a:prstGeom>
        </p:spPr>
        <p:txBody>
          <a:bodyPr/>
          <a:lstStyle/>
          <a:p>
            <a:fld id="{43AB94BE-DD63-4FEF-BF41-D05F26313635}" type="datetime1">
              <a:rPr lang="pt-PT" smtClean="0"/>
              <a:t>22-06-2014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8220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068" y="695960"/>
            <a:ext cx="4528217" cy="2435860"/>
          </a:xfrm>
        </p:spPr>
        <p:txBody>
          <a:bodyPr anchor="b"/>
          <a:lstStyle>
            <a:lvl1pPr>
              <a:defRPr sz="487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68765" y="1503083"/>
            <a:ext cx="7107674" cy="7418740"/>
          </a:xfrm>
        </p:spPr>
        <p:txBody>
          <a:bodyPr anchor="t"/>
          <a:lstStyle>
            <a:lvl1pPr marL="0" indent="0">
              <a:buNone/>
              <a:defRPr sz="4871"/>
            </a:lvl1pPr>
            <a:lvl2pPr marL="695950" indent="0">
              <a:buNone/>
              <a:defRPr sz="4262"/>
            </a:lvl2pPr>
            <a:lvl3pPr marL="1391900" indent="0">
              <a:buNone/>
              <a:defRPr sz="3653"/>
            </a:lvl3pPr>
            <a:lvl4pPr marL="2087850" indent="0">
              <a:buNone/>
              <a:defRPr sz="3044"/>
            </a:lvl4pPr>
            <a:lvl5pPr marL="2783799" indent="0">
              <a:buNone/>
              <a:defRPr sz="3044"/>
            </a:lvl5pPr>
            <a:lvl6pPr marL="3479749" indent="0">
              <a:buNone/>
              <a:defRPr sz="3044"/>
            </a:lvl6pPr>
            <a:lvl7pPr marL="4175699" indent="0">
              <a:buNone/>
              <a:defRPr sz="3044"/>
            </a:lvl7pPr>
            <a:lvl8pPr marL="4871649" indent="0">
              <a:buNone/>
              <a:defRPr sz="3044"/>
            </a:lvl8pPr>
            <a:lvl9pPr marL="5567599" indent="0">
              <a:buNone/>
              <a:defRPr sz="3044"/>
            </a:lvl9pPr>
          </a:lstStyle>
          <a:p>
            <a:r>
              <a:rPr lang="pt-PT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7068" y="3131820"/>
            <a:ext cx="4528217" cy="5802084"/>
          </a:xfrm>
        </p:spPr>
        <p:txBody>
          <a:bodyPr/>
          <a:lstStyle>
            <a:lvl1pPr marL="0" indent="0">
              <a:buNone/>
              <a:defRPr sz="2436"/>
            </a:lvl1pPr>
            <a:lvl2pPr marL="695950" indent="0">
              <a:buNone/>
              <a:defRPr sz="2131"/>
            </a:lvl2pPr>
            <a:lvl3pPr marL="1391900" indent="0">
              <a:buNone/>
              <a:defRPr sz="1827"/>
            </a:lvl3pPr>
            <a:lvl4pPr marL="2087850" indent="0">
              <a:buNone/>
              <a:defRPr sz="1522"/>
            </a:lvl4pPr>
            <a:lvl5pPr marL="2783799" indent="0">
              <a:buNone/>
              <a:defRPr sz="1522"/>
            </a:lvl5pPr>
            <a:lvl6pPr marL="3479749" indent="0">
              <a:buNone/>
              <a:defRPr sz="1522"/>
            </a:lvl6pPr>
            <a:lvl7pPr marL="4175699" indent="0">
              <a:buNone/>
              <a:defRPr sz="1522"/>
            </a:lvl7pPr>
            <a:lvl8pPr marL="4871649" indent="0">
              <a:buNone/>
              <a:defRPr sz="1522"/>
            </a:lvl8pPr>
            <a:lvl9pPr marL="5567599" indent="0">
              <a:buNone/>
              <a:defRPr sz="1522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5240" y="9675780"/>
            <a:ext cx="3158966" cy="555801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3209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5240" y="9675780"/>
            <a:ext cx="3158966" cy="555801"/>
          </a:xfrm>
          <a:prstGeom prst="rect">
            <a:avLst/>
          </a:prstGeom>
        </p:spPr>
        <p:txBody>
          <a:bodyPr/>
          <a:lstStyle/>
          <a:p>
            <a:fld id="{A9DF0198-2B81-49F3-A194-4EFB5E222169}" type="datetime1">
              <a:rPr lang="pt-PT" smtClean="0"/>
              <a:t>22-06-2014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8701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7268" y="555801"/>
            <a:ext cx="3027343" cy="8846909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5240" y="555801"/>
            <a:ext cx="8906530" cy="8846909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5240" y="9675780"/>
            <a:ext cx="3158966" cy="555801"/>
          </a:xfrm>
          <a:prstGeom prst="rect">
            <a:avLst/>
          </a:prstGeom>
        </p:spPr>
        <p:txBody>
          <a:bodyPr/>
          <a:lstStyle/>
          <a:p>
            <a:fld id="{8FD9F938-BE06-487B-9285-90EA6B6F12F9}" type="datetime1">
              <a:rPr lang="pt-PT" smtClean="0"/>
              <a:t>22-06-2014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9361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http://upload.wikimedia.org/wikipedia/commons/b/be/Soisy-sous-Montmorency_Rue_de_Montmorency.jpg"/>
          <p:cNvPicPr>
            <a:picLocks noChangeAspect="1" noChangeArrowheads="1"/>
          </p:cNvPicPr>
          <p:nvPr userDrawn="1"/>
        </p:nvPicPr>
        <p:blipFill>
          <a:blip r:embed="rId14">
            <a:alphaModFix amt="27000"/>
          </a:blip>
          <a:srcRect/>
          <a:stretch>
            <a:fillRect/>
          </a:stretch>
        </p:blipFill>
        <p:spPr bwMode="auto">
          <a:xfrm>
            <a:off x="0" y="2424411"/>
            <a:ext cx="14039850" cy="8014989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33248" y="1223756"/>
            <a:ext cx="8821090" cy="15239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40" y="2779007"/>
            <a:ext cx="12109371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50701" y="9675780"/>
            <a:ext cx="4738449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5644" y="9675780"/>
            <a:ext cx="3158966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6A427-64CF-4574-9E1F-360ED75E3C05}" type="slidenum">
              <a:rPr lang="pt-PT" smtClean="0"/>
              <a:pPr/>
              <a:t>‹N°›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65747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3919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2">
              <a:lumMod val="75000"/>
            </a:schemeClr>
          </a:solidFill>
          <a:latin typeface="+mn-lt"/>
          <a:ea typeface="+mj-ea"/>
          <a:cs typeface="+mj-cs"/>
        </a:defRPr>
      </a:lvl1pPr>
    </p:titleStyle>
    <p:bodyStyle>
      <a:lvl1pPr marL="347975" indent="-347975" algn="l" defTabSz="1391900" rtl="0" eaLnBrk="1" latinLnBrk="0" hangingPunct="1">
        <a:lnSpc>
          <a:spcPct val="90000"/>
        </a:lnSpc>
        <a:spcBef>
          <a:spcPts val="1522"/>
        </a:spcBef>
        <a:buFont typeface="Arial" panose="020B0604020202020204" pitchFamily="34" charset="0"/>
        <a:buChar char="•"/>
        <a:defRPr sz="3600" kern="1200">
          <a:solidFill>
            <a:srgbClr val="0000FF"/>
          </a:solidFill>
          <a:latin typeface="+mn-lt"/>
          <a:ea typeface="+mn-ea"/>
          <a:cs typeface="+mn-cs"/>
        </a:defRPr>
      </a:lvl1pPr>
      <a:lvl2pPr marL="1043925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3600" kern="1200">
          <a:solidFill>
            <a:srgbClr val="3366FF"/>
          </a:solidFill>
          <a:latin typeface="+mn-lt"/>
          <a:ea typeface="+mn-ea"/>
          <a:cs typeface="+mn-cs"/>
        </a:defRPr>
      </a:lvl2pPr>
      <a:lvl3pPr marL="1739875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3044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3pPr>
      <a:lvl4pPr marL="2435824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4pPr>
      <a:lvl5pPr marL="3131774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5pPr>
      <a:lvl6pPr marL="3827724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6pPr>
      <a:lvl7pPr marL="4523674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7pPr>
      <a:lvl8pPr marL="5219624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8pPr>
      <a:lvl9pPr marL="5915574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91900" rtl="0" eaLnBrk="1" latinLnBrk="0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1pPr>
      <a:lvl2pPr marL="695950" algn="l" defTabSz="1391900" rtl="0" eaLnBrk="1" latinLnBrk="0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2pPr>
      <a:lvl3pPr marL="1391900" algn="l" defTabSz="1391900" rtl="0" eaLnBrk="1" latinLnBrk="0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3pPr>
      <a:lvl4pPr marL="2087850" algn="l" defTabSz="1391900" rtl="0" eaLnBrk="1" latinLnBrk="0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4pPr>
      <a:lvl5pPr marL="2783799" algn="l" defTabSz="1391900" rtl="0" eaLnBrk="1" latinLnBrk="0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5pPr>
      <a:lvl6pPr marL="3479749" algn="l" defTabSz="1391900" rtl="0" eaLnBrk="1" latinLnBrk="0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6pPr>
      <a:lvl7pPr marL="4175699" algn="l" defTabSz="1391900" rtl="0" eaLnBrk="1" latinLnBrk="0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7pPr>
      <a:lvl8pPr marL="4871649" algn="l" defTabSz="1391900" rtl="0" eaLnBrk="1" latinLnBrk="0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8pPr>
      <a:lvl9pPr marL="5567599" algn="l" defTabSz="1391900" rtl="0" eaLnBrk="1" latinLnBrk="0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4745" y="2373773"/>
            <a:ext cx="13301790" cy="2205978"/>
          </a:xfrm>
        </p:spPr>
        <p:txBody>
          <a:bodyPr>
            <a:noAutofit/>
          </a:bodyPr>
          <a:lstStyle/>
          <a:p>
            <a:r>
              <a:rPr lang="fr-FR" sz="4000" b="1" dirty="0" err="1" smtClean="0">
                <a:latin typeface="+mn-lt"/>
              </a:rPr>
              <a:t>Helpline</a:t>
            </a:r>
            <a:r>
              <a:rPr lang="fr-FR" sz="4000" b="1" dirty="0" smtClean="0">
                <a:latin typeface="+mn-lt"/>
              </a:rPr>
              <a:t> </a:t>
            </a:r>
            <a:r>
              <a:rPr lang="fr-FR" sz="4000" b="1" dirty="0" err="1" smtClean="0">
                <a:latin typeface="+mn-lt"/>
              </a:rPr>
              <a:t>between</a:t>
            </a:r>
            <a:r>
              <a:rPr lang="fr-FR" sz="4000" b="1" dirty="0" smtClean="0">
                <a:latin typeface="+mn-lt"/>
              </a:rPr>
              <a:t> </a:t>
            </a:r>
            <a:r>
              <a:rPr lang="fr-FR" sz="4000" b="1" dirty="0" err="1">
                <a:latin typeface="+mn-lt"/>
              </a:rPr>
              <a:t>A</a:t>
            </a:r>
            <a:r>
              <a:rPr lang="fr-FR" sz="4000" b="1" dirty="0" err="1" smtClean="0">
                <a:latin typeface="+mn-lt"/>
              </a:rPr>
              <a:t>mbulatory</a:t>
            </a:r>
            <a:r>
              <a:rPr lang="fr-FR" sz="4000" b="1" dirty="0" smtClean="0">
                <a:latin typeface="+mn-lt"/>
              </a:rPr>
              <a:t> </a:t>
            </a:r>
            <a:r>
              <a:rPr lang="fr-FR" sz="4000" b="1" dirty="0" err="1" smtClean="0">
                <a:latin typeface="+mn-lt"/>
              </a:rPr>
              <a:t>Medicine</a:t>
            </a:r>
            <a:r>
              <a:rPr lang="fr-FR" sz="4000" b="1" dirty="0" smtClean="0">
                <a:latin typeface="+mn-lt"/>
              </a:rPr>
              <a:t> and </a:t>
            </a:r>
            <a:r>
              <a:rPr lang="fr-FR" sz="4000" b="1" dirty="0" err="1" smtClean="0">
                <a:latin typeface="+mn-lt"/>
              </a:rPr>
              <a:t>Hospital</a:t>
            </a:r>
            <a:r>
              <a:rPr lang="fr-FR" sz="4000" b="1" dirty="0" smtClean="0">
                <a:latin typeface="+mn-lt"/>
              </a:rPr>
              <a:t> Experts: </a:t>
            </a:r>
            <a:br>
              <a:rPr lang="fr-FR" sz="4000" b="1" dirty="0" smtClean="0">
                <a:latin typeface="+mn-lt"/>
              </a:rPr>
            </a:br>
            <a:r>
              <a:rPr lang="fr-FR" sz="4000" b="1" dirty="0" smtClean="0">
                <a:latin typeface="+mn-lt"/>
              </a:rPr>
              <a:t>efficient patient </a:t>
            </a:r>
            <a:r>
              <a:rPr lang="fr-FR" sz="4000" b="1" dirty="0" err="1" smtClean="0">
                <a:latin typeface="+mn-lt"/>
              </a:rPr>
              <a:t>pathway</a:t>
            </a:r>
            <a:r>
              <a:rPr lang="fr-FR" sz="4000" b="1" dirty="0" smtClean="0">
                <a:latin typeface="+mn-lt"/>
              </a:rPr>
              <a:t> </a:t>
            </a:r>
            <a:r>
              <a:rPr lang="fr-FR" sz="4000" b="1" dirty="0" err="1" smtClean="0">
                <a:latin typeface="+mn-lt"/>
              </a:rPr>
              <a:t>avoiding</a:t>
            </a:r>
            <a:r>
              <a:rPr lang="fr-FR" sz="4000" b="1" dirty="0" smtClean="0">
                <a:latin typeface="+mn-lt"/>
              </a:rPr>
              <a:t> the Emergency </a:t>
            </a:r>
            <a:r>
              <a:rPr lang="fr-FR" sz="4000" b="1" dirty="0" err="1" smtClean="0">
                <a:latin typeface="+mn-lt"/>
              </a:rPr>
              <a:t>Department</a:t>
            </a:r>
            <a:r>
              <a:rPr lang="fr-FR" sz="4000" b="1" dirty="0" smtClean="0">
                <a:latin typeface="+mn-lt"/>
              </a:rPr>
              <a:t> Flux Management </a:t>
            </a:r>
            <a:r>
              <a:rPr lang="fr-FR" sz="4000" b="1" dirty="0" err="1" smtClean="0">
                <a:latin typeface="+mn-lt"/>
              </a:rPr>
              <a:t>Bottleneck</a:t>
            </a:r>
            <a:endParaRPr lang="fr-FR" sz="4000" b="1" dirty="0">
              <a:latin typeface="+mn-lt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58085" y="5194806"/>
            <a:ext cx="12187738" cy="2520438"/>
          </a:xfrm>
        </p:spPr>
        <p:txBody>
          <a:bodyPr>
            <a:normAutofit/>
          </a:bodyPr>
          <a:lstStyle/>
          <a:p>
            <a:r>
              <a:rPr lang="fr-FR" sz="3600" b="1" u="sng" dirty="0" smtClean="0"/>
              <a:t>Dominique Le Moult</a:t>
            </a:r>
            <a:r>
              <a:rPr lang="fr-FR" sz="3600" b="1" u="sng" baseline="30000" dirty="0" smtClean="0"/>
              <a:t>1</a:t>
            </a:r>
            <a:r>
              <a:rPr lang="fr-FR" sz="3600" b="1" dirty="0" smtClean="0"/>
              <a:t>, Gérard Nguyen</a:t>
            </a:r>
            <a:r>
              <a:rPr lang="fr-FR" sz="3600" b="1" baseline="30000" dirty="0" smtClean="0"/>
              <a:t>1</a:t>
            </a:r>
            <a:r>
              <a:rPr lang="fr-FR" sz="3600" b="1" dirty="0" smtClean="0"/>
              <a:t>, Lise El Hajj</a:t>
            </a:r>
            <a:r>
              <a:rPr lang="fr-FR" sz="3600" b="1" baseline="30000" dirty="0" smtClean="0"/>
              <a:t>2</a:t>
            </a:r>
            <a:endParaRPr lang="fr-FR" sz="3600" b="1" dirty="0" smtClean="0"/>
          </a:p>
          <a:p>
            <a:r>
              <a:rPr lang="fr-FR" sz="3000" b="1" baseline="30000" dirty="0" smtClean="0"/>
              <a:t>1</a:t>
            </a:r>
            <a:r>
              <a:rPr lang="fr-FR" sz="3000" b="1" dirty="0" smtClean="0"/>
              <a:t>Cabinet médical Marcel </a:t>
            </a:r>
            <a:r>
              <a:rPr lang="fr-FR" sz="3000" b="1" dirty="0" err="1" smtClean="0"/>
              <a:t>Monny</a:t>
            </a:r>
            <a:r>
              <a:rPr lang="fr-FR" sz="3000" b="1" dirty="0" smtClean="0"/>
              <a:t> Lobé, Soisy sous </a:t>
            </a:r>
            <a:r>
              <a:rPr lang="fr-FR" sz="3000" b="1" dirty="0" smtClean="0"/>
              <a:t>Montmorency, France</a:t>
            </a:r>
            <a:endParaRPr lang="fr-FR" sz="3000" b="1" dirty="0" smtClean="0"/>
          </a:p>
          <a:p>
            <a:r>
              <a:rPr lang="fr-FR" sz="3000" b="1" baseline="30000" dirty="0" smtClean="0"/>
              <a:t>2</a:t>
            </a:r>
            <a:r>
              <a:rPr lang="fr-FR" sz="3000" b="1" dirty="0" smtClean="0"/>
              <a:t>Maladies Infectieuses et Tropicales, Hôpital Simone Veil, Eaubonne, France</a:t>
            </a:r>
          </a:p>
          <a:p>
            <a:r>
              <a:rPr lang="fr-FR" sz="3000" b="1" dirty="0" smtClean="0"/>
              <a:t>Contact: dlemoult2002@yahoo.fr</a:t>
            </a:r>
            <a:endParaRPr lang="fr-FR" sz="3000" b="1" dirty="0"/>
          </a:p>
        </p:txBody>
      </p:sp>
      <p:pic>
        <p:nvPicPr>
          <p:cNvPr id="5" name="Picture 4" descr="http://www.soisy-sous-montmorency.fr/media/media58078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4488" y="7645087"/>
            <a:ext cx="2972423" cy="2235263"/>
          </a:xfrm>
          <a:prstGeom prst="rect">
            <a:avLst/>
          </a:prstGeom>
          <a:noFill/>
        </p:spPr>
      </p:pic>
      <p:pic>
        <p:nvPicPr>
          <p:cNvPr id="6" name="Picture 2" descr="http://www.soisy-sous-montmorency.fr/media/media580786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665" y="7651344"/>
            <a:ext cx="8999388" cy="2219849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14627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525"/>
    </mc:Choice>
    <mc:Fallback>
      <p:transition spd="slow" advTm="2752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5400" dirty="0" err="1" smtClean="0"/>
              <a:t>Conflict</a:t>
            </a:r>
            <a:r>
              <a:rPr lang="fr-FR" sz="5400" dirty="0" smtClean="0"/>
              <a:t> of </a:t>
            </a:r>
            <a:r>
              <a:rPr lang="fr-FR" sz="5400" dirty="0" err="1" smtClean="0"/>
              <a:t>Interest</a:t>
            </a:r>
            <a:r>
              <a:rPr lang="fr-FR" sz="5400" dirty="0" smtClean="0"/>
              <a:t> </a:t>
            </a:r>
            <a:r>
              <a:rPr lang="fr-FR" sz="5400" dirty="0" err="1" smtClean="0"/>
              <a:t>Declaration</a:t>
            </a: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/>
              <a:t/>
            </a:r>
            <a:br>
              <a:rPr lang="fr-FR" sz="5400" dirty="0"/>
            </a:b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 smtClean="0"/>
              <a:t>None</a:t>
            </a:r>
            <a:endParaRPr lang="fr-FR" sz="54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2184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78"/>
    </mc:Choice>
    <mc:Fallback>
      <p:transition spd="slow" advTm="3378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3600" b="1" dirty="0" smtClean="0"/>
              <a:t>Management of patient flux </a:t>
            </a:r>
            <a:r>
              <a:rPr lang="fr-FR" sz="3600" b="1" dirty="0" err="1" smtClean="0"/>
              <a:t>at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Hospital</a:t>
            </a:r>
            <a:r>
              <a:rPr lang="fr-FR" sz="3600" b="1" dirty="0" smtClean="0"/>
              <a:t> Emergency Unit </a:t>
            </a:r>
            <a:r>
              <a:rPr lang="fr-FR" sz="3600" b="1" dirty="0" err="1" smtClean="0"/>
              <a:t>remains</a:t>
            </a:r>
            <a:r>
              <a:rPr lang="fr-FR" sz="3600" b="1" dirty="0" smtClean="0"/>
              <a:t> a challenge,</a:t>
            </a:r>
          </a:p>
          <a:p>
            <a:endParaRPr lang="fr-FR" sz="3600" b="1" dirty="0" smtClean="0"/>
          </a:p>
          <a:p>
            <a:r>
              <a:rPr lang="fr-FR" sz="3600" b="1" dirty="0" smtClean="0"/>
              <a:t>In </a:t>
            </a:r>
            <a:r>
              <a:rPr lang="fr-FR" sz="3600" b="1" dirty="0" err="1" smtClean="0"/>
              <a:t>Primary</a:t>
            </a:r>
            <a:r>
              <a:rPr lang="fr-FR" sz="3600" b="1" dirty="0"/>
              <a:t> </a:t>
            </a:r>
            <a:r>
              <a:rPr lang="fr-FR" sz="3600" b="1" dirty="0" smtClean="0"/>
              <a:t>care, How to </a:t>
            </a:r>
            <a:r>
              <a:rPr lang="fr-FR" sz="3600" b="1" dirty="0" err="1" smtClean="0"/>
              <a:t>address</a:t>
            </a:r>
            <a:r>
              <a:rPr lang="fr-FR" sz="3600" b="1" dirty="0" smtClean="0"/>
              <a:t> the right patient to the right </a:t>
            </a:r>
            <a:r>
              <a:rPr lang="fr-FR" sz="3600" b="1" dirty="0" err="1" smtClean="0"/>
              <a:t>hospital</a:t>
            </a:r>
            <a:r>
              <a:rPr lang="fr-FR" sz="3600" b="1" dirty="0" smtClean="0"/>
              <a:t> expert, by-passing the emergency </a:t>
            </a:r>
            <a:r>
              <a:rPr lang="fr-FR" b="1" dirty="0" err="1"/>
              <a:t>w</a:t>
            </a:r>
            <a:r>
              <a:rPr lang="fr-FR" sz="3600" b="1" dirty="0" err="1" smtClean="0"/>
              <a:t>aiting</a:t>
            </a:r>
            <a:r>
              <a:rPr lang="fr-FR" sz="3600" b="1" dirty="0" smtClean="0"/>
              <a:t> </a:t>
            </a:r>
            <a:r>
              <a:rPr lang="fr-FR" b="1" dirty="0"/>
              <a:t>q</a:t>
            </a:r>
            <a:r>
              <a:rPr lang="fr-FR" sz="3600" b="1" dirty="0" smtClean="0"/>
              <a:t>ueue </a:t>
            </a:r>
            <a:r>
              <a:rPr lang="fr-FR" sz="3600" b="1" dirty="0" err="1" smtClean="0"/>
              <a:t>is</a:t>
            </a:r>
            <a:r>
              <a:rPr lang="fr-FR" sz="3600" b="1" dirty="0" smtClean="0"/>
              <a:t> the key issue  in </a:t>
            </a:r>
            <a:r>
              <a:rPr lang="fr-FR" sz="3600" b="1" dirty="0" err="1" smtClean="0"/>
              <a:t>some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clinical</a:t>
            </a:r>
            <a:r>
              <a:rPr lang="fr-FR" sz="3600" b="1" dirty="0" smtClean="0"/>
              <a:t> situations,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3114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224"/>
    </mc:Choice>
    <mc:Fallback>
      <p:transition spd="slow" advTm="2122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Emergency in </a:t>
            </a:r>
            <a:r>
              <a:rPr lang="fr-FR" dirty="0" err="1" smtClean="0"/>
              <a:t>primary</a:t>
            </a:r>
            <a:r>
              <a:rPr lang="fr-FR" dirty="0" smtClean="0"/>
              <a:t> care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0146" y="2779007"/>
            <a:ext cx="13009700" cy="6623703"/>
          </a:xfrm>
        </p:spPr>
        <p:txBody>
          <a:bodyPr/>
          <a:lstStyle/>
          <a:p>
            <a:r>
              <a:rPr lang="fr-FR" b="1" dirty="0" smtClean="0"/>
              <a:t>In France</a:t>
            </a:r>
          </a:p>
          <a:p>
            <a:r>
              <a:rPr lang="fr-FR" b="1" dirty="0" smtClean="0"/>
              <a:t>In </a:t>
            </a:r>
            <a:r>
              <a:rPr lang="fr-FR" b="1" dirty="0" err="1" smtClean="0"/>
              <a:t>Primary</a:t>
            </a:r>
            <a:r>
              <a:rPr lang="fr-FR" b="1" dirty="0" smtClean="0"/>
              <a:t> Care, </a:t>
            </a:r>
            <a:r>
              <a:rPr lang="fr-FR" b="1" dirty="0" err="1" smtClean="0"/>
              <a:t>GPs</a:t>
            </a:r>
            <a:r>
              <a:rPr lang="fr-FR" b="1" dirty="0" smtClean="0"/>
              <a:t> have </a:t>
            </a:r>
            <a:r>
              <a:rPr lang="fr-FR" b="1" dirty="0" err="1" smtClean="0"/>
              <a:t>different</a:t>
            </a:r>
            <a:r>
              <a:rPr lang="fr-FR" b="1" dirty="0" smtClean="0"/>
              <a:t> triage solutions for </a:t>
            </a:r>
            <a:r>
              <a:rPr lang="fr-FR" b="1" dirty="0" err="1" smtClean="0"/>
              <a:t>critical</a:t>
            </a:r>
            <a:r>
              <a:rPr lang="fr-FR" b="1" dirty="0" smtClean="0"/>
              <a:t> situations:</a:t>
            </a:r>
          </a:p>
          <a:p>
            <a:pPr lvl="1"/>
            <a:r>
              <a:rPr lang="fr-FR" b="1" dirty="0" smtClean="0"/>
              <a:t>Via the Territorial Emergency Hotline: « 15 </a:t>
            </a:r>
            <a:r>
              <a:rPr lang="fr-FR" b="1" dirty="0" smtClean="0"/>
              <a:t>» or « 112 »</a:t>
            </a:r>
            <a:endParaRPr lang="fr-FR" b="1" dirty="0" smtClean="0"/>
          </a:p>
          <a:p>
            <a:pPr lvl="2"/>
            <a:r>
              <a:rPr lang="fr-FR" b="1" dirty="0" err="1" smtClean="0"/>
              <a:t>With</a:t>
            </a:r>
            <a:r>
              <a:rPr lang="fr-FR" b="1" dirty="0" smtClean="0"/>
              <a:t> the </a:t>
            </a:r>
            <a:r>
              <a:rPr lang="fr-FR" b="1" dirty="0" err="1" smtClean="0"/>
              <a:t>possibility</a:t>
            </a:r>
            <a:r>
              <a:rPr lang="fr-FR" b="1" dirty="0" smtClean="0"/>
              <a:t> to </a:t>
            </a:r>
            <a:r>
              <a:rPr lang="fr-FR" b="1" dirty="0" err="1" smtClean="0"/>
              <a:t>discuss</a:t>
            </a:r>
            <a:r>
              <a:rPr lang="fr-FR" b="1" dirty="0" smtClean="0"/>
              <a:t> </a:t>
            </a:r>
            <a:r>
              <a:rPr lang="fr-FR" b="1" dirty="0" err="1" smtClean="0"/>
              <a:t>with</a:t>
            </a:r>
            <a:r>
              <a:rPr lang="fr-FR" b="1" dirty="0" smtClean="0"/>
              <a:t> the senior « </a:t>
            </a:r>
            <a:r>
              <a:rPr lang="fr-FR" b="1" dirty="0" err="1" smtClean="0"/>
              <a:t>regulator</a:t>
            </a:r>
            <a:r>
              <a:rPr lang="fr-FR" b="1" dirty="0" smtClean="0"/>
              <a:t> » MD ,</a:t>
            </a:r>
          </a:p>
          <a:p>
            <a:pPr lvl="2"/>
            <a:r>
              <a:rPr lang="fr-FR" b="1" dirty="0" err="1" smtClean="0"/>
              <a:t>Resulting</a:t>
            </a:r>
            <a:r>
              <a:rPr lang="fr-FR" b="1" dirty="0" smtClean="0"/>
              <a:t> in the </a:t>
            </a:r>
            <a:r>
              <a:rPr lang="fr-FR" b="1" dirty="0" err="1" smtClean="0"/>
              <a:t>mean</a:t>
            </a:r>
            <a:r>
              <a:rPr lang="fr-FR" b="1" dirty="0" smtClean="0"/>
              <a:t> of transportation to </a:t>
            </a:r>
            <a:r>
              <a:rPr lang="fr-FR" b="1" dirty="0" err="1" smtClean="0"/>
              <a:t>hospital</a:t>
            </a:r>
            <a:r>
              <a:rPr lang="fr-FR" b="1" dirty="0" smtClean="0"/>
              <a:t>:</a:t>
            </a:r>
          </a:p>
          <a:p>
            <a:pPr lvl="3"/>
            <a:r>
              <a:rPr lang="fr-FR" b="1" dirty="0" smtClean="0"/>
              <a:t>Mobile Emergency  unit (</a:t>
            </a:r>
            <a:r>
              <a:rPr lang="fr-FR" b="1" dirty="0" smtClean="0"/>
              <a:t>SMUR or SAMU)</a:t>
            </a:r>
            <a:endParaRPr lang="fr-FR" b="1" dirty="0" smtClean="0"/>
          </a:p>
          <a:p>
            <a:pPr lvl="3"/>
            <a:r>
              <a:rPr lang="fr-FR" b="1" dirty="0" smtClean="0"/>
              <a:t>Ambulance</a:t>
            </a:r>
          </a:p>
          <a:p>
            <a:pPr lvl="1"/>
            <a:r>
              <a:rPr lang="fr-FR" b="1" dirty="0" smtClean="0"/>
              <a:t>Direct </a:t>
            </a:r>
            <a:r>
              <a:rPr lang="fr-FR" b="1" dirty="0" err="1" smtClean="0"/>
              <a:t>addressing</a:t>
            </a:r>
            <a:r>
              <a:rPr lang="fr-FR" b="1" dirty="0" smtClean="0"/>
              <a:t> to the </a:t>
            </a:r>
            <a:r>
              <a:rPr lang="fr-FR" b="1" dirty="0" err="1" smtClean="0"/>
              <a:t>Hospital</a:t>
            </a:r>
            <a:r>
              <a:rPr lang="fr-FR" b="1" dirty="0" smtClean="0"/>
              <a:t> Emergency </a:t>
            </a:r>
            <a:r>
              <a:rPr lang="fr-FR" b="1" dirty="0" err="1" smtClean="0"/>
              <a:t>Department</a:t>
            </a:r>
            <a:endParaRPr lang="fr-FR" b="1" dirty="0" smtClean="0"/>
          </a:p>
          <a:p>
            <a:pPr lvl="1"/>
            <a:r>
              <a:rPr lang="fr-FR" b="1" dirty="0" smtClean="0"/>
              <a:t>Direct </a:t>
            </a:r>
            <a:r>
              <a:rPr lang="fr-FR" b="1" dirty="0" err="1" smtClean="0"/>
              <a:t>addressing</a:t>
            </a:r>
            <a:r>
              <a:rPr lang="fr-FR" b="1" dirty="0" smtClean="0"/>
              <a:t> to the </a:t>
            </a:r>
            <a:r>
              <a:rPr lang="fr-FR" b="1" dirty="0" err="1"/>
              <a:t>S</a:t>
            </a:r>
            <a:r>
              <a:rPr lang="fr-FR" b="1" dirty="0" err="1" smtClean="0"/>
              <a:t>pecialised</a:t>
            </a:r>
            <a:r>
              <a:rPr lang="fr-FR" b="1" dirty="0" smtClean="0"/>
              <a:t> </a:t>
            </a:r>
            <a:r>
              <a:rPr lang="fr-FR" b="1" dirty="0" err="1" smtClean="0"/>
              <a:t>Hospital</a:t>
            </a:r>
            <a:r>
              <a:rPr lang="fr-FR" b="1" dirty="0" smtClean="0"/>
              <a:t> </a:t>
            </a:r>
            <a:r>
              <a:rPr lang="fr-FR" b="1" dirty="0" err="1" smtClean="0"/>
              <a:t>Department</a:t>
            </a:r>
            <a:endParaRPr lang="fr-FR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47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356"/>
    </mc:Choice>
    <mc:Fallback>
      <p:transition spd="slow" advTm="3135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" t="1167" r="-111" b="1167"/>
          <a:stretch/>
        </p:blipFill>
        <p:spPr>
          <a:xfrm>
            <a:off x="7105134" y="2971687"/>
            <a:ext cx="6292580" cy="6567974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56453" y="2434282"/>
            <a:ext cx="6116595" cy="827902"/>
          </a:xfrm>
        </p:spPr>
        <p:txBody>
          <a:bodyPr/>
          <a:lstStyle/>
          <a:p>
            <a:r>
              <a:rPr lang="fr-FR" dirty="0" err="1" smtClean="0"/>
              <a:t>Specific</a:t>
            </a:r>
            <a:r>
              <a:rPr lang="fr-FR" dirty="0" smtClean="0"/>
              <a:t> organisation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642551" y="4028304"/>
            <a:ext cx="5869460" cy="5820032"/>
          </a:xfrm>
        </p:spPr>
        <p:txBody>
          <a:bodyPr>
            <a:normAutofit/>
          </a:bodyPr>
          <a:lstStyle/>
          <a:p>
            <a:r>
              <a:rPr lang="fr-FR" sz="3200" dirty="0" err="1" smtClean="0"/>
              <a:t>Since</a:t>
            </a:r>
            <a:r>
              <a:rPr lang="fr-FR" sz="3200" dirty="0" smtClean="0"/>
              <a:t> 2009, </a:t>
            </a:r>
            <a:r>
              <a:rPr lang="fr-FR" sz="3200" dirty="0" err="1" smtClean="0"/>
              <a:t>our</a:t>
            </a:r>
            <a:r>
              <a:rPr lang="fr-FR" sz="3200" dirty="0" smtClean="0"/>
              <a:t> district </a:t>
            </a:r>
            <a:r>
              <a:rPr lang="fr-FR" sz="3200" dirty="0" err="1" smtClean="0"/>
              <a:t>hospital</a:t>
            </a:r>
            <a:r>
              <a:rPr lang="fr-FR" sz="3200" dirty="0" smtClean="0"/>
              <a:t> set up a </a:t>
            </a:r>
            <a:r>
              <a:rPr lang="fr-FR" sz="3200" dirty="0" err="1" smtClean="0"/>
              <a:t>specific</a:t>
            </a:r>
            <a:r>
              <a:rPr lang="fr-FR" sz="3200" dirty="0" smtClean="0"/>
              <a:t> organisation </a:t>
            </a:r>
            <a:r>
              <a:rPr lang="fr-FR" sz="3200" dirty="0" err="1" smtClean="0"/>
              <a:t>called</a:t>
            </a:r>
            <a:r>
              <a:rPr lang="fr-FR" sz="3200" dirty="0" smtClean="0"/>
              <a:t> « direct </a:t>
            </a:r>
            <a:r>
              <a:rPr lang="fr-FR" sz="3200" dirty="0" err="1" smtClean="0"/>
              <a:t>access</a:t>
            </a:r>
            <a:r>
              <a:rPr lang="fr-FR" sz="3200" dirty="0" smtClean="0"/>
              <a:t> to </a:t>
            </a:r>
            <a:r>
              <a:rPr lang="fr-FR" sz="3200" dirty="0" err="1" smtClean="0"/>
              <a:t>specialist</a:t>
            </a:r>
            <a:r>
              <a:rPr lang="fr-FR" sz="3200" dirty="0" smtClean="0"/>
              <a:t> senior MD, </a:t>
            </a:r>
            <a:r>
              <a:rPr lang="fr-FR" sz="3200" dirty="0" err="1" smtClean="0"/>
              <a:t>referent</a:t>
            </a:r>
            <a:r>
              <a:rPr lang="fr-FR" sz="3200" dirty="0" smtClean="0"/>
              <a:t> for </a:t>
            </a:r>
            <a:r>
              <a:rPr lang="fr-FR" sz="3200" dirty="0" err="1" smtClean="0"/>
              <a:t>primary</a:t>
            </a:r>
            <a:r>
              <a:rPr lang="fr-FR" sz="3200" dirty="0" smtClean="0"/>
              <a:t> care »</a:t>
            </a:r>
          </a:p>
          <a:p>
            <a:r>
              <a:rPr lang="fr-FR" sz="3200" dirty="0" err="1" smtClean="0"/>
              <a:t>Almost</a:t>
            </a:r>
            <a:r>
              <a:rPr lang="fr-FR" sz="3200" dirty="0" smtClean="0"/>
              <a:t> </a:t>
            </a:r>
            <a:r>
              <a:rPr lang="fr-FR" sz="3200" dirty="0" err="1" smtClean="0"/>
              <a:t>each</a:t>
            </a:r>
            <a:r>
              <a:rPr lang="fr-FR" sz="3200" dirty="0" smtClean="0"/>
              <a:t> </a:t>
            </a:r>
            <a:r>
              <a:rPr lang="fr-FR" sz="3200" dirty="0" err="1" smtClean="0"/>
              <a:t>specialist</a:t>
            </a:r>
            <a:r>
              <a:rPr lang="fr-FR" sz="3200" dirty="0" smtClean="0"/>
              <a:t> </a:t>
            </a:r>
            <a:r>
              <a:rPr lang="fr-FR" sz="3200" dirty="0" err="1" smtClean="0"/>
              <a:t>department</a:t>
            </a:r>
            <a:r>
              <a:rPr lang="fr-FR" sz="3200" dirty="0" smtClean="0"/>
              <a:t> has a </a:t>
            </a:r>
            <a:r>
              <a:rPr lang="fr-FR" sz="3200" dirty="0" err="1" smtClean="0"/>
              <a:t>referent</a:t>
            </a:r>
            <a:r>
              <a:rPr lang="fr-FR" sz="3200" dirty="0" smtClean="0"/>
              <a:t> MD </a:t>
            </a:r>
            <a:r>
              <a:rPr lang="fr-FR" sz="3200" dirty="0" err="1" smtClean="0"/>
              <a:t>with</a:t>
            </a:r>
            <a:r>
              <a:rPr lang="fr-FR" sz="3200" dirty="0" smtClean="0"/>
              <a:t> a direct mobile phone </a:t>
            </a:r>
            <a:r>
              <a:rPr lang="fr-FR" sz="3200" dirty="0" smtClean="0"/>
              <a:t>line, on call </a:t>
            </a:r>
            <a:r>
              <a:rPr lang="fr-FR" sz="3200" dirty="0" err="1" smtClean="0"/>
              <a:t>from</a:t>
            </a:r>
            <a:r>
              <a:rPr lang="fr-FR" sz="3200" dirty="0" smtClean="0"/>
              <a:t> 9 </a:t>
            </a:r>
            <a:r>
              <a:rPr lang="fr-FR" sz="3200" dirty="0" err="1" smtClean="0"/>
              <a:t>am</a:t>
            </a:r>
            <a:r>
              <a:rPr lang="fr-FR" sz="3200" dirty="0" smtClean="0"/>
              <a:t> to 5 pm</a:t>
            </a:r>
            <a:endParaRPr lang="fr-FR" sz="3200" dirty="0" smtClean="0"/>
          </a:p>
          <a:p>
            <a:r>
              <a:rPr lang="fr-FR" sz="3200" dirty="0" smtClean="0"/>
              <a:t>An update </a:t>
            </a:r>
            <a:r>
              <a:rPr lang="fr-FR" sz="3200" dirty="0" err="1" smtClean="0"/>
              <a:t>Diary</a:t>
            </a:r>
            <a:r>
              <a:rPr lang="fr-FR" sz="3200" dirty="0" smtClean="0"/>
              <a:t> , </a:t>
            </a:r>
            <a:r>
              <a:rPr lang="fr-FR" sz="3200" dirty="0" err="1" smtClean="0"/>
              <a:t>provided</a:t>
            </a:r>
            <a:r>
              <a:rPr lang="fr-FR" sz="3200" dirty="0" smtClean="0"/>
              <a:t> by the </a:t>
            </a:r>
            <a:r>
              <a:rPr lang="fr-FR" sz="3200" dirty="0" err="1" smtClean="0"/>
              <a:t>Hospital</a:t>
            </a:r>
            <a:r>
              <a:rPr lang="fr-FR" sz="3200" dirty="0" smtClean="0"/>
              <a:t>, </a:t>
            </a:r>
            <a:r>
              <a:rPr lang="fr-FR" sz="3200" dirty="0" err="1" smtClean="0"/>
              <a:t>with</a:t>
            </a:r>
            <a:r>
              <a:rPr lang="fr-FR" sz="3200" dirty="0" smtClean="0"/>
              <a:t> all </a:t>
            </a:r>
            <a:r>
              <a:rPr lang="fr-FR" sz="3200" dirty="0" err="1" smtClean="0"/>
              <a:t>referent</a:t>
            </a:r>
            <a:r>
              <a:rPr lang="fr-FR" sz="3200" dirty="0" smtClean="0"/>
              <a:t> direct mobile </a:t>
            </a:r>
            <a:r>
              <a:rPr lang="fr-FR" sz="3200" dirty="0" err="1" smtClean="0"/>
              <a:t>lines</a:t>
            </a:r>
            <a:r>
              <a:rPr lang="fr-FR" sz="3200" dirty="0" smtClean="0"/>
              <a:t> </a:t>
            </a:r>
            <a:r>
              <a:rPr lang="fr-FR" sz="3200" dirty="0" err="1" smtClean="0"/>
              <a:t>is</a:t>
            </a:r>
            <a:r>
              <a:rPr lang="fr-FR" sz="3200" dirty="0" smtClean="0"/>
              <a:t> </a:t>
            </a:r>
            <a:r>
              <a:rPr lang="fr-FR" sz="3200" dirty="0" err="1" smtClean="0"/>
              <a:t>available</a:t>
            </a:r>
            <a:r>
              <a:rPr lang="fr-FR" sz="3200" dirty="0" smtClean="0"/>
              <a:t> for all </a:t>
            </a:r>
            <a:r>
              <a:rPr lang="fr-FR" sz="3200" dirty="0" err="1" smtClean="0"/>
              <a:t>GPs</a:t>
            </a:r>
            <a:endParaRPr lang="fr-FR" sz="3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78197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224"/>
    </mc:Choice>
    <mc:Fallback>
      <p:transition spd="slow" advTm="5222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Clinical</a:t>
            </a:r>
            <a:r>
              <a:rPr lang="fr-FR" dirty="0" smtClean="0"/>
              <a:t> Case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7975" lvl="1">
              <a:spcBef>
                <a:spcPts val="1522"/>
              </a:spcBef>
            </a:pPr>
            <a:r>
              <a:rPr lang="fr-FR" dirty="0" smtClean="0"/>
              <a:t>Jean Pierre C, 78 </a:t>
            </a:r>
            <a:r>
              <a:rPr lang="fr-FR" dirty="0" err="1" smtClean="0"/>
              <a:t>y.o</a:t>
            </a:r>
            <a:r>
              <a:rPr lang="fr-FR" dirty="0" smtClean="0"/>
              <a:t>. male </a:t>
            </a:r>
            <a:r>
              <a:rPr lang="fr-FR" dirty="0" err="1" smtClean="0"/>
              <a:t>called</a:t>
            </a:r>
            <a:r>
              <a:rPr lang="fr-FR" dirty="0" smtClean="0"/>
              <a:t> for a home </a:t>
            </a:r>
            <a:r>
              <a:rPr lang="fr-FR" dirty="0" err="1" smtClean="0"/>
              <a:t>visit</a:t>
            </a:r>
            <a:r>
              <a:rPr lang="fr-FR" dirty="0" smtClean="0"/>
              <a:t>. </a:t>
            </a:r>
          </a:p>
          <a:p>
            <a:pPr marL="347975" lvl="1">
              <a:spcBef>
                <a:spcPts val="1522"/>
              </a:spcBef>
            </a:pPr>
            <a:r>
              <a:rPr lang="fr-FR" dirty="0" smtClean="0"/>
              <a:t>He </a:t>
            </a:r>
            <a:r>
              <a:rPr lang="fr-FR" dirty="0" err="1" smtClean="0"/>
              <a:t>had</a:t>
            </a:r>
            <a:r>
              <a:rPr lang="fr-FR" dirty="0" smtClean="0"/>
              <a:t> a </a:t>
            </a:r>
            <a:r>
              <a:rPr lang="fr-FR" dirty="0" err="1" smtClean="0"/>
              <a:t>history</a:t>
            </a:r>
            <a:r>
              <a:rPr lang="fr-FR" dirty="0" smtClean="0"/>
              <a:t> of </a:t>
            </a:r>
            <a:r>
              <a:rPr lang="fr-FR" dirty="0" err="1" smtClean="0"/>
              <a:t>fever</a:t>
            </a:r>
            <a:r>
              <a:rPr lang="fr-FR" dirty="0" smtClean="0"/>
              <a:t> </a:t>
            </a:r>
            <a:r>
              <a:rPr lang="fr-FR" dirty="0" smtClean="0"/>
              <a:t>(38°C) </a:t>
            </a:r>
            <a:r>
              <a:rPr lang="fr-FR" dirty="0" err="1" smtClean="0"/>
              <a:t>during</a:t>
            </a:r>
            <a:r>
              <a:rPr lang="fr-FR" dirty="0" smtClean="0"/>
              <a:t> 3 </a:t>
            </a:r>
            <a:r>
              <a:rPr lang="fr-FR" dirty="0" err="1" smtClean="0"/>
              <a:t>weeks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an </a:t>
            </a:r>
            <a:r>
              <a:rPr lang="fr-FR" dirty="0" err="1" smtClean="0"/>
              <a:t>inflammatory</a:t>
            </a:r>
            <a:r>
              <a:rPr lang="fr-FR" dirty="0" smtClean="0"/>
              <a:t> syndrome (CRP= 99), an </a:t>
            </a:r>
            <a:r>
              <a:rPr lang="fr-FR" dirty="0" err="1" smtClean="0"/>
              <a:t>hepatitis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cytolysis</a:t>
            </a:r>
            <a:r>
              <a:rPr lang="fr-FR" dirty="0" smtClean="0"/>
              <a:t>,</a:t>
            </a:r>
          </a:p>
          <a:p>
            <a:pPr marL="1043925" lvl="2">
              <a:spcBef>
                <a:spcPts val="1522"/>
              </a:spcBef>
            </a:pPr>
            <a:r>
              <a:rPr lang="fr-FR" dirty="0" smtClean="0"/>
              <a:t>GGT 117, ASAT 42, ALAT 68</a:t>
            </a:r>
          </a:p>
          <a:p>
            <a:pPr marL="1043925" lvl="2">
              <a:spcBef>
                <a:spcPts val="1522"/>
              </a:spcBef>
            </a:pPr>
            <a:r>
              <a:rPr lang="fr-FR" dirty="0" smtClean="0"/>
              <a:t>HBS Ag -, </a:t>
            </a:r>
            <a:r>
              <a:rPr lang="fr-FR" dirty="0" err="1" smtClean="0"/>
              <a:t>antiHBC</a:t>
            </a:r>
            <a:r>
              <a:rPr lang="fr-FR" dirty="0" smtClean="0"/>
              <a:t> +, </a:t>
            </a:r>
            <a:r>
              <a:rPr lang="fr-FR" dirty="0" err="1" smtClean="0"/>
              <a:t>antiHBS</a:t>
            </a:r>
            <a:r>
              <a:rPr lang="fr-FR" dirty="0" smtClean="0"/>
              <a:t> +</a:t>
            </a:r>
          </a:p>
          <a:p>
            <a:pPr marL="1043925" lvl="2">
              <a:spcBef>
                <a:spcPts val="1522"/>
              </a:spcBef>
            </a:pPr>
            <a:r>
              <a:rPr lang="fr-FR" dirty="0" err="1" smtClean="0"/>
              <a:t>antiVHA</a:t>
            </a:r>
            <a:r>
              <a:rPr lang="fr-FR" dirty="0" smtClean="0"/>
              <a:t>: </a:t>
            </a:r>
            <a:r>
              <a:rPr lang="fr-FR" dirty="0" err="1" smtClean="0"/>
              <a:t>Ig</a:t>
            </a:r>
            <a:r>
              <a:rPr lang="fr-FR" dirty="0" smtClean="0"/>
              <a:t> A and </a:t>
            </a:r>
            <a:r>
              <a:rPr lang="fr-FR" dirty="0" err="1" smtClean="0"/>
              <a:t>IgM</a:t>
            </a:r>
            <a:r>
              <a:rPr lang="fr-FR" dirty="0" smtClean="0"/>
              <a:t> +</a:t>
            </a:r>
          </a:p>
          <a:p>
            <a:pPr marL="347975" lvl="1">
              <a:spcBef>
                <a:spcPts val="1522"/>
              </a:spcBef>
            </a:pPr>
            <a:r>
              <a:rPr lang="fr-FR" dirty="0" err="1" smtClean="0"/>
              <a:t>Liver</a:t>
            </a:r>
            <a:r>
              <a:rPr lang="fr-FR" dirty="0" smtClean="0"/>
              <a:t>- </a:t>
            </a:r>
            <a:r>
              <a:rPr lang="fr-FR" dirty="0" smtClean="0"/>
              <a:t>and </a:t>
            </a:r>
            <a:r>
              <a:rPr lang="fr-FR" dirty="0" err="1" smtClean="0"/>
              <a:t>spleno-megaly</a:t>
            </a:r>
            <a:r>
              <a:rPr lang="fr-FR" dirty="0" smtClean="0"/>
              <a:t> </a:t>
            </a:r>
            <a:r>
              <a:rPr lang="fr-FR" dirty="0" err="1" smtClean="0"/>
              <a:t>were</a:t>
            </a:r>
            <a:r>
              <a:rPr lang="fr-FR" dirty="0" smtClean="0"/>
              <a:t> </a:t>
            </a:r>
            <a:r>
              <a:rPr lang="fr-FR" dirty="0" err="1" smtClean="0"/>
              <a:t>discovered</a:t>
            </a:r>
            <a:r>
              <a:rPr lang="fr-FR" dirty="0" smtClean="0"/>
              <a:t> </a:t>
            </a:r>
            <a:r>
              <a:rPr lang="fr-FR" dirty="0" smtClean="0"/>
              <a:t>by US </a:t>
            </a:r>
            <a:r>
              <a:rPr lang="fr-FR" dirty="0" err="1" smtClean="0"/>
              <a:t>Echography</a:t>
            </a:r>
            <a:endParaRPr lang="fr-FR" dirty="0" smtClean="0"/>
          </a:p>
          <a:p>
            <a:pPr marL="347975" lvl="1">
              <a:spcBef>
                <a:spcPts val="1522"/>
              </a:spcBef>
            </a:pPr>
            <a:r>
              <a:rPr lang="fr-FR" dirty="0" smtClean="0"/>
              <a:t>2 </a:t>
            </a:r>
            <a:r>
              <a:rPr lang="fr-FR" dirty="0" err="1" smtClean="0"/>
              <a:t>days</a:t>
            </a:r>
            <a:r>
              <a:rPr lang="fr-FR" dirty="0" smtClean="0"/>
              <a:t> </a:t>
            </a:r>
            <a:r>
              <a:rPr lang="fr-FR" dirty="0" err="1" smtClean="0"/>
              <a:t>before</a:t>
            </a:r>
            <a:r>
              <a:rPr lang="fr-FR" dirty="0" smtClean="0"/>
              <a:t>, </a:t>
            </a:r>
            <a:r>
              <a:rPr lang="fr-FR" dirty="0" err="1" smtClean="0"/>
              <a:t>antibiotics</a:t>
            </a:r>
            <a:r>
              <a:rPr lang="fr-FR" dirty="0" smtClean="0"/>
              <a:t> </a:t>
            </a:r>
            <a:r>
              <a:rPr lang="fr-FR" dirty="0" err="1" smtClean="0"/>
              <a:t>had</a:t>
            </a:r>
            <a:r>
              <a:rPr lang="fr-FR" dirty="0" smtClean="0"/>
              <a:t> been </a:t>
            </a:r>
            <a:r>
              <a:rPr lang="fr-FR" dirty="0" err="1" smtClean="0"/>
              <a:t>started</a:t>
            </a:r>
            <a:r>
              <a:rPr lang="fr-FR" dirty="0" smtClean="0"/>
              <a:t> for </a:t>
            </a:r>
            <a:r>
              <a:rPr lang="fr-FR" dirty="0"/>
              <a:t>a </a:t>
            </a:r>
            <a:r>
              <a:rPr lang="fr-FR" dirty="0" err="1"/>
              <a:t>suspected</a:t>
            </a:r>
            <a:r>
              <a:rPr lang="fr-FR" dirty="0"/>
              <a:t> </a:t>
            </a:r>
            <a:r>
              <a:rPr lang="fr-FR" dirty="0" err="1" smtClean="0"/>
              <a:t>pneumopathy</a:t>
            </a:r>
            <a:r>
              <a:rPr lang="fr-FR" dirty="0" smtClean="0"/>
              <a:t>. </a:t>
            </a:r>
          </a:p>
          <a:p>
            <a:r>
              <a:rPr lang="fr-FR" dirty="0" err="1" smtClean="0"/>
              <a:t>At</a:t>
            </a:r>
            <a:r>
              <a:rPr lang="fr-FR" dirty="0" smtClean="0"/>
              <a:t> home </a:t>
            </a:r>
            <a:r>
              <a:rPr lang="fr-FR" dirty="0" err="1" smtClean="0"/>
              <a:t>he</a:t>
            </a:r>
            <a:r>
              <a:rPr lang="fr-FR" dirty="0" smtClean="0"/>
              <a:t> </a:t>
            </a:r>
            <a:r>
              <a:rPr lang="fr-FR" dirty="0" err="1" smtClean="0"/>
              <a:t>presented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A persistent </a:t>
            </a:r>
            <a:r>
              <a:rPr lang="fr-FR" dirty="0" err="1" smtClean="0"/>
              <a:t>fever</a:t>
            </a:r>
            <a:r>
              <a:rPr lang="fr-FR" dirty="0" smtClean="0"/>
              <a:t>, 38,5°C and new </a:t>
            </a:r>
            <a:r>
              <a:rPr lang="fr-FR" dirty="0" err="1" smtClean="0"/>
              <a:t>symptoms</a:t>
            </a:r>
            <a:r>
              <a:rPr lang="fr-FR" dirty="0" smtClean="0"/>
              <a:t>: </a:t>
            </a:r>
          </a:p>
          <a:p>
            <a:pPr lvl="2"/>
            <a:r>
              <a:rPr lang="fr-FR" dirty="0" smtClean="0"/>
              <a:t>A </a:t>
            </a:r>
            <a:r>
              <a:rPr lang="fr-FR" dirty="0" err="1" smtClean="0"/>
              <a:t>left</a:t>
            </a:r>
            <a:r>
              <a:rPr lang="fr-FR" dirty="0" smtClean="0"/>
              <a:t> </a:t>
            </a:r>
            <a:r>
              <a:rPr lang="fr-FR" dirty="0" err="1" smtClean="0"/>
              <a:t>shoulder</a:t>
            </a:r>
            <a:r>
              <a:rPr lang="fr-FR" dirty="0" smtClean="0"/>
              <a:t> pain </a:t>
            </a:r>
            <a:r>
              <a:rPr lang="fr-FR" dirty="0" err="1" smtClean="0"/>
              <a:t>without</a:t>
            </a:r>
            <a:r>
              <a:rPr lang="fr-FR" dirty="0" smtClean="0"/>
              <a:t> a </a:t>
            </a:r>
            <a:r>
              <a:rPr lang="fr-FR" dirty="0" err="1" smtClean="0"/>
              <a:t>history</a:t>
            </a:r>
            <a:r>
              <a:rPr lang="fr-FR" dirty="0" smtClean="0"/>
              <a:t> of trauma</a:t>
            </a:r>
          </a:p>
          <a:p>
            <a:pPr lvl="2"/>
            <a:r>
              <a:rPr lang="fr-FR" dirty="0" err="1" smtClean="0"/>
              <a:t>Dizziness</a:t>
            </a:r>
            <a:endParaRPr lang="fr-FR" dirty="0" smtClean="0"/>
          </a:p>
          <a:p>
            <a:pPr lvl="2"/>
            <a:r>
              <a:rPr lang="fr-FR" dirty="0" smtClean="0"/>
              <a:t>Short </a:t>
            </a:r>
            <a:r>
              <a:rPr lang="fr-FR" dirty="0" err="1" smtClean="0"/>
              <a:t>breathing</a:t>
            </a:r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3802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738"/>
    </mc:Choice>
    <mc:Fallback>
      <p:transition spd="slow" advTm="59738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63691" y="1989875"/>
            <a:ext cx="8821090" cy="1523917"/>
          </a:xfrm>
        </p:spPr>
        <p:txBody>
          <a:bodyPr/>
          <a:lstStyle/>
          <a:p>
            <a:r>
              <a:rPr lang="fr-FR" dirty="0" err="1" smtClean="0"/>
              <a:t>Clinical</a:t>
            </a:r>
            <a:r>
              <a:rPr lang="fr-FR" dirty="0" smtClean="0"/>
              <a:t> Case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5813" y="3372131"/>
            <a:ext cx="12109371" cy="6623703"/>
          </a:xfrm>
        </p:spPr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helpline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the </a:t>
            </a:r>
            <a:r>
              <a:rPr lang="fr-FR" dirty="0" err="1" smtClean="0"/>
              <a:t>head</a:t>
            </a:r>
            <a:r>
              <a:rPr lang="fr-FR" dirty="0" smtClean="0"/>
              <a:t> of </a:t>
            </a:r>
            <a:r>
              <a:rPr lang="fr-FR" dirty="0" err="1" smtClean="0"/>
              <a:t>infectious</a:t>
            </a:r>
            <a:r>
              <a:rPr lang="fr-FR" dirty="0" smtClean="0"/>
              <a:t> </a:t>
            </a:r>
            <a:r>
              <a:rPr lang="fr-FR" dirty="0" err="1" smtClean="0"/>
              <a:t>diseases</a:t>
            </a:r>
            <a:r>
              <a:rPr lang="fr-FR" dirty="0" smtClean="0"/>
              <a:t> unit </a:t>
            </a:r>
            <a:r>
              <a:rPr lang="fr-FR" dirty="0" err="1" smtClean="0"/>
              <a:t>allowed</a:t>
            </a:r>
            <a:r>
              <a:rPr lang="fr-FR" dirty="0" smtClean="0"/>
              <a:t> an </a:t>
            </a:r>
            <a:r>
              <a:rPr lang="fr-FR" dirty="0" err="1" smtClean="0"/>
              <a:t>immedidate</a:t>
            </a:r>
            <a:r>
              <a:rPr lang="fr-FR" dirty="0" smtClean="0"/>
              <a:t> consultation and </a:t>
            </a:r>
            <a:r>
              <a:rPr lang="fr-FR" dirty="0" err="1" smtClean="0"/>
              <a:t>then</a:t>
            </a:r>
            <a:r>
              <a:rPr lang="fr-FR" dirty="0" smtClean="0"/>
              <a:t> direct </a:t>
            </a:r>
            <a:r>
              <a:rPr lang="fr-FR" dirty="0" smtClean="0"/>
              <a:t>admission to </a:t>
            </a:r>
            <a:r>
              <a:rPr lang="fr-FR" dirty="0" err="1" smtClean="0"/>
              <a:t>Infectious</a:t>
            </a:r>
            <a:r>
              <a:rPr lang="fr-FR" dirty="0" smtClean="0"/>
              <a:t> </a:t>
            </a:r>
            <a:r>
              <a:rPr lang="fr-FR" dirty="0" err="1" smtClean="0"/>
              <a:t>Diseases</a:t>
            </a:r>
            <a:r>
              <a:rPr lang="fr-FR" dirty="0" smtClean="0"/>
              <a:t> </a:t>
            </a:r>
            <a:r>
              <a:rPr lang="fr-FR" dirty="0" err="1" smtClean="0"/>
              <a:t>Department</a:t>
            </a:r>
            <a:r>
              <a:rPr lang="fr-FR" dirty="0" smtClean="0"/>
              <a:t> .</a:t>
            </a:r>
            <a:endParaRPr lang="fr-FR" dirty="0" smtClean="0"/>
          </a:p>
          <a:p>
            <a:r>
              <a:rPr lang="fr-FR" dirty="0" err="1" smtClean="0"/>
              <a:t>Biology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r>
              <a:rPr lang="fr-FR" dirty="0" smtClean="0"/>
              <a:t> </a:t>
            </a:r>
            <a:r>
              <a:rPr lang="fr-FR" dirty="0" err="1" smtClean="0"/>
              <a:t>were</a:t>
            </a:r>
            <a:r>
              <a:rPr lang="fr-FR" dirty="0" smtClean="0"/>
              <a:t> </a:t>
            </a:r>
            <a:r>
              <a:rPr lang="fr-FR" dirty="0" err="1" smtClean="0"/>
              <a:t>similar</a:t>
            </a:r>
            <a:r>
              <a:rPr lang="fr-FR" dirty="0" smtClean="0"/>
              <a:t> to </a:t>
            </a:r>
            <a:r>
              <a:rPr lang="fr-FR" dirty="0" err="1" smtClean="0"/>
              <a:t>ambulatory</a:t>
            </a:r>
            <a:r>
              <a:rPr lang="fr-FR" dirty="0" smtClean="0"/>
              <a:t> </a:t>
            </a:r>
            <a:r>
              <a:rPr lang="fr-FR" dirty="0" err="1" smtClean="0"/>
              <a:t>ones</a:t>
            </a:r>
            <a:r>
              <a:rPr lang="fr-FR" dirty="0" smtClean="0"/>
              <a:t>, but LDH 2247</a:t>
            </a:r>
            <a:endParaRPr lang="fr-FR" dirty="0" smtClean="0"/>
          </a:p>
          <a:p>
            <a:r>
              <a:rPr lang="fr-FR" dirty="0" err="1" smtClean="0"/>
              <a:t>Diagnosis</a:t>
            </a:r>
            <a:r>
              <a:rPr lang="fr-FR" dirty="0" smtClean="0"/>
              <a:t> </a:t>
            </a:r>
            <a:r>
              <a:rPr lang="fr-FR" dirty="0" err="1" smtClean="0"/>
              <a:t>hypothesis</a:t>
            </a:r>
            <a:r>
              <a:rPr lang="fr-FR" dirty="0" smtClean="0"/>
              <a:t> and explorations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9390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331"/>
    </mc:Choice>
    <mc:Fallback>
      <p:transition spd="slow" advTm="1933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0854" y="1690199"/>
            <a:ext cx="7847560" cy="1523917"/>
          </a:xfrm>
        </p:spPr>
        <p:txBody>
          <a:bodyPr/>
          <a:lstStyle/>
          <a:p>
            <a:r>
              <a:rPr lang="fr-FR" dirty="0" smtClean="0"/>
              <a:t>CT Scan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930" y="3214116"/>
            <a:ext cx="6268584" cy="626858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181" y="3214117"/>
            <a:ext cx="6272711" cy="6272711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693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38"/>
    </mc:Choice>
    <mc:Fallback>
      <p:transition spd="slow" advTm="10038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CT Scan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888" y="2436508"/>
            <a:ext cx="8002892" cy="8002892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5407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77"/>
    </mc:Choice>
    <mc:Fallback>
      <p:transition spd="slow" advTm="8677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Clinical</a:t>
            </a:r>
            <a:r>
              <a:rPr lang="fr-FR" dirty="0" smtClean="0"/>
              <a:t> case discussion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The patient </a:t>
            </a:r>
            <a:r>
              <a:rPr lang="fr-FR" dirty="0" err="1" smtClean="0"/>
              <a:t>underwent</a:t>
            </a:r>
            <a:r>
              <a:rPr lang="fr-FR" dirty="0" smtClean="0"/>
              <a:t> </a:t>
            </a:r>
            <a:r>
              <a:rPr lang="fr-FR" dirty="0" err="1" smtClean="0"/>
              <a:t>surgery</a:t>
            </a:r>
            <a:r>
              <a:rPr lang="fr-FR" dirty="0" smtClean="0"/>
              <a:t> for a </a:t>
            </a:r>
            <a:r>
              <a:rPr lang="fr-FR" dirty="0" err="1" smtClean="0"/>
              <a:t>spontaneous</a:t>
            </a:r>
            <a:r>
              <a:rPr lang="fr-FR" dirty="0" smtClean="0"/>
              <a:t> spleen rupture</a:t>
            </a:r>
          </a:p>
          <a:p>
            <a:r>
              <a:rPr lang="fr-FR" dirty="0" err="1" smtClean="0"/>
              <a:t>Histology</a:t>
            </a:r>
            <a:r>
              <a:rPr lang="fr-FR" dirty="0" smtClean="0"/>
              <a:t> </a:t>
            </a:r>
            <a:r>
              <a:rPr lang="fr-FR" dirty="0" err="1" smtClean="0"/>
              <a:t>revealed</a:t>
            </a:r>
            <a:r>
              <a:rPr lang="fr-FR" dirty="0" smtClean="0"/>
              <a:t> </a:t>
            </a:r>
            <a:r>
              <a:rPr lang="fr-FR" dirty="0" err="1" smtClean="0"/>
              <a:t>Giant</a:t>
            </a:r>
            <a:r>
              <a:rPr lang="fr-FR" dirty="0" smtClean="0"/>
              <a:t> </a:t>
            </a:r>
            <a:r>
              <a:rPr lang="fr-FR" dirty="0" err="1" smtClean="0"/>
              <a:t>Cells</a:t>
            </a:r>
            <a:r>
              <a:rPr lang="fr-FR" dirty="0" smtClean="0"/>
              <a:t> B </a:t>
            </a:r>
            <a:r>
              <a:rPr lang="fr-FR" dirty="0" err="1" smtClean="0"/>
              <a:t>Lymphoma</a:t>
            </a:r>
            <a:endParaRPr lang="fr-FR" dirty="0" smtClean="0"/>
          </a:p>
          <a:p>
            <a:r>
              <a:rPr lang="fr-FR" dirty="0" err="1" smtClean="0"/>
              <a:t>After</a:t>
            </a:r>
            <a:r>
              <a:rPr lang="fr-FR" dirty="0" smtClean="0"/>
              <a:t> </a:t>
            </a:r>
            <a:r>
              <a:rPr lang="fr-FR" dirty="0" err="1" smtClean="0"/>
              <a:t>staging</a:t>
            </a:r>
            <a:r>
              <a:rPr lang="fr-FR" dirty="0" smtClean="0"/>
              <a:t>, the patient </a:t>
            </a:r>
            <a:r>
              <a:rPr lang="fr-FR" dirty="0" err="1" smtClean="0"/>
              <a:t>underwent</a:t>
            </a:r>
            <a:r>
              <a:rPr lang="fr-FR" dirty="0" smtClean="0"/>
              <a:t> </a:t>
            </a:r>
            <a:r>
              <a:rPr lang="fr-FR" dirty="0" err="1" smtClean="0"/>
              <a:t>appropriate</a:t>
            </a:r>
            <a:r>
              <a:rPr lang="fr-FR" dirty="0" smtClean="0"/>
              <a:t> </a:t>
            </a:r>
            <a:r>
              <a:rPr lang="fr-FR" dirty="0" err="1" smtClean="0"/>
              <a:t>chemotherapy</a:t>
            </a:r>
            <a:r>
              <a:rPr lang="fr-FR" dirty="0" smtClean="0"/>
              <a:t> </a:t>
            </a:r>
            <a:r>
              <a:rPr lang="fr-FR" dirty="0" err="1" smtClean="0"/>
              <a:t>protocol</a:t>
            </a:r>
            <a:r>
              <a:rPr lang="fr-FR" dirty="0" smtClean="0"/>
              <a:t>,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1452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93"/>
    </mc:Choice>
    <mc:Fallback>
      <p:transition spd="slow" advTm="15893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Spontaneous</a:t>
            </a:r>
            <a:r>
              <a:rPr lang="fr-FR" dirty="0" smtClean="0"/>
              <a:t> spleen rupture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Spontaneous</a:t>
            </a:r>
            <a:r>
              <a:rPr lang="fr-FR" dirty="0" smtClean="0"/>
              <a:t> or </a:t>
            </a:r>
            <a:r>
              <a:rPr lang="fr-FR" dirty="0" err="1" smtClean="0"/>
              <a:t>Atraumatic</a:t>
            </a:r>
            <a:r>
              <a:rPr lang="fr-FR" dirty="0" smtClean="0"/>
              <a:t> Spleen Rupture (ASR)</a:t>
            </a:r>
          </a:p>
          <a:p>
            <a:r>
              <a:rPr lang="fr-FR" dirty="0" smtClean="0"/>
              <a:t>Rare: 30 </a:t>
            </a:r>
            <a:r>
              <a:rPr lang="fr-FR" dirty="0" err="1" smtClean="0"/>
              <a:t>newly</a:t>
            </a:r>
            <a:r>
              <a:rPr lang="fr-FR" dirty="0" smtClean="0"/>
              <a:t> </a:t>
            </a:r>
            <a:r>
              <a:rPr lang="fr-FR" dirty="0" err="1" smtClean="0"/>
              <a:t>reported</a:t>
            </a:r>
            <a:r>
              <a:rPr lang="fr-FR" dirty="0" smtClean="0"/>
              <a:t> cases/</a:t>
            </a:r>
            <a:r>
              <a:rPr lang="fr-FR" dirty="0" err="1" smtClean="0"/>
              <a:t>year</a:t>
            </a:r>
            <a:endParaRPr lang="fr-FR" dirty="0" smtClean="0"/>
          </a:p>
          <a:p>
            <a:r>
              <a:rPr lang="fr-FR" dirty="0" err="1" smtClean="0"/>
              <a:t>Sex</a:t>
            </a:r>
            <a:r>
              <a:rPr lang="fr-FR" dirty="0" smtClean="0"/>
              <a:t> ratio: 2/1 male</a:t>
            </a:r>
          </a:p>
          <a:p>
            <a:r>
              <a:rPr lang="fr-FR" dirty="0" smtClean="0"/>
              <a:t>Age: </a:t>
            </a:r>
            <a:r>
              <a:rPr lang="fr-FR" dirty="0" err="1" smtClean="0"/>
              <a:t>median</a:t>
            </a:r>
            <a:r>
              <a:rPr lang="fr-FR" dirty="0" smtClean="0"/>
              <a:t> 46 , range (18-86)</a:t>
            </a:r>
          </a:p>
          <a:p>
            <a:r>
              <a:rPr lang="fr-FR" dirty="0" err="1" smtClean="0"/>
              <a:t>Aetiology</a:t>
            </a:r>
            <a:endParaRPr lang="fr-FR" dirty="0" smtClean="0"/>
          </a:p>
          <a:p>
            <a:pPr lvl="1"/>
            <a:r>
              <a:rPr lang="fr-FR" dirty="0" err="1" smtClean="0"/>
              <a:t>Neoplastic</a:t>
            </a:r>
            <a:r>
              <a:rPr lang="fr-FR" dirty="0" smtClean="0"/>
              <a:t> 16.4%</a:t>
            </a:r>
          </a:p>
          <a:p>
            <a:pPr lvl="1"/>
            <a:r>
              <a:rPr lang="fr-FR" dirty="0" err="1" smtClean="0"/>
              <a:t>Infectious</a:t>
            </a:r>
            <a:r>
              <a:rPr lang="fr-FR" dirty="0" smtClean="0"/>
              <a:t> 14.8%</a:t>
            </a:r>
          </a:p>
          <a:p>
            <a:pPr lvl="1"/>
            <a:r>
              <a:rPr lang="fr-FR" dirty="0" err="1" smtClean="0"/>
              <a:t>Inflammatory</a:t>
            </a:r>
            <a:r>
              <a:rPr lang="fr-FR" dirty="0" smtClean="0"/>
              <a:t> 10.9%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FR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i="1" dirty="0" smtClean="0"/>
              <a:t>P. </a:t>
            </a:r>
            <a:r>
              <a:rPr lang="fr-FR" sz="2000" i="1" dirty="0" err="1" smtClean="0"/>
              <a:t>Renzulli</a:t>
            </a:r>
            <a:r>
              <a:rPr lang="fr-FR" sz="2000" i="1" dirty="0" smtClean="0"/>
              <a:t>, A. </a:t>
            </a:r>
            <a:r>
              <a:rPr lang="fr-FR" sz="2000" i="1" dirty="0" err="1" smtClean="0"/>
              <a:t>Hostettler</a:t>
            </a:r>
            <a:r>
              <a:rPr lang="fr-FR" sz="2000" i="1" dirty="0" smtClean="0"/>
              <a:t>, A. M. </a:t>
            </a:r>
            <a:r>
              <a:rPr lang="fr-FR" sz="2000" i="1" dirty="0" err="1" smtClean="0"/>
              <a:t>Schoepfer</a:t>
            </a:r>
            <a:r>
              <a:rPr lang="fr-FR" sz="2000" i="1" dirty="0" smtClean="0"/>
              <a:t>, B. </a:t>
            </a:r>
            <a:r>
              <a:rPr lang="fr-FR" sz="2000" i="1" dirty="0" err="1" smtClean="0"/>
              <a:t>Gloor</a:t>
            </a:r>
            <a:r>
              <a:rPr lang="fr-FR" sz="2000" i="1" dirty="0" smtClean="0"/>
              <a:t> and D. </a:t>
            </a:r>
            <a:r>
              <a:rPr lang="fr-FR" sz="2000" i="1" dirty="0" err="1" smtClean="0"/>
              <a:t>Candinas</a:t>
            </a:r>
            <a:r>
              <a:rPr lang="fr-FR" sz="2000" i="1" dirty="0" smtClean="0"/>
              <a:t>. </a:t>
            </a:r>
            <a:r>
              <a:rPr lang="en-US" sz="2000" i="1" dirty="0" smtClean="0"/>
              <a:t>Systematic </a:t>
            </a:r>
            <a:r>
              <a:rPr lang="en-US" sz="2000" i="1" dirty="0"/>
              <a:t>review of </a:t>
            </a:r>
            <a:r>
              <a:rPr lang="en-US" sz="2000" i="1" dirty="0" err="1"/>
              <a:t>atraumatic</a:t>
            </a:r>
            <a:r>
              <a:rPr lang="en-US" sz="2000" i="1" dirty="0"/>
              <a:t> splenic rupture </a:t>
            </a:r>
            <a:r>
              <a:rPr lang="en-US" sz="2000" i="1" dirty="0" smtClean="0"/>
              <a:t>British Journal of Surgery 2009; 96: 1114–1121</a:t>
            </a:r>
            <a:endParaRPr lang="fr-FR" sz="2000" i="1" dirty="0" smtClean="0"/>
          </a:p>
          <a:p>
            <a:pPr marL="695950" lvl="1" indent="0">
              <a:lnSpc>
                <a:spcPct val="100000"/>
              </a:lnSpc>
              <a:buNone/>
            </a:pPr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9519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690"/>
    </mc:Choice>
    <mc:Fallback>
      <p:transition spd="slow" advTm="3169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6" y="2779007"/>
            <a:ext cx="13035615" cy="7018866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The senior MD in </a:t>
            </a:r>
            <a:r>
              <a:rPr lang="fr-FR" dirty="0" err="1" smtClean="0"/>
              <a:t>this</a:t>
            </a:r>
            <a:r>
              <a:rPr lang="fr-FR" dirty="0" smtClean="0"/>
              <a:t> situation </a:t>
            </a:r>
            <a:r>
              <a:rPr lang="fr-FR" dirty="0" err="1" smtClean="0"/>
              <a:t>had</a:t>
            </a:r>
            <a:r>
              <a:rPr lang="fr-FR" dirty="0" smtClean="0"/>
              <a:t> the </a:t>
            </a:r>
            <a:r>
              <a:rPr lang="fr-FR" dirty="0" err="1" smtClean="0"/>
              <a:t>opportunity</a:t>
            </a:r>
            <a:r>
              <a:rPr lang="fr-FR" dirty="0" smtClean="0"/>
              <a:t> to set up a pluri-</a:t>
            </a:r>
            <a:r>
              <a:rPr lang="fr-FR" dirty="0" err="1" smtClean="0"/>
              <a:t>disciplinary</a:t>
            </a:r>
            <a:r>
              <a:rPr lang="fr-FR" dirty="0" smtClean="0"/>
              <a:t> </a:t>
            </a:r>
            <a:r>
              <a:rPr lang="fr-FR" dirty="0" err="1" smtClean="0"/>
              <a:t>decision</a:t>
            </a:r>
            <a:r>
              <a:rPr lang="fr-FR" dirty="0" smtClean="0"/>
              <a:t> for </a:t>
            </a:r>
            <a:r>
              <a:rPr lang="fr-FR" dirty="0" err="1" smtClean="0"/>
              <a:t>surgery</a:t>
            </a:r>
            <a:r>
              <a:rPr lang="fr-FR" dirty="0" smtClean="0"/>
              <a:t> and </a:t>
            </a:r>
            <a:r>
              <a:rPr lang="fr-FR" dirty="0" err="1" smtClean="0"/>
              <a:t>chemotherapy</a:t>
            </a:r>
            <a:r>
              <a:rPr lang="fr-FR" dirty="0" smtClean="0"/>
              <a:t>,</a:t>
            </a:r>
          </a:p>
          <a:p>
            <a:r>
              <a:rPr lang="fr-FR" dirty="0" smtClean="0"/>
              <a:t>A </a:t>
            </a:r>
            <a:r>
              <a:rPr lang="fr-FR" dirty="0" err="1" smtClean="0"/>
              <a:t>lack</a:t>
            </a:r>
            <a:r>
              <a:rPr lang="fr-FR" dirty="0" smtClean="0"/>
              <a:t> of chance </a:t>
            </a:r>
            <a:r>
              <a:rPr lang="fr-FR" dirty="0" err="1" smtClean="0"/>
              <a:t>could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related</a:t>
            </a:r>
            <a:r>
              <a:rPr lang="fr-FR" dirty="0" smtClean="0"/>
              <a:t> to the </a:t>
            </a:r>
            <a:r>
              <a:rPr lang="fr-FR" dirty="0" err="1" smtClean="0"/>
              <a:t>addressing</a:t>
            </a:r>
            <a:r>
              <a:rPr lang="fr-FR" dirty="0" smtClean="0"/>
              <a:t> </a:t>
            </a:r>
            <a:r>
              <a:rPr lang="fr-FR" dirty="0" err="1" smtClean="0"/>
              <a:t>pathways</a:t>
            </a:r>
            <a:r>
              <a:rPr lang="fr-FR" dirty="0" smtClean="0"/>
              <a:t> to </a:t>
            </a:r>
            <a:r>
              <a:rPr lang="fr-FR" dirty="0" err="1" smtClean="0"/>
              <a:t>hospital</a:t>
            </a:r>
            <a:r>
              <a:rPr lang="fr-FR" dirty="0" smtClean="0"/>
              <a:t>,</a:t>
            </a:r>
          </a:p>
          <a:p>
            <a:r>
              <a:rPr lang="fr-FR" dirty="0" smtClean="0"/>
              <a:t>Rare , acute </a:t>
            </a:r>
            <a:r>
              <a:rPr lang="fr-FR" dirty="0" err="1" smtClean="0"/>
              <a:t>atypic</a:t>
            </a:r>
            <a:r>
              <a:rPr lang="fr-FR" dirty="0" smtClean="0"/>
              <a:t> </a:t>
            </a:r>
            <a:r>
              <a:rPr lang="fr-FR" dirty="0" err="1" smtClean="0"/>
              <a:t>clinical</a:t>
            </a:r>
            <a:r>
              <a:rPr lang="fr-FR" dirty="0" smtClean="0"/>
              <a:t> situations </a:t>
            </a:r>
            <a:r>
              <a:rPr lang="fr-FR" dirty="0" err="1" smtClean="0"/>
              <a:t>seen</a:t>
            </a:r>
            <a:r>
              <a:rPr lang="fr-FR" dirty="0" smtClean="0"/>
              <a:t> in </a:t>
            </a:r>
            <a:r>
              <a:rPr lang="fr-FR" dirty="0" err="1" smtClean="0"/>
              <a:t>Primary</a:t>
            </a:r>
            <a:r>
              <a:rPr lang="fr-FR" dirty="0" smtClean="0"/>
              <a:t> Care </a:t>
            </a:r>
            <a:r>
              <a:rPr lang="fr-FR" dirty="0" err="1" smtClean="0"/>
              <a:t>need</a:t>
            </a:r>
            <a:r>
              <a:rPr lang="fr-FR" dirty="0" smtClean="0"/>
              <a:t> direct </a:t>
            </a:r>
            <a:r>
              <a:rPr lang="fr-FR" dirty="0" err="1" smtClean="0"/>
              <a:t>co-operation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senior </a:t>
            </a:r>
            <a:r>
              <a:rPr lang="fr-FR" dirty="0" err="1" smtClean="0"/>
              <a:t>hospital</a:t>
            </a:r>
            <a:r>
              <a:rPr lang="fr-FR" dirty="0" smtClean="0"/>
              <a:t> experts,</a:t>
            </a:r>
          </a:p>
          <a:p>
            <a:r>
              <a:rPr lang="fr-FR" dirty="0" smtClean="0"/>
              <a:t>A direct </a:t>
            </a:r>
            <a:r>
              <a:rPr lang="fr-FR" dirty="0" err="1" smtClean="0"/>
              <a:t>co-operation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an </a:t>
            </a:r>
            <a:r>
              <a:rPr lang="fr-FR" dirty="0" err="1" smtClean="0"/>
              <a:t>available</a:t>
            </a:r>
            <a:r>
              <a:rPr lang="fr-FR" dirty="0"/>
              <a:t> </a:t>
            </a:r>
            <a:r>
              <a:rPr lang="fr-FR" dirty="0" err="1" smtClean="0"/>
              <a:t>specific</a:t>
            </a:r>
            <a:r>
              <a:rPr lang="fr-FR" dirty="0" smtClean="0"/>
              <a:t> expert </a:t>
            </a:r>
            <a:r>
              <a:rPr lang="fr-FR" dirty="0" err="1" smtClean="0"/>
              <a:t>needs</a:t>
            </a:r>
            <a:r>
              <a:rPr lang="fr-FR" dirty="0" smtClean="0"/>
              <a:t> a care organisation,</a:t>
            </a:r>
          </a:p>
          <a:p>
            <a:r>
              <a:rPr lang="fr-FR" dirty="0" smtClean="0"/>
              <a:t>The </a:t>
            </a:r>
            <a:r>
              <a:rPr lang="fr-FR" dirty="0" err="1" smtClean="0"/>
              <a:t>Gate</a:t>
            </a:r>
            <a:r>
              <a:rPr lang="fr-FR" dirty="0" smtClean="0"/>
              <a:t> </a:t>
            </a:r>
            <a:r>
              <a:rPr lang="fr-FR" dirty="0" err="1" smtClean="0"/>
              <a:t>Keeper</a:t>
            </a:r>
            <a:r>
              <a:rPr lang="fr-FR" dirty="0" smtClean="0"/>
              <a:t> </a:t>
            </a:r>
            <a:r>
              <a:rPr lang="fr-FR" dirty="0" err="1" smtClean="0"/>
              <a:t>GP’s</a:t>
            </a:r>
            <a:r>
              <a:rPr lang="fr-FR" dirty="0" smtClean="0"/>
              <a:t> </a:t>
            </a:r>
            <a:r>
              <a:rPr lang="fr-FR" dirty="0" err="1" smtClean="0"/>
              <a:t>role</a:t>
            </a:r>
            <a:r>
              <a:rPr lang="fr-FR" dirty="0" smtClean="0"/>
              <a:t> </a:t>
            </a:r>
            <a:r>
              <a:rPr lang="fr-FR" dirty="0" err="1" smtClean="0"/>
              <a:t>provide</a:t>
            </a:r>
            <a:r>
              <a:rPr lang="fr-FR" dirty="0" smtClean="0"/>
              <a:t> </a:t>
            </a:r>
            <a:r>
              <a:rPr lang="fr-FR" dirty="0" err="1" smtClean="0"/>
              <a:t>added</a:t>
            </a:r>
            <a:r>
              <a:rPr lang="fr-FR" dirty="0" smtClean="0"/>
              <a:t> value, </a:t>
            </a:r>
            <a:r>
              <a:rPr lang="fr-FR" dirty="0" err="1" smtClean="0"/>
              <a:t>while</a:t>
            </a:r>
            <a:r>
              <a:rPr lang="fr-FR" dirty="0" smtClean="0"/>
              <a:t> </a:t>
            </a:r>
            <a:r>
              <a:rPr lang="fr-FR" dirty="0" err="1" smtClean="0"/>
              <a:t>working</a:t>
            </a:r>
            <a:r>
              <a:rPr lang="fr-FR" dirty="0" smtClean="0"/>
              <a:t> </a:t>
            </a:r>
            <a:r>
              <a:rPr lang="fr-FR" dirty="0" err="1" smtClean="0"/>
              <a:t>directly</a:t>
            </a:r>
            <a:r>
              <a:rPr lang="fr-FR" dirty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on-</a:t>
            </a:r>
            <a:r>
              <a:rPr lang="fr-FR" dirty="0" err="1" smtClean="0"/>
              <a:t>demand</a:t>
            </a:r>
            <a:r>
              <a:rPr lang="fr-FR" dirty="0" smtClean="0"/>
              <a:t> </a:t>
            </a:r>
            <a:r>
              <a:rPr lang="fr-FR" dirty="0" err="1" smtClean="0"/>
              <a:t>hospital</a:t>
            </a:r>
            <a:r>
              <a:rPr lang="fr-FR" dirty="0" smtClean="0"/>
              <a:t> </a:t>
            </a:r>
            <a:r>
              <a:rPr lang="fr-FR" dirty="0" err="1" smtClean="0"/>
              <a:t>specialits</a:t>
            </a:r>
            <a:endParaRPr lang="fr-FR" dirty="0" smtClean="0"/>
          </a:p>
          <a:p>
            <a:r>
              <a:rPr lang="fr-FR" dirty="0" smtClean="0"/>
              <a:t>Our organisation </a:t>
            </a:r>
            <a:r>
              <a:rPr lang="fr-FR" dirty="0" err="1" smtClean="0"/>
              <a:t>with</a:t>
            </a:r>
            <a:r>
              <a:rPr lang="fr-FR" dirty="0" smtClean="0"/>
              <a:t> the « direct </a:t>
            </a:r>
            <a:r>
              <a:rPr lang="fr-FR" dirty="0" err="1" smtClean="0"/>
              <a:t>specialist</a:t>
            </a:r>
            <a:r>
              <a:rPr lang="fr-FR" dirty="0" smtClean="0"/>
              <a:t> </a:t>
            </a:r>
            <a:r>
              <a:rPr lang="fr-FR" dirty="0" err="1" smtClean="0"/>
              <a:t>referent</a:t>
            </a:r>
            <a:r>
              <a:rPr lang="fr-FR" dirty="0" smtClean="0"/>
              <a:t> » </a:t>
            </a:r>
            <a:r>
              <a:rPr lang="fr-FR" dirty="0" err="1" smtClean="0"/>
              <a:t>devoted</a:t>
            </a:r>
            <a:r>
              <a:rPr lang="fr-FR" dirty="0" smtClean="0"/>
              <a:t> to </a:t>
            </a:r>
            <a:r>
              <a:rPr lang="fr-FR" dirty="0" err="1" smtClean="0"/>
              <a:t>GPs</a:t>
            </a:r>
            <a:r>
              <a:rPr lang="fr-FR" dirty="0" smtClean="0"/>
              <a:t> via GSM line </a:t>
            </a:r>
            <a:r>
              <a:rPr lang="fr-FR" dirty="0" err="1" smtClean="0"/>
              <a:t>provides</a:t>
            </a:r>
            <a:r>
              <a:rPr lang="fr-FR" dirty="0" smtClean="0"/>
              <a:t> the optimal efficient management of </a:t>
            </a:r>
            <a:r>
              <a:rPr lang="fr-FR" dirty="0" err="1" smtClean="0"/>
              <a:t>difficult</a:t>
            </a:r>
            <a:r>
              <a:rPr lang="fr-FR" dirty="0" smtClean="0"/>
              <a:t> conditions </a:t>
            </a:r>
            <a:r>
              <a:rPr lang="fr-FR" dirty="0" err="1" smtClean="0"/>
              <a:t>seen</a:t>
            </a:r>
            <a:r>
              <a:rPr lang="fr-FR" dirty="0" smtClean="0"/>
              <a:t> in </a:t>
            </a:r>
            <a:r>
              <a:rPr lang="fr-FR" dirty="0" err="1" smtClean="0"/>
              <a:t>primary</a:t>
            </a:r>
            <a:r>
              <a:rPr lang="fr-FR" dirty="0" smtClean="0"/>
              <a:t> care</a:t>
            </a:r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427-64CF-4574-9E1F-360ED75E3C05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7570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416"/>
    </mc:Choice>
    <mc:Fallback>
      <p:transition spd="slow" advTm="62416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455</TotalTime>
  <Words>718</Words>
  <Application>Microsoft Office PowerPoint</Application>
  <PresentationFormat>Personnalisé</PresentationFormat>
  <Paragraphs>109</Paragraphs>
  <Slides>12</Slides>
  <Notes>12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Tema do Office</vt:lpstr>
      <vt:lpstr>Helpline between Ambulatory Medicine and Hospital Experts:  efficient patient pathway avoiding the Emergency Department Flux Management Bottleneck</vt:lpstr>
      <vt:lpstr>Conflict of Interest Declaration   None</vt:lpstr>
      <vt:lpstr>Introduction</vt:lpstr>
      <vt:lpstr>Emergency in primary care</vt:lpstr>
      <vt:lpstr>Specific organisation </vt:lpstr>
      <vt:lpstr>Clinical Case</vt:lpstr>
      <vt:lpstr>Clinical Case</vt:lpstr>
      <vt:lpstr>CT Scan</vt:lpstr>
      <vt:lpstr>CT Scan</vt:lpstr>
      <vt:lpstr>Clinical case discussion</vt:lpstr>
      <vt:lpstr>Spontaneous spleen rupture</vt:lpstr>
      <vt:lpstr>Conclusion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Dominique Le Moult; Gerard Nguyen</dc:creator>
  <cp:lastModifiedBy>DrDLeMoult</cp:lastModifiedBy>
  <cp:revision>36</cp:revision>
  <dcterms:created xsi:type="dcterms:W3CDTF">2014-02-25T14:34:09Z</dcterms:created>
  <dcterms:modified xsi:type="dcterms:W3CDTF">2014-06-22T16:18:32Z</dcterms:modified>
</cp:coreProperties>
</file>