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Lst>
  <p:notesMasterIdLst>
    <p:notesMasterId r:id="rId50"/>
  </p:notesMasterIdLst>
  <p:handoutMasterIdLst>
    <p:handoutMasterId r:id="rId51"/>
  </p:handoutMasterIdLst>
  <p:sldIdLst>
    <p:sldId id="256" r:id="rId3"/>
    <p:sldId id="301" r:id="rId4"/>
    <p:sldId id="302" r:id="rId5"/>
    <p:sldId id="279" r:id="rId6"/>
    <p:sldId id="282" r:id="rId7"/>
    <p:sldId id="343" r:id="rId8"/>
    <p:sldId id="342" r:id="rId9"/>
    <p:sldId id="363" r:id="rId10"/>
    <p:sldId id="377" r:id="rId11"/>
    <p:sldId id="346" r:id="rId12"/>
    <p:sldId id="347" r:id="rId13"/>
    <p:sldId id="329" r:id="rId14"/>
    <p:sldId id="321" r:id="rId15"/>
    <p:sldId id="323" r:id="rId16"/>
    <p:sldId id="325" r:id="rId17"/>
    <p:sldId id="324" r:id="rId18"/>
    <p:sldId id="326" r:id="rId19"/>
    <p:sldId id="341" r:id="rId20"/>
    <p:sldId id="303" r:id="rId21"/>
    <p:sldId id="304" r:id="rId22"/>
    <p:sldId id="305" r:id="rId23"/>
    <p:sldId id="330" r:id="rId24"/>
    <p:sldId id="310" r:id="rId25"/>
    <p:sldId id="312" r:id="rId26"/>
    <p:sldId id="331" r:id="rId27"/>
    <p:sldId id="332" r:id="rId28"/>
    <p:sldId id="339" r:id="rId29"/>
    <p:sldId id="337" r:id="rId30"/>
    <p:sldId id="338" r:id="rId31"/>
    <p:sldId id="315" r:id="rId32"/>
    <p:sldId id="281" r:id="rId33"/>
    <p:sldId id="364" r:id="rId34"/>
    <p:sldId id="365" r:id="rId35"/>
    <p:sldId id="366" r:id="rId36"/>
    <p:sldId id="367" r:id="rId37"/>
    <p:sldId id="368" r:id="rId38"/>
    <p:sldId id="369" r:id="rId39"/>
    <p:sldId id="370" r:id="rId40"/>
    <p:sldId id="371" r:id="rId41"/>
    <p:sldId id="372" r:id="rId42"/>
    <p:sldId id="373" r:id="rId43"/>
    <p:sldId id="374" r:id="rId44"/>
    <p:sldId id="375" r:id="rId45"/>
    <p:sldId id="376" r:id="rId46"/>
    <p:sldId id="378" r:id="rId47"/>
    <p:sldId id="286" r:id="rId48"/>
    <p:sldId id="345" r:id="rId49"/>
  </p:sldIdLst>
  <p:sldSz cx="9144000" cy="6858000" type="screen4x3"/>
  <p:notesSz cx="9996488" cy="686435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072F"/>
    <a:srgbClr val="F9074C"/>
    <a:srgbClr val="C30B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72578" autoAdjust="0"/>
  </p:normalViewPr>
  <p:slideViewPr>
    <p:cSldViewPr>
      <p:cViewPr>
        <p:scale>
          <a:sx n="66" d="100"/>
          <a:sy n="66" d="100"/>
        </p:scale>
        <p:origin x="-1600" y="-80"/>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50" d="100"/>
        <a:sy n="50" d="100"/>
      </p:scale>
      <p:origin x="0" y="-40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57" Type="http://schemas.microsoft.com/office/2015/10/relationships/revisionInfo" Target="revisionInfo.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32288" cy="3444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dirty="0"/>
          </a:p>
        </p:txBody>
      </p:sp>
      <p:sp>
        <p:nvSpPr>
          <p:cNvPr id="3" name="Espace réservé de la date 2"/>
          <p:cNvSpPr>
            <a:spLocks noGrp="1"/>
          </p:cNvSpPr>
          <p:nvPr>
            <p:ph type="dt" sz="quarter" idx="1"/>
          </p:nvPr>
        </p:nvSpPr>
        <p:spPr>
          <a:xfrm>
            <a:off x="5661025" y="0"/>
            <a:ext cx="4333875" cy="3444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54FE40D-EE8C-41B2-9558-2514CE3C2AEA}" type="datetimeFigureOut">
              <a:rPr lang="fr-FR"/>
              <a:pPr>
                <a:defRPr/>
              </a:pPr>
              <a:t>24/10/17</a:t>
            </a:fld>
            <a:endParaRPr lang="fr-FR" dirty="0"/>
          </a:p>
        </p:txBody>
      </p:sp>
      <p:sp>
        <p:nvSpPr>
          <p:cNvPr id="4" name="Espace réservé du pied de page 3"/>
          <p:cNvSpPr>
            <a:spLocks noGrp="1"/>
          </p:cNvSpPr>
          <p:nvPr>
            <p:ph type="ftr" sz="quarter" idx="2"/>
          </p:nvPr>
        </p:nvSpPr>
        <p:spPr>
          <a:xfrm>
            <a:off x="0" y="6519863"/>
            <a:ext cx="4332288" cy="3444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dirty="0"/>
          </a:p>
        </p:txBody>
      </p:sp>
      <p:sp>
        <p:nvSpPr>
          <p:cNvPr id="5" name="Espace réservé du numéro de diapositive 4"/>
          <p:cNvSpPr>
            <a:spLocks noGrp="1"/>
          </p:cNvSpPr>
          <p:nvPr>
            <p:ph type="sldNum" sz="quarter" idx="3"/>
          </p:nvPr>
        </p:nvSpPr>
        <p:spPr>
          <a:xfrm>
            <a:off x="5661025" y="6519863"/>
            <a:ext cx="4333875" cy="3444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94AA5BF-E5AD-4823-996C-E91F09C5D47D}" type="slidenum">
              <a:rPr lang="fr-FR"/>
              <a:pPr>
                <a:defRPr/>
              </a:pPr>
              <a:t>‹#›</a:t>
            </a:fld>
            <a:endParaRPr lang="fr-FR" dirty="0"/>
          </a:p>
        </p:txBody>
      </p:sp>
    </p:spTree>
    <p:extLst>
      <p:ext uri="{BB962C8B-B14F-4D97-AF65-F5344CB8AC3E}">
        <p14:creationId xmlns:p14="http://schemas.microsoft.com/office/powerpoint/2010/main" val="4056096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32288" cy="342900"/>
          </a:xfrm>
          <a:prstGeom prst="rect">
            <a:avLst/>
          </a:prstGeom>
        </p:spPr>
        <p:txBody>
          <a:bodyPr vert="horz" lIns="96341" tIns="48171" rIns="96341" bIns="48171" rtlCol="0"/>
          <a:lstStyle>
            <a:lvl1pPr algn="l" fontAlgn="auto">
              <a:spcBef>
                <a:spcPts val="0"/>
              </a:spcBef>
              <a:spcAft>
                <a:spcPts val="0"/>
              </a:spcAft>
              <a:defRPr sz="1300">
                <a:latin typeface="+mn-lt"/>
                <a:cs typeface="+mn-cs"/>
              </a:defRPr>
            </a:lvl1pPr>
          </a:lstStyle>
          <a:p>
            <a:pPr>
              <a:defRPr/>
            </a:pPr>
            <a:endParaRPr lang="fr-FR" dirty="0"/>
          </a:p>
        </p:txBody>
      </p:sp>
      <p:sp>
        <p:nvSpPr>
          <p:cNvPr id="3" name="Espace réservé de la date 2"/>
          <p:cNvSpPr>
            <a:spLocks noGrp="1"/>
          </p:cNvSpPr>
          <p:nvPr>
            <p:ph type="dt" idx="1"/>
          </p:nvPr>
        </p:nvSpPr>
        <p:spPr>
          <a:xfrm>
            <a:off x="5662613" y="0"/>
            <a:ext cx="4332287" cy="342900"/>
          </a:xfrm>
          <a:prstGeom prst="rect">
            <a:avLst/>
          </a:prstGeom>
        </p:spPr>
        <p:txBody>
          <a:bodyPr vert="horz" lIns="96341" tIns="48171" rIns="96341" bIns="48171" rtlCol="0"/>
          <a:lstStyle>
            <a:lvl1pPr algn="r" fontAlgn="auto">
              <a:spcBef>
                <a:spcPts val="0"/>
              </a:spcBef>
              <a:spcAft>
                <a:spcPts val="0"/>
              </a:spcAft>
              <a:defRPr sz="1300">
                <a:latin typeface="+mn-lt"/>
                <a:cs typeface="+mn-cs"/>
              </a:defRPr>
            </a:lvl1pPr>
          </a:lstStyle>
          <a:p>
            <a:pPr>
              <a:defRPr/>
            </a:pPr>
            <a:fld id="{9956C167-F83A-475E-8C90-A8FEE4DE5D05}" type="datetimeFigureOut">
              <a:rPr lang="fr-FR"/>
              <a:pPr>
                <a:defRPr/>
              </a:pPr>
              <a:t>24/10/17</a:t>
            </a:fld>
            <a:endParaRPr lang="fr-FR" dirty="0"/>
          </a:p>
        </p:txBody>
      </p:sp>
      <p:sp>
        <p:nvSpPr>
          <p:cNvPr id="4" name="Espace réservé de l'image des diapositives 3"/>
          <p:cNvSpPr>
            <a:spLocks noGrp="1" noRot="1" noChangeAspect="1"/>
          </p:cNvSpPr>
          <p:nvPr>
            <p:ph type="sldImg" idx="2"/>
          </p:nvPr>
        </p:nvSpPr>
        <p:spPr>
          <a:xfrm>
            <a:off x="3281363" y="514350"/>
            <a:ext cx="3433762" cy="2574925"/>
          </a:xfrm>
          <a:prstGeom prst="rect">
            <a:avLst/>
          </a:prstGeom>
          <a:noFill/>
          <a:ln w="12700">
            <a:solidFill>
              <a:prstClr val="black"/>
            </a:solidFill>
          </a:ln>
        </p:spPr>
        <p:txBody>
          <a:bodyPr vert="horz" lIns="96341" tIns="48171" rIns="96341" bIns="48171" rtlCol="0" anchor="ctr"/>
          <a:lstStyle/>
          <a:p>
            <a:pPr lvl="0"/>
            <a:endParaRPr lang="fr-FR" noProof="0" dirty="0"/>
          </a:p>
        </p:txBody>
      </p:sp>
      <p:sp>
        <p:nvSpPr>
          <p:cNvPr id="5" name="Espace réservé des commentaires 4"/>
          <p:cNvSpPr>
            <a:spLocks noGrp="1"/>
          </p:cNvSpPr>
          <p:nvPr>
            <p:ph type="body" sz="quarter" idx="3"/>
          </p:nvPr>
        </p:nvSpPr>
        <p:spPr>
          <a:xfrm>
            <a:off x="1000125" y="3260725"/>
            <a:ext cx="7996238" cy="3089275"/>
          </a:xfrm>
          <a:prstGeom prst="rect">
            <a:avLst/>
          </a:prstGeom>
        </p:spPr>
        <p:txBody>
          <a:bodyPr vert="horz" lIns="96341" tIns="48171" rIns="96341" bIns="48171"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6519863"/>
            <a:ext cx="4332288" cy="342900"/>
          </a:xfrm>
          <a:prstGeom prst="rect">
            <a:avLst/>
          </a:prstGeom>
        </p:spPr>
        <p:txBody>
          <a:bodyPr vert="horz" lIns="96341" tIns="48171" rIns="96341" bIns="48171" rtlCol="0" anchor="b"/>
          <a:lstStyle>
            <a:lvl1pPr algn="l" fontAlgn="auto">
              <a:spcBef>
                <a:spcPts val="0"/>
              </a:spcBef>
              <a:spcAft>
                <a:spcPts val="0"/>
              </a:spcAft>
              <a:defRPr sz="1300">
                <a:latin typeface="+mn-lt"/>
                <a:cs typeface="+mn-cs"/>
              </a:defRPr>
            </a:lvl1pPr>
          </a:lstStyle>
          <a:p>
            <a:pPr>
              <a:defRPr/>
            </a:pPr>
            <a:endParaRPr lang="fr-FR" dirty="0"/>
          </a:p>
        </p:txBody>
      </p:sp>
      <p:sp>
        <p:nvSpPr>
          <p:cNvPr id="7" name="Espace réservé du numéro de diapositive 6"/>
          <p:cNvSpPr>
            <a:spLocks noGrp="1"/>
          </p:cNvSpPr>
          <p:nvPr>
            <p:ph type="sldNum" sz="quarter" idx="5"/>
          </p:nvPr>
        </p:nvSpPr>
        <p:spPr>
          <a:xfrm>
            <a:off x="5662613" y="6519863"/>
            <a:ext cx="4332287" cy="342900"/>
          </a:xfrm>
          <a:prstGeom prst="rect">
            <a:avLst/>
          </a:prstGeom>
        </p:spPr>
        <p:txBody>
          <a:bodyPr vert="horz" lIns="96341" tIns="48171" rIns="96341" bIns="48171" rtlCol="0" anchor="b"/>
          <a:lstStyle>
            <a:lvl1pPr algn="r" fontAlgn="auto">
              <a:spcBef>
                <a:spcPts val="0"/>
              </a:spcBef>
              <a:spcAft>
                <a:spcPts val="0"/>
              </a:spcAft>
              <a:defRPr sz="1300">
                <a:latin typeface="+mn-lt"/>
                <a:cs typeface="+mn-cs"/>
              </a:defRPr>
            </a:lvl1pPr>
          </a:lstStyle>
          <a:p>
            <a:pPr>
              <a:defRPr/>
            </a:pPr>
            <a:fld id="{437C910D-6EF0-4E4D-9754-9E6890C73BF7}" type="slidenum">
              <a:rPr lang="fr-FR"/>
              <a:pPr>
                <a:defRPr/>
              </a:pPr>
              <a:t>‹#›</a:t>
            </a:fld>
            <a:endParaRPr lang="fr-FR" dirty="0"/>
          </a:p>
        </p:txBody>
      </p:sp>
    </p:spTree>
    <p:extLst>
      <p:ext uri="{BB962C8B-B14F-4D97-AF65-F5344CB8AC3E}">
        <p14:creationId xmlns:p14="http://schemas.microsoft.com/office/powerpoint/2010/main" val="38231352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168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a:p>
        </p:txBody>
      </p:sp>
      <p:sp>
        <p:nvSpPr>
          <p:cNvPr id="7066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6AAE46-EE73-4328-BF05-87379C9CB602}" type="slidenum">
              <a:rPr lang="fr-FR"/>
              <a:pPr fontAlgn="base">
                <a:spcBef>
                  <a:spcPct val="0"/>
                </a:spcBef>
                <a:spcAft>
                  <a:spcPct val="0"/>
                </a:spcAft>
                <a:defRPr/>
              </a:pPr>
              <a:t>1</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27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z="1300" b="1" u="sng" dirty="0"/>
              <a:t>Arthur N</a:t>
            </a:r>
            <a:endParaRPr lang="fr-FR" sz="1300" dirty="0"/>
          </a:p>
          <a:p>
            <a:pPr eaLnBrk="1" hangingPunct="1">
              <a:spcBef>
                <a:spcPct val="0"/>
              </a:spcBef>
            </a:pPr>
            <a:endParaRPr lang="fr-FR" dirty="0"/>
          </a:p>
        </p:txBody>
      </p:sp>
      <p:sp>
        <p:nvSpPr>
          <p:cNvPr id="7168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5C4B02-253E-4D0A-8A69-71967FFD709B}" type="slidenum">
              <a:rPr lang="fr-FR"/>
              <a:pPr fontAlgn="base">
                <a:spcBef>
                  <a:spcPct val="0"/>
                </a:spcBef>
                <a:spcAft>
                  <a:spcPct val="0"/>
                </a:spcAft>
                <a:defRPr/>
              </a:pPr>
              <a:t>2</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37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z="1300" b="1" u="sng" dirty="0"/>
              <a:t>Philippe Z</a:t>
            </a:r>
            <a:endParaRPr lang="fr-FR" sz="1300" dirty="0"/>
          </a:p>
          <a:p>
            <a:pPr eaLnBrk="1" hangingPunct="1">
              <a:spcBef>
                <a:spcPct val="0"/>
              </a:spcBef>
            </a:pPr>
            <a:endParaRPr lang="fr-FR" dirty="0"/>
          </a:p>
        </p:txBody>
      </p:sp>
      <p:sp>
        <p:nvSpPr>
          <p:cNvPr id="7270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994918-F491-471B-A417-7B1A9E7C6C4F}" type="slidenum">
              <a:rPr lang="fr-FR"/>
              <a:pPr fontAlgn="base">
                <a:spcBef>
                  <a:spcPct val="0"/>
                </a:spcBef>
                <a:spcAft>
                  <a:spcPct val="0"/>
                </a:spcAft>
                <a:defRPr/>
              </a:pPr>
              <a:t>3</a:t>
            </a:fld>
            <a:endParaRPr 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5779"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z="1300" b="1" dirty="0"/>
              <a:t>Philippe Z 1 mn</a:t>
            </a:r>
          </a:p>
          <a:p>
            <a:pPr eaLnBrk="1" hangingPunct="1">
              <a:spcBef>
                <a:spcPct val="0"/>
              </a:spcBef>
            </a:pPr>
            <a:r>
              <a:rPr lang="en-US" sz="1300" i="1" dirty="0"/>
              <a:t>Debrief par PZ</a:t>
            </a:r>
          </a:p>
          <a:p>
            <a:pPr eaLnBrk="1" hangingPunct="1">
              <a:spcBef>
                <a:spcPct val="0"/>
              </a:spcBef>
            </a:pPr>
            <a:r>
              <a:rPr lang="en-US" sz="1300" b="1" dirty="0"/>
              <a:t>H 60 HSH (10 mn)</a:t>
            </a:r>
            <a:endParaRPr lang="fr-FR" sz="1300" dirty="0"/>
          </a:p>
          <a:p>
            <a:pPr eaLnBrk="1" hangingPunct="1">
              <a:spcBef>
                <a:spcPct val="0"/>
              </a:spcBef>
            </a:pPr>
            <a:r>
              <a:rPr lang="fr-FR" sz="1300" dirty="0"/>
              <a:t>Diapo AB</a:t>
            </a:r>
          </a:p>
          <a:p>
            <a:pPr eaLnBrk="1" hangingPunct="1">
              <a:spcBef>
                <a:spcPct val="0"/>
              </a:spcBef>
            </a:pPr>
            <a:r>
              <a:rPr lang="fr-FR" sz="1300" b="1" dirty="0"/>
              <a:t>H 70 Éjaculation précoce  (9 mn)</a:t>
            </a:r>
            <a:endParaRPr lang="fr-FR" sz="1300" dirty="0"/>
          </a:p>
          <a:p>
            <a:pPr eaLnBrk="1" hangingPunct="1">
              <a:spcBef>
                <a:spcPct val="0"/>
              </a:spcBef>
            </a:pPr>
            <a:r>
              <a:rPr lang="fr-FR" sz="1300" dirty="0"/>
              <a:t>Diapo AN</a:t>
            </a:r>
          </a:p>
          <a:p>
            <a:pPr eaLnBrk="1" hangingPunct="1">
              <a:spcBef>
                <a:spcPct val="0"/>
              </a:spcBef>
            </a:pPr>
            <a:r>
              <a:rPr lang="fr-FR" sz="1300" b="1" dirty="0"/>
              <a:t>CONCLUSION</a:t>
            </a:r>
            <a:r>
              <a:rPr lang="fr-FR" sz="1300" dirty="0"/>
              <a:t> </a:t>
            </a:r>
            <a:r>
              <a:rPr lang="fr-FR" sz="1300" b="1" dirty="0"/>
              <a:t>AN (1 mn)</a:t>
            </a:r>
            <a:endParaRPr lang="fr-FR" sz="1300" dirty="0"/>
          </a:p>
          <a:p>
            <a:pPr eaLnBrk="1" hangingPunct="1">
              <a:spcBef>
                <a:spcPct val="0"/>
              </a:spcBef>
            </a:pPr>
            <a:r>
              <a:rPr lang="fr-FR" sz="1300" b="1" dirty="0"/>
              <a:t>H 90 FIN</a:t>
            </a:r>
            <a:endParaRPr lang="fr-FR" sz="1300" dirty="0"/>
          </a:p>
          <a:p>
            <a:pPr eaLnBrk="1" hangingPunct="1">
              <a:spcBef>
                <a:spcPct val="0"/>
              </a:spcBef>
            </a:pPr>
            <a:endParaRPr lang="fr-FR" dirty="0"/>
          </a:p>
        </p:txBody>
      </p:sp>
      <p:sp>
        <p:nvSpPr>
          <p:cNvPr id="74756"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493B43-BAD5-4F90-BFD2-39E88250E10A}" type="slidenum">
              <a:rPr lang="fr-FR"/>
              <a:pPr fontAlgn="base">
                <a:spcBef>
                  <a:spcPct val="0"/>
                </a:spcBef>
                <a:spcAft>
                  <a:spcPct val="0"/>
                </a:spcAft>
                <a:defRPr/>
              </a:pPr>
              <a:t>4</a:t>
            </a:fld>
            <a:endParaRPr 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6803"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Arthur N 10 mn</a:t>
            </a:r>
          </a:p>
          <a:p>
            <a:pPr eaLnBrk="1" hangingPunct="1">
              <a:spcBef>
                <a:spcPct val="0"/>
              </a:spcBef>
            </a:pPr>
            <a:r>
              <a:rPr lang="fr-FR" b="1" dirty="0"/>
              <a:t>TABLEAU PZ</a:t>
            </a:r>
          </a:p>
          <a:p>
            <a:pPr eaLnBrk="1" hangingPunct="1">
              <a:spcBef>
                <a:spcPct val="0"/>
              </a:spcBef>
            </a:pPr>
            <a:endParaRPr lang="fr-FR" dirty="0"/>
          </a:p>
          <a:p>
            <a:pPr eaLnBrk="1" hangingPunct="1">
              <a:spcBef>
                <a:spcPct val="0"/>
              </a:spcBef>
            </a:pPr>
            <a:r>
              <a:rPr lang="fr-FR" dirty="0"/>
              <a:t>Aborder la sexualité permet de :</a:t>
            </a:r>
          </a:p>
          <a:p>
            <a:pPr eaLnBrk="1" hangingPunct="1">
              <a:spcBef>
                <a:spcPct val="0"/>
              </a:spcBef>
            </a:pPr>
            <a:r>
              <a:rPr lang="fr-FR" dirty="0"/>
              <a:t>4 colonnes les medic, les complications des maladies, la prévention, bien être sexuel</a:t>
            </a:r>
          </a:p>
          <a:p>
            <a:pPr eaLnBrk="1" hangingPunct="1">
              <a:spcBef>
                <a:spcPct val="0"/>
              </a:spcBef>
            </a:pPr>
            <a:r>
              <a:rPr lang="fr-FR" b="1" dirty="0"/>
              <a:t>MEDIC</a:t>
            </a:r>
            <a:r>
              <a:rPr lang="fr-FR" dirty="0"/>
              <a:t> Effet iatrogène et sexualité :  béta -, statine, IRS, alpha bloquants (Zoxan), 5 alpha réductase ( finasteride, Propécia, Chibroproscar)</a:t>
            </a:r>
          </a:p>
          <a:p>
            <a:pPr eaLnBrk="1" hangingPunct="1">
              <a:spcBef>
                <a:spcPct val="0"/>
              </a:spcBef>
            </a:pPr>
            <a:r>
              <a:rPr lang="fr-FR" b="1" dirty="0"/>
              <a:t>MALADIES</a:t>
            </a:r>
            <a:r>
              <a:rPr lang="fr-FR" dirty="0"/>
              <a:t> DB, k prostate, artérite, dépression, stérilité, HTA</a:t>
            </a:r>
          </a:p>
          <a:p>
            <a:pPr eaLnBrk="1" hangingPunct="1">
              <a:spcBef>
                <a:spcPct val="0"/>
              </a:spcBef>
            </a:pPr>
            <a:r>
              <a:rPr lang="fr-FR" b="1" dirty="0"/>
              <a:t>PREVENTION </a:t>
            </a:r>
            <a:r>
              <a:rPr lang="fr-FR" dirty="0"/>
              <a:t>ado  : quelle sexualité TS jeune homo, prévention gg non désirée, counselling pour contraception, les voyages prev (les mineurs), Pb de couples,</a:t>
            </a:r>
          </a:p>
          <a:p>
            <a:pPr eaLnBrk="1" hangingPunct="1">
              <a:spcBef>
                <a:spcPct val="0"/>
              </a:spcBef>
            </a:pPr>
            <a:r>
              <a:rPr lang="fr-FR" b="1" dirty="0"/>
              <a:t>BIEN ETRE SEXUEL </a:t>
            </a:r>
            <a:r>
              <a:rPr lang="fr-FR" dirty="0"/>
              <a:t>Dépister un trouble sexuel : impuissance vaginisme dyspareunie ejac précoce, identité sexuelle, Violence (viol, mutilations sexuelles)</a:t>
            </a:r>
          </a:p>
          <a:p>
            <a:pPr eaLnBrk="1" hangingPunct="1">
              <a:spcBef>
                <a:spcPct val="0"/>
              </a:spcBef>
            </a:pPr>
            <a:endParaRPr lang="fr-FR" dirty="0"/>
          </a:p>
        </p:txBody>
      </p:sp>
      <p:sp>
        <p:nvSpPr>
          <p:cNvPr id="7578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D4F5B2-2772-4CE5-A731-ED78CB71B922}" type="slidenum">
              <a:rPr lang="fr-FR"/>
              <a:pPr fontAlgn="base">
                <a:spcBef>
                  <a:spcPct val="0"/>
                </a:spcBef>
                <a:spcAft>
                  <a:spcPct val="0"/>
                </a:spcAft>
                <a:defRPr/>
              </a:pPr>
              <a:t>5</a:t>
            </a:fld>
            <a:endParaRPr lang="fr-F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7827"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Philippe Z  10 mn</a:t>
            </a:r>
          </a:p>
          <a:p>
            <a:pPr eaLnBrk="1" hangingPunct="1">
              <a:spcBef>
                <a:spcPct val="0"/>
              </a:spcBef>
            </a:pPr>
            <a:r>
              <a:rPr lang="fr-FR" b="1" dirty="0"/>
              <a:t>TABLEAU AN</a:t>
            </a:r>
          </a:p>
          <a:p>
            <a:pPr eaLnBrk="1" hangingPunct="1">
              <a:spcBef>
                <a:spcPct val="0"/>
              </a:spcBef>
            </a:pPr>
            <a:endParaRPr lang="fr-FR" dirty="0"/>
          </a:p>
          <a:p>
            <a:pPr eaLnBrk="1" hangingPunct="1">
              <a:spcBef>
                <a:spcPct val="0"/>
              </a:spcBef>
            </a:pPr>
            <a:r>
              <a:rPr lang="fr-FR" b="1" dirty="0"/>
              <a:t>Les mots à employer pour parler de sexualité</a:t>
            </a:r>
          </a:p>
          <a:p>
            <a:pPr eaLnBrk="1" hangingPunct="1">
              <a:spcBef>
                <a:spcPct val="0"/>
              </a:spcBef>
            </a:pPr>
            <a:r>
              <a:rPr lang="fr-FR" b="1" dirty="0"/>
              <a:t>Comment aborder la sexualité ?</a:t>
            </a:r>
            <a:endParaRPr lang="fr-FR" dirty="0"/>
          </a:p>
          <a:p>
            <a:pPr eaLnBrk="1" hangingPunct="1">
              <a:spcBef>
                <a:spcPct val="0"/>
              </a:spcBef>
            </a:pPr>
            <a:r>
              <a:rPr lang="fr-FR" dirty="0"/>
              <a:t>Ou en êtes vous pour votre sexualité ?</a:t>
            </a:r>
          </a:p>
          <a:p>
            <a:pPr eaLnBrk="1" hangingPunct="1">
              <a:spcBef>
                <a:spcPct val="0"/>
              </a:spcBef>
            </a:pPr>
            <a:r>
              <a:rPr lang="fr-FR" dirty="0"/>
              <a:t>Avez-vous des rapports sexuels ? Avec un homme, une femme ?</a:t>
            </a:r>
          </a:p>
          <a:p>
            <a:pPr eaLnBrk="1" hangingPunct="1">
              <a:spcBef>
                <a:spcPct val="0"/>
              </a:spcBef>
            </a:pPr>
            <a:r>
              <a:rPr lang="fr-FR" dirty="0"/>
              <a:t>Quelle orientation sexuelle ?</a:t>
            </a:r>
          </a:p>
          <a:p>
            <a:pPr eaLnBrk="1" hangingPunct="1">
              <a:spcBef>
                <a:spcPct val="0"/>
              </a:spcBef>
            </a:pPr>
            <a:endParaRPr lang="fr-FR" dirty="0"/>
          </a:p>
          <a:p>
            <a:pPr eaLnBrk="1" hangingPunct="1">
              <a:spcBef>
                <a:spcPct val="0"/>
              </a:spcBef>
            </a:pPr>
            <a:r>
              <a:rPr lang="fr-FR" b="1" dirty="0"/>
              <a:t>Selon les thèmes </a:t>
            </a:r>
            <a:r>
              <a:rPr lang="fr-FR" dirty="0"/>
              <a:t>: quels mots ?</a:t>
            </a:r>
          </a:p>
          <a:p>
            <a:pPr eaLnBrk="1" hangingPunct="1">
              <a:spcBef>
                <a:spcPct val="0"/>
              </a:spcBef>
            </a:pPr>
            <a:r>
              <a:rPr lang="fr-FR" b="1" dirty="0"/>
              <a:t>Médicaments </a:t>
            </a:r>
            <a:r>
              <a:rPr lang="fr-FR" dirty="0"/>
              <a:t>: éjaculation, impuissance, </a:t>
            </a:r>
          </a:p>
          <a:p>
            <a:pPr eaLnBrk="1" hangingPunct="1">
              <a:spcBef>
                <a:spcPct val="0"/>
              </a:spcBef>
            </a:pPr>
            <a:r>
              <a:rPr lang="fr-FR" b="1" dirty="0"/>
              <a:t>Les maladies </a:t>
            </a:r>
            <a:r>
              <a:rPr lang="fr-FR" dirty="0"/>
              <a:t>: Lapeyronie, impuissance,</a:t>
            </a:r>
          </a:p>
          <a:p>
            <a:pPr eaLnBrk="1" hangingPunct="1">
              <a:spcBef>
                <a:spcPct val="0"/>
              </a:spcBef>
            </a:pPr>
            <a:r>
              <a:rPr lang="fr-FR" b="1" dirty="0"/>
              <a:t>Prévention</a:t>
            </a:r>
            <a:r>
              <a:rPr lang="fr-FR" dirty="0"/>
              <a:t> sex ado  : comment parler de sexe aux ado, Autopalpation k test (diaporama), CU </a:t>
            </a:r>
          </a:p>
          <a:p>
            <a:pPr eaLnBrk="1" hangingPunct="1">
              <a:spcBef>
                <a:spcPct val="0"/>
              </a:spcBef>
            </a:pPr>
            <a:r>
              <a:rPr lang="fr-FR" b="1" dirty="0"/>
              <a:t>Bien être sexuel </a:t>
            </a:r>
            <a:r>
              <a:rPr lang="fr-FR" dirty="0"/>
              <a:t>Éjaculations impuissance douleur à pénétration  (dyspareunie)</a:t>
            </a:r>
          </a:p>
          <a:p>
            <a:pPr eaLnBrk="1" hangingPunct="1">
              <a:spcBef>
                <a:spcPct val="0"/>
              </a:spcBef>
            </a:pPr>
            <a:r>
              <a:rPr lang="fr-FR" b="1" dirty="0"/>
              <a:t>Les mots </a:t>
            </a:r>
            <a:r>
              <a:rPr lang="fr-FR" dirty="0"/>
              <a:t>masturbation  libido  Ejaculation impuissance viol homosexuel pénis verge vagin vulve </a:t>
            </a:r>
          </a:p>
          <a:p>
            <a:pPr eaLnBrk="1" hangingPunct="1">
              <a:spcBef>
                <a:spcPct val="0"/>
              </a:spcBef>
            </a:pPr>
            <a:r>
              <a:rPr lang="fr-FR" b="1" dirty="0"/>
              <a:t>Les violences </a:t>
            </a:r>
            <a:r>
              <a:rPr lang="fr-FR" dirty="0"/>
              <a:t>: viol</a:t>
            </a:r>
            <a:endParaRPr lang="fr-FR" b="1" dirty="0"/>
          </a:p>
          <a:p>
            <a:pPr eaLnBrk="1" hangingPunct="1">
              <a:spcBef>
                <a:spcPct val="0"/>
              </a:spcBef>
            </a:pPr>
            <a:endParaRPr lang="fr-FR" dirty="0"/>
          </a:p>
        </p:txBody>
      </p:sp>
      <p:sp>
        <p:nvSpPr>
          <p:cNvPr id="7680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7173D6-1182-49DA-88C1-7C3324880F23}" type="slidenum">
              <a:rPr lang="fr-FR"/>
              <a:pPr fontAlgn="base">
                <a:spcBef>
                  <a:spcPct val="0"/>
                </a:spcBef>
                <a:spcAft>
                  <a:spcPct val="0"/>
                </a:spcAft>
                <a:defRPr/>
              </a:pPr>
              <a:t>6</a:t>
            </a:fld>
            <a:endParaRPr lang="fr-FR" dirty="0"/>
          </a:p>
        </p:txBody>
      </p:sp>
    </p:spTree>
    <p:extLst>
      <p:ext uri="{BB962C8B-B14F-4D97-AF65-F5344CB8AC3E}">
        <p14:creationId xmlns:p14="http://schemas.microsoft.com/office/powerpoint/2010/main" val="2046583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7827"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Philippe Z  9 mn TABLEAU AN</a:t>
            </a:r>
            <a:endParaRPr lang="fr-FR" dirty="0"/>
          </a:p>
          <a:p>
            <a:pPr eaLnBrk="1" hangingPunct="1">
              <a:spcBef>
                <a:spcPct val="0"/>
              </a:spcBef>
            </a:pPr>
            <a:r>
              <a:rPr lang="fr-FR" b="1" dirty="0"/>
              <a:t>Les mots à employer pour parler de sexualité</a:t>
            </a:r>
          </a:p>
          <a:p>
            <a:pPr eaLnBrk="1" hangingPunct="1">
              <a:spcBef>
                <a:spcPct val="0"/>
              </a:spcBef>
            </a:pPr>
            <a:r>
              <a:rPr lang="fr-FR" b="1" dirty="0"/>
              <a:t>Comment aborder la sexualité ?</a:t>
            </a:r>
            <a:endParaRPr lang="fr-FR" dirty="0"/>
          </a:p>
          <a:p>
            <a:pPr eaLnBrk="1" hangingPunct="1">
              <a:spcBef>
                <a:spcPct val="0"/>
              </a:spcBef>
            </a:pPr>
            <a:r>
              <a:rPr lang="fr-FR" dirty="0"/>
              <a:t>Ou en êtes vous pour votre sexualité ?</a:t>
            </a:r>
          </a:p>
          <a:p>
            <a:pPr eaLnBrk="1" hangingPunct="1">
              <a:spcBef>
                <a:spcPct val="0"/>
              </a:spcBef>
            </a:pPr>
            <a:r>
              <a:rPr lang="fr-FR" dirty="0"/>
              <a:t>Avez-vous des rapports sexuels ? Avec un homme, une femme ?</a:t>
            </a:r>
          </a:p>
          <a:p>
            <a:pPr eaLnBrk="1" hangingPunct="1">
              <a:spcBef>
                <a:spcPct val="0"/>
              </a:spcBef>
            </a:pPr>
            <a:r>
              <a:rPr lang="fr-FR" dirty="0"/>
              <a:t>Quelle orientation sexuelle ?</a:t>
            </a:r>
          </a:p>
          <a:p>
            <a:pPr eaLnBrk="1" hangingPunct="1">
              <a:spcBef>
                <a:spcPct val="0"/>
              </a:spcBef>
            </a:pPr>
            <a:r>
              <a:rPr lang="fr-FR" b="1" dirty="0"/>
              <a:t>Selon les thèmes </a:t>
            </a:r>
            <a:r>
              <a:rPr lang="fr-FR" dirty="0"/>
              <a:t>: quels mots ?</a:t>
            </a:r>
          </a:p>
          <a:p>
            <a:pPr eaLnBrk="1" hangingPunct="1">
              <a:spcBef>
                <a:spcPct val="0"/>
              </a:spcBef>
            </a:pPr>
            <a:r>
              <a:rPr lang="fr-FR" b="1" dirty="0"/>
              <a:t>Médicaments </a:t>
            </a:r>
            <a:r>
              <a:rPr lang="fr-FR" dirty="0"/>
              <a:t>: éjaculation, impuissance, </a:t>
            </a:r>
          </a:p>
          <a:p>
            <a:pPr eaLnBrk="1" hangingPunct="1">
              <a:spcBef>
                <a:spcPct val="0"/>
              </a:spcBef>
            </a:pPr>
            <a:r>
              <a:rPr lang="fr-FR" b="1" dirty="0"/>
              <a:t>Les maladies </a:t>
            </a:r>
            <a:r>
              <a:rPr lang="fr-FR" dirty="0"/>
              <a:t>: Lapeyronie, impuissance,</a:t>
            </a:r>
          </a:p>
          <a:p>
            <a:pPr eaLnBrk="1" hangingPunct="1">
              <a:spcBef>
                <a:spcPct val="0"/>
              </a:spcBef>
            </a:pPr>
            <a:r>
              <a:rPr lang="fr-FR" b="1" dirty="0"/>
              <a:t>Prévention</a:t>
            </a:r>
            <a:r>
              <a:rPr lang="fr-FR" dirty="0"/>
              <a:t> sexe ado  : comment parler de sexe aux ado, Autopalpation k test (diaporama), CU </a:t>
            </a:r>
          </a:p>
          <a:p>
            <a:pPr eaLnBrk="1" hangingPunct="1">
              <a:spcBef>
                <a:spcPct val="0"/>
              </a:spcBef>
            </a:pPr>
            <a:r>
              <a:rPr lang="fr-FR" b="1" dirty="0"/>
              <a:t>Bien être sexuel </a:t>
            </a:r>
            <a:r>
              <a:rPr lang="fr-FR" dirty="0"/>
              <a:t>Éjaculations impuissance douleur à pénétration  (dyspareunie)</a:t>
            </a:r>
          </a:p>
          <a:p>
            <a:pPr eaLnBrk="1" hangingPunct="1">
              <a:spcBef>
                <a:spcPct val="0"/>
              </a:spcBef>
            </a:pPr>
            <a:r>
              <a:rPr lang="fr-FR" b="1" dirty="0"/>
              <a:t>Les mots </a:t>
            </a:r>
            <a:r>
              <a:rPr lang="fr-FR" dirty="0"/>
              <a:t>masturbation  libido  Ejaculation impuissance viol homosexuel pénis verge vagin vulve </a:t>
            </a:r>
          </a:p>
          <a:p>
            <a:pPr eaLnBrk="1" hangingPunct="1">
              <a:spcBef>
                <a:spcPct val="0"/>
              </a:spcBef>
            </a:pPr>
            <a:r>
              <a:rPr lang="fr-FR" b="1" dirty="0"/>
              <a:t>Les violences </a:t>
            </a:r>
            <a:r>
              <a:rPr lang="fr-FR" dirty="0"/>
              <a:t>: viol En France on évalue, 16% de femmes ont subis des viols ou des tentatives de viols dans leur vie dont 59% avant 18 ans, et 5% des hommes ont subis des viols ou des tentatives de viols dans leur vie dont 67% avant 18 ans (INED 2008*)</a:t>
            </a:r>
          </a:p>
          <a:p>
            <a:pPr eaLnBrk="1" hangingPunct="1">
              <a:spcBef>
                <a:spcPct val="0"/>
              </a:spcBef>
            </a:pPr>
            <a:endParaRPr lang="fr-FR" b="1" dirty="0"/>
          </a:p>
          <a:p>
            <a:pPr eaLnBrk="1" hangingPunct="1">
              <a:spcBef>
                <a:spcPct val="0"/>
              </a:spcBef>
            </a:pPr>
            <a:endParaRPr lang="fr-FR" dirty="0"/>
          </a:p>
        </p:txBody>
      </p:sp>
      <p:sp>
        <p:nvSpPr>
          <p:cNvPr id="7680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7173D6-1182-49DA-88C1-7C3324880F23}" type="slidenum">
              <a:rPr lang="fr-FR"/>
              <a:pPr fontAlgn="base">
                <a:spcBef>
                  <a:spcPct val="0"/>
                </a:spcBef>
                <a:spcAft>
                  <a:spcPct val="0"/>
                </a:spcAft>
                <a:defRPr/>
              </a:pPr>
              <a:t>7</a:t>
            </a:fld>
            <a:endParaRPr lang="fr-FR" dirty="0"/>
          </a:p>
        </p:txBody>
      </p:sp>
    </p:spTree>
    <p:extLst>
      <p:ext uri="{BB962C8B-B14F-4D97-AF65-F5344CB8AC3E}">
        <p14:creationId xmlns:p14="http://schemas.microsoft.com/office/powerpoint/2010/main" val="1425080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Philippe Z 1 mn</a:t>
            </a:r>
          </a:p>
        </p:txBody>
      </p:sp>
      <p:sp>
        <p:nvSpPr>
          <p:cNvPr id="4" name="Espace réservé du numéro de diapositive 3"/>
          <p:cNvSpPr>
            <a:spLocks noGrp="1"/>
          </p:cNvSpPr>
          <p:nvPr>
            <p:ph type="sldNum" sz="quarter" idx="10"/>
          </p:nvPr>
        </p:nvSpPr>
        <p:spPr/>
        <p:txBody>
          <a:bodyPr/>
          <a:lstStyle/>
          <a:p>
            <a:fld id="{6AB630F8-A16D-45DA-9369-6105DFC963C3}" type="slidenum">
              <a:rPr lang="fr-FR" smtClean="0"/>
              <a:pPr/>
              <a:t>8</a:t>
            </a:fld>
            <a:endParaRPr lang="fr-FR" dirty="0"/>
          </a:p>
        </p:txBody>
      </p:sp>
    </p:spTree>
    <p:extLst>
      <p:ext uri="{BB962C8B-B14F-4D97-AF65-F5344CB8AC3E}">
        <p14:creationId xmlns:p14="http://schemas.microsoft.com/office/powerpoint/2010/main" val="1409180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Arthur N.</a:t>
            </a:r>
            <a:r>
              <a:rPr lang="fr-FR" b="1" baseline="0" dirty="0"/>
              <a:t> </a:t>
            </a:r>
            <a:r>
              <a:rPr lang="fr-FR" b="1" dirty="0"/>
              <a:t> Mn</a:t>
            </a:r>
          </a:p>
          <a:p>
            <a:pPr eaLnBrk="1" hangingPunct="1">
              <a:spcBef>
                <a:spcPct val="0"/>
              </a:spcBef>
            </a:pPr>
            <a:endParaRPr lang="fr-FR" b="1" dirty="0"/>
          </a:p>
          <a:p>
            <a:pPr marL="285750" indent="-285750">
              <a:buFont typeface="Arial"/>
              <a:buChar char="•"/>
            </a:pPr>
            <a:r>
              <a:rPr lang="fr-FR" sz="1200" dirty="0"/>
              <a:t>Le sexting : envoi de messages et d’images sexuellement explicites au moyen d’un téléphone, messagerie instantanées, blogs ou réseaux sociaux.</a:t>
            </a:r>
          </a:p>
          <a:p>
            <a:pPr eaLnBrk="1" hangingPunct="1">
              <a:spcBef>
                <a:spcPct val="0"/>
              </a:spcBef>
            </a:pPr>
            <a:endParaRPr lang="fr-FR" b="1" dirty="0"/>
          </a:p>
          <a:p>
            <a:pPr marL="0" marR="0" indent="0" algn="l" defTabSz="914400" rtl="0" eaLnBrk="1" fontAlgn="base" latinLnBrk="0" hangingPunct="1">
              <a:lnSpc>
                <a:spcPct val="100000"/>
              </a:lnSpc>
              <a:spcBef>
                <a:spcPct val="0"/>
              </a:spcBef>
              <a:spcAft>
                <a:spcPct val="0"/>
              </a:spcAft>
              <a:buClrTx/>
              <a:buSzTx/>
              <a:buFontTx/>
              <a:buNone/>
              <a:tabLst/>
              <a:defRPr/>
            </a:pPr>
            <a:r>
              <a:rPr lang="fr-FR" sz="1200" dirty="0"/>
              <a:t>Société marquée par l’essor de nouvelles technologies</a:t>
            </a:r>
            <a:r>
              <a:rPr lang="fr-FR" sz="1200" baseline="0" dirty="0"/>
              <a:t> avec l’essor des réseaux sociaux et des messageries instantanées. </a:t>
            </a:r>
          </a:p>
          <a:p>
            <a:pPr marL="0" marR="0" indent="0" algn="l" defTabSz="914400" rtl="0" eaLnBrk="1" fontAlgn="base" latinLnBrk="0" hangingPunct="1">
              <a:lnSpc>
                <a:spcPct val="100000"/>
              </a:lnSpc>
              <a:spcBef>
                <a:spcPct val="0"/>
              </a:spcBef>
              <a:spcAft>
                <a:spcPct val="0"/>
              </a:spcAft>
              <a:buClrTx/>
              <a:buSzTx/>
              <a:buFontTx/>
              <a:buNone/>
              <a:tabLst/>
              <a:defRPr/>
            </a:pPr>
            <a:r>
              <a:rPr lang="fr-FR" sz="1200" baseline="0" dirty="0"/>
              <a:t>Les adolescents sont particulièrement exposés. </a:t>
            </a:r>
          </a:p>
          <a:p>
            <a:pPr marL="0" marR="0" indent="0" algn="l" defTabSz="914400" rtl="0" eaLnBrk="1" fontAlgn="base" latinLnBrk="0" hangingPunct="1">
              <a:lnSpc>
                <a:spcPct val="100000"/>
              </a:lnSpc>
              <a:spcBef>
                <a:spcPct val="0"/>
              </a:spcBef>
              <a:spcAft>
                <a:spcPct val="0"/>
              </a:spcAft>
              <a:buClrTx/>
              <a:buSzTx/>
              <a:buFontTx/>
              <a:buNone/>
              <a:tabLst/>
              <a:defRPr/>
            </a:pPr>
            <a:endParaRPr lang="fr-FR" sz="1200" dirty="0"/>
          </a:p>
          <a:p>
            <a:pPr eaLnBrk="1" hangingPunct="1">
              <a:spcBef>
                <a:spcPct val="0"/>
              </a:spcBef>
            </a:pPr>
            <a:endParaRPr lang="fr-FR" b="1" dirty="0"/>
          </a:p>
        </p:txBody>
      </p:sp>
      <p:sp>
        <p:nvSpPr>
          <p:cNvPr id="78852"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AB612D-A010-444E-A944-DDC4BA8FF14D}" type="slidenum">
              <a:rPr lang="fr-FR"/>
              <a:pPr fontAlgn="base">
                <a:spcBef>
                  <a:spcPct val="0"/>
                </a:spcBef>
                <a:spcAft>
                  <a:spcPct val="0"/>
                </a:spcAft>
                <a:defRPr/>
              </a:pPr>
              <a:t>9</a:t>
            </a:fld>
            <a:endParaRPr lang="fr-FR" dirty="0"/>
          </a:p>
        </p:txBody>
      </p:sp>
    </p:spTree>
    <p:extLst>
      <p:ext uri="{BB962C8B-B14F-4D97-AF65-F5344CB8AC3E}">
        <p14:creationId xmlns:p14="http://schemas.microsoft.com/office/powerpoint/2010/main" val="3255964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Arthur N.</a:t>
            </a:r>
            <a:r>
              <a:rPr lang="fr-FR" b="1" baseline="0" dirty="0"/>
              <a:t> </a:t>
            </a:r>
            <a:r>
              <a:rPr lang="fr-FR" b="1" dirty="0"/>
              <a:t> Mn</a:t>
            </a:r>
          </a:p>
          <a:p>
            <a:pPr eaLnBrk="1" hangingPunct="1">
              <a:spcBef>
                <a:spcPct val="0"/>
              </a:spcBef>
            </a:pPr>
            <a:endParaRPr lang="fr-FR" b="1" dirty="0"/>
          </a:p>
          <a:p>
            <a:pPr marL="285750" indent="-285750">
              <a:buFont typeface="Arial"/>
              <a:buChar char="•"/>
            </a:pPr>
            <a:r>
              <a:rPr lang="fr-FR" sz="1200" dirty="0"/>
              <a:t>Le sexting : envoi de messages et d’images sexuellement explicites au moyen d’un téléphone, messagerie instantanées, blogs ou réseaux sociaux.</a:t>
            </a:r>
          </a:p>
          <a:p>
            <a:pPr eaLnBrk="1" hangingPunct="1">
              <a:spcBef>
                <a:spcPct val="0"/>
              </a:spcBef>
            </a:pPr>
            <a:endParaRPr lang="fr-FR" b="1" dirty="0"/>
          </a:p>
          <a:p>
            <a:pPr marL="0" marR="0" indent="0" algn="l" defTabSz="914400" rtl="0" eaLnBrk="1" fontAlgn="base" latinLnBrk="0" hangingPunct="1">
              <a:lnSpc>
                <a:spcPct val="100000"/>
              </a:lnSpc>
              <a:spcBef>
                <a:spcPct val="0"/>
              </a:spcBef>
              <a:spcAft>
                <a:spcPct val="0"/>
              </a:spcAft>
              <a:buClrTx/>
              <a:buSzTx/>
              <a:buFontTx/>
              <a:buNone/>
              <a:tabLst/>
              <a:defRPr/>
            </a:pPr>
            <a:r>
              <a:rPr lang="fr-FR" sz="1200" dirty="0"/>
              <a:t>Société marquée par l’essor de nouvelles technologies</a:t>
            </a:r>
            <a:r>
              <a:rPr lang="fr-FR" sz="1200" baseline="0" dirty="0"/>
              <a:t> avec l’essor des réseaux sociaux et des messageries instantanées. </a:t>
            </a:r>
          </a:p>
          <a:p>
            <a:pPr marL="0" marR="0" indent="0" algn="l" defTabSz="914400" rtl="0" eaLnBrk="1" fontAlgn="base" latinLnBrk="0" hangingPunct="1">
              <a:lnSpc>
                <a:spcPct val="100000"/>
              </a:lnSpc>
              <a:spcBef>
                <a:spcPct val="0"/>
              </a:spcBef>
              <a:spcAft>
                <a:spcPct val="0"/>
              </a:spcAft>
              <a:buClrTx/>
              <a:buSzTx/>
              <a:buFontTx/>
              <a:buNone/>
              <a:tabLst/>
              <a:defRPr/>
            </a:pPr>
            <a:r>
              <a:rPr lang="fr-FR" sz="1200" baseline="0" dirty="0"/>
              <a:t>Les adolescents sont particulièrement exposés. </a:t>
            </a:r>
          </a:p>
          <a:p>
            <a:pPr marL="0" marR="0" indent="0" algn="l" defTabSz="914400" rtl="0" eaLnBrk="1" fontAlgn="base" latinLnBrk="0" hangingPunct="1">
              <a:lnSpc>
                <a:spcPct val="100000"/>
              </a:lnSpc>
              <a:spcBef>
                <a:spcPct val="0"/>
              </a:spcBef>
              <a:spcAft>
                <a:spcPct val="0"/>
              </a:spcAft>
              <a:buClrTx/>
              <a:buSzTx/>
              <a:buFontTx/>
              <a:buNone/>
              <a:tabLst/>
              <a:defRPr/>
            </a:pPr>
            <a:endParaRPr lang="fr-FR" sz="1200" dirty="0"/>
          </a:p>
          <a:p>
            <a:pPr eaLnBrk="1" hangingPunct="1">
              <a:spcBef>
                <a:spcPct val="0"/>
              </a:spcBef>
            </a:pPr>
            <a:endParaRPr lang="fr-FR" b="1" dirty="0"/>
          </a:p>
        </p:txBody>
      </p:sp>
      <p:sp>
        <p:nvSpPr>
          <p:cNvPr id="78852"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AB612D-A010-444E-A944-DDC4BA8FF14D}" type="slidenum">
              <a:rPr lang="fr-FR"/>
              <a:pPr fontAlgn="base">
                <a:spcBef>
                  <a:spcPct val="0"/>
                </a:spcBef>
                <a:spcAft>
                  <a:spcPct val="0"/>
                </a:spcAft>
                <a:defRPr/>
              </a:pPr>
              <a:t>10</a:t>
            </a:fld>
            <a:endParaRPr lang="fr-FR" dirty="0"/>
          </a:p>
        </p:txBody>
      </p:sp>
    </p:spTree>
    <p:extLst>
      <p:ext uri="{BB962C8B-B14F-4D97-AF65-F5344CB8AC3E}">
        <p14:creationId xmlns:p14="http://schemas.microsoft.com/office/powerpoint/2010/main" val="3255964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1923"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PZ</a:t>
            </a:r>
          </a:p>
        </p:txBody>
      </p:sp>
      <p:sp>
        <p:nvSpPr>
          <p:cNvPr id="8090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97A123-E1BD-4512-A658-6CB71F91AD1A}" type="slidenum">
              <a:rPr lang="fr-FR"/>
              <a:pPr fontAlgn="base">
                <a:spcBef>
                  <a:spcPct val="0"/>
                </a:spcBef>
                <a:spcAft>
                  <a:spcPct val="0"/>
                </a:spcAft>
                <a:defRPr/>
              </a:pPr>
              <a:t>12</a:t>
            </a:fld>
            <a:endParaRPr lang="fr-F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2947"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PZ</a:t>
            </a:r>
          </a:p>
        </p:txBody>
      </p:sp>
      <p:sp>
        <p:nvSpPr>
          <p:cNvPr id="8192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B7BC41-BA3A-4522-81FF-A437F2CE4F02}" type="slidenum">
              <a:rPr lang="fr-FR"/>
              <a:pPr fontAlgn="base">
                <a:spcBef>
                  <a:spcPct val="0"/>
                </a:spcBef>
                <a:spcAft>
                  <a:spcPct val="0"/>
                </a:spcAft>
                <a:defRPr/>
              </a:pPr>
              <a:t>13</a:t>
            </a:fld>
            <a:endParaRPr lang="fr-F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3971"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PZ</a:t>
            </a:r>
          </a:p>
        </p:txBody>
      </p:sp>
      <p:sp>
        <p:nvSpPr>
          <p:cNvPr id="8294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80C618-9BB3-47F6-8DF6-A4034C025A79}" type="slidenum">
              <a:rPr lang="fr-FR"/>
              <a:pPr fontAlgn="base">
                <a:spcBef>
                  <a:spcPct val="0"/>
                </a:spcBef>
                <a:spcAft>
                  <a:spcPct val="0"/>
                </a:spcAft>
                <a:defRPr/>
              </a:pPr>
              <a:t>14</a:t>
            </a:fld>
            <a:endParaRPr lang="fr-F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4995"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PZ</a:t>
            </a:r>
          </a:p>
        </p:txBody>
      </p:sp>
      <p:sp>
        <p:nvSpPr>
          <p:cNvPr id="83972"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F9C1D6-95C5-4032-A15E-F287A282E298}" type="slidenum">
              <a:rPr lang="fr-FR"/>
              <a:pPr fontAlgn="base">
                <a:spcBef>
                  <a:spcPct val="0"/>
                </a:spcBef>
                <a:spcAft>
                  <a:spcPct val="0"/>
                </a:spcAft>
                <a:defRPr/>
              </a:pPr>
              <a:t>15</a:t>
            </a:fld>
            <a:endParaRPr lang="fr-F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6019"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PZ</a:t>
            </a:r>
          </a:p>
        </p:txBody>
      </p:sp>
      <p:sp>
        <p:nvSpPr>
          <p:cNvPr id="84996"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713134-49AC-44FF-ACB0-05873E3F863B}" type="slidenum">
              <a:rPr lang="fr-FR"/>
              <a:pPr fontAlgn="base">
                <a:spcBef>
                  <a:spcPct val="0"/>
                </a:spcBef>
                <a:spcAft>
                  <a:spcPct val="0"/>
                </a:spcAft>
                <a:defRPr/>
              </a:pPr>
              <a:t>16</a:t>
            </a:fld>
            <a:endParaRPr lang="fr-F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7043"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PZ</a:t>
            </a:r>
          </a:p>
          <a:p>
            <a:pPr eaLnBrk="1" hangingPunct="1">
              <a:spcBef>
                <a:spcPct val="0"/>
              </a:spcBef>
            </a:pPr>
            <a:r>
              <a:rPr lang="fr-FR" b="1" dirty="0"/>
              <a:t>1/3 des &gt; 75 ans ont une activité sexuelle</a:t>
            </a:r>
          </a:p>
          <a:p>
            <a:pPr eaLnBrk="1" hangingPunct="1">
              <a:spcBef>
                <a:spcPct val="0"/>
              </a:spcBef>
            </a:pPr>
            <a:r>
              <a:rPr lang="fr-FR" b="1" dirty="0"/>
              <a:t>HSH et vaccins ?</a:t>
            </a:r>
          </a:p>
        </p:txBody>
      </p:sp>
      <p:sp>
        <p:nvSpPr>
          <p:cNvPr id="8602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A76AA7-C036-4730-9078-08C96BE6C77D}" type="slidenum">
              <a:rPr lang="fr-FR"/>
              <a:pPr fontAlgn="base">
                <a:spcBef>
                  <a:spcPct val="0"/>
                </a:spcBef>
                <a:spcAft>
                  <a:spcPct val="0"/>
                </a:spcAft>
                <a:defRPr/>
              </a:pPr>
              <a:t>17</a:t>
            </a:fld>
            <a:endParaRPr lang="fr-F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18</a:t>
            </a:fld>
            <a:endParaRPr lang="fr-FR" dirty="0"/>
          </a:p>
        </p:txBody>
      </p:sp>
    </p:spTree>
    <p:extLst>
      <p:ext uri="{BB962C8B-B14F-4D97-AF65-F5344CB8AC3E}">
        <p14:creationId xmlns:p14="http://schemas.microsoft.com/office/powerpoint/2010/main" val="4115340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19</a:t>
            </a:fld>
            <a:endParaRPr lang="fr-FR" dirty="0"/>
          </a:p>
        </p:txBody>
      </p:sp>
    </p:spTree>
    <p:extLst>
      <p:ext uri="{BB962C8B-B14F-4D97-AF65-F5344CB8AC3E}">
        <p14:creationId xmlns:p14="http://schemas.microsoft.com/office/powerpoint/2010/main" val="1250983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20</a:t>
            </a:fld>
            <a:endParaRPr lang="fr-FR" dirty="0"/>
          </a:p>
        </p:txBody>
      </p:sp>
    </p:spTree>
    <p:extLst>
      <p:ext uri="{BB962C8B-B14F-4D97-AF65-F5344CB8AC3E}">
        <p14:creationId xmlns:p14="http://schemas.microsoft.com/office/powerpoint/2010/main" val="1972303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21</a:t>
            </a:fld>
            <a:endParaRPr lang="fr-FR" dirty="0"/>
          </a:p>
        </p:txBody>
      </p:sp>
    </p:spTree>
    <p:extLst>
      <p:ext uri="{BB962C8B-B14F-4D97-AF65-F5344CB8AC3E}">
        <p14:creationId xmlns:p14="http://schemas.microsoft.com/office/powerpoint/2010/main" val="3944553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22</a:t>
            </a:fld>
            <a:endParaRPr lang="fr-FR" dirty="0"/>
          </a:p>
        </p:txBody>
      </p:sp>
    </p:spTree>
    <p:extLst>
      <p:ext uri="{BB962C8B-B14F-4D97-AF65-F5344CB8AC3E}">
        <p14:creationId xmlns:p14="http://schemas.microsoft.com/office/powerpoint/2010/main" val="470405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23</a:t>
            </a:fld>
            <a:endParaRPr lang="fr-FR" dirty="0"/>
          </a:p>
        </p:txBody>
      </p:sp>
    </p:spTree>
    <p:extLst>
      <p:ext uri="{BB962C8B-B14F-4D97-AF65-F5344CB8AC3E}">
        <p14:creationId xmlns:p14="http://schemas.microsoft.com/office/powerpoint/2010/main" val="898543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24</a:t>
            </a:fld>
            <a:endParaRPr lang="fr-FR" dirty="0"/>
          </a:p>
        </p:txBody>
      </p:sp>
    </p:spTree>
    <p:extLst>
      <p:ext uri="{BB962C8B-B14F-4D97-AF65-F5344CB8AC3E}">
        <p14:creationId xmlns:p14="http://schemas.microsoft.com/office/powerpoint/2010/main" val="35170939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dirty="0"/>
              <a:t>L’hypothèse de notre étude était que, quand le MG parle de sexualité, le taux de vaccination contre le VHA augmente chez les HSH. L’objectif principal était d’évaluer la proposition de vaccination en fonction de si le MG avait parler de sexualité avec le patient. Les objectifs secondaires étaient de savoir si les HSH connaissaient la maladie de l’hépatite A, si les MG abordent la sexualité et si les patients souhaitent en parler.</a:t>
            </a:r>
          </a:p>
        </p:txBody>
      </p:sp>
      <p:sp>
        <p:nvSpPr>
          <p:cNvPr id="870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3F34C2-C105-49FA-A032-8A092B00AC2C}" type="slidenum">
              <a:rPr lang="fr-FR"/>
              <a:pPr fontAlgn="base">
                <a:spcBef>
                  <a:spcPct val="0"/>
                </a:spcBef>
                <a:spcAft>
                  <a:spcPct val="0"/>
                </a:spcAft>
                <a:defRPr/>
              </a:pPr>
              <a:t>25</a:t>
            </a:fld>
            <a:endParaRPr lang="fr-F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dirty="0"/>
              <a:t>Pour cela nous avons monté une étude observationnelle, descriptive et transversale, avec un auto-questionnaire anonyme mis en ligne du 23 septembre 2015 au 04 Février 2016 et proposé aux HSH majeurs. Le Questionnaire a été réalisé via Google Forms et le lien a été diffusé sur plusieurs sites Internet de rencontres gays, sur les sites de prévention des maladies sexuellement transmissibles et sur les sites Internet d’associations Gay/LGTB.</a:t>
            </a:r>
            <a:endParaRPr lang="es-ES_tradnl" dirty="0"/>
          </a:p>
          <a:p>
            <a:pPr eaLnBrk="1" hangingPunct="1">
              <a:spcBef>
                <a:spcPct val="0"/>
              </a:spcBef>
            </a:pPr>
            <a:r>
              <a:rPr lang="fr-FR" dirty="0"/>
              <a:t>Les sites Internet ont été choisis en fonction de leur lien avec la communauté homosexuelle. Pour tous les sites, un accord préalable a été demandé</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68A27A-AD97-4BF0-8F63-32DE3A5FAB3B}" type="slidenum">
              <a:rPr lang="fr-FR"/>
              <a:pPr fontAlgn="base">
                <a:spcBef>
                  <a:spcPct val="0"/>
                </a:spcBef>
                <a:spcAft>
                  <a:spcPct val="0"/>
                </a:spcAft>
                <a:defRPr/>
              </a:pPr>
              <a:t>26</a:t>
            </a:fld>
            <a:endParaRPr lang="fr-F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dirty="0"/>
              <a:t>275 personnes ont répondu à notre questionnaire. Parmi elles, 12 femmes, 17 hommes n’ayant jamais eu de RS avec d’autres hommes et 6 HSH ayant un médecin généraliste en dehors de France. Ils ont été exclus de l’étude. Nous avons analysé 240 questionnaires.</a:t>
            </a:r>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5F8F22-1528-45EA-A10A-0A3FB51A31A6}" type="slidenum">
              <a:rPr lang="fr-FR"/>
              <a:pPr fontAlgn="base">
                <a:spcBef>
                  <a:spcPct val="0"/>
                </a:spcBef>
                <a:spcAft>
                  <a:spcPct val="0"/>
                </a:spcAft>
                <a:defRPr/>
              </a:pPr>
              <a:t>27</a:t>
            </a:fld>
            <a:endParaRPr lang="fr-F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dirty="0"/>
              <a:t>Concernant le 2eme objectif secondaire, 30% des répondants ont déjà discuté de sexualité avec leur MG. Seul la vaccination était associée de façon significative au fait de parler de sexualité. Nous n’avons pas réussi à prouver que le fait de voir souvent le mm MG était associé au fait de parler de sexualité, ni le fait d’avoir des RS fréquentes.</a:t>
            </a:r>
          </a:p>
        </p:txBody>
      </p:sp>
      <p:sp>
        <p:nvSpPr>
          <p:cNvPr id="911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6BAA21-4CDB-4050-83EE-EA69FB69AACE}" type="slidenum">
              <a:rPr lang="fr-FR"/>
              <a:pPr fontAlgn="base">
                <a:spcBef>
                  <a:spcPct val="0"/>
                </a:spcBef>
                <a:spcAft>
                  <a:spcPct val="0"/>
                </a:spcAft>
                <a:defRPr/>
              </a:pPr>
              <a:t>28</a:t>
            </a:fld>
            <a:endParaRPr lang="fr-F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dirty="0"/>
              <a:t>Concernant le dernier objectif, 71 % des HSH sont prêt à révéler qu’ils ont des RS avec des hommes et 77% souhaitent parler de prévention. On a pu montrer une association significative entre le fait de vouloir parler de sexualité et le fait d’avoir des RS fréquentes mais cette volonté n’était pas associé au fait d’avoir eu une proposition de vaccin ni même de consulter le même MG. </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4EB984-2FDA-471F-8160-2E0469FEC63C}" type="slidenum">
              <a:rPr lang="fr-FR"/>
              <a:pPr fontAlgn="base">
                <a:spcBef>
                  <a:spcPct val="0"/>
                </a:spcBef>
                <a:spcAft>
                  <a:spcPct val="0"/>
                </a:spcAft>
                <a:defRPr/>
              </a:pPr>
              <a:t>29</a:t>
            </a:fld>
            <a:endParaRPr lang="fr-F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30</a:t>
            </a:fld>
            <a:endParaRPr lang="fr-FR" dirty="0"/>
          </a:p>
        </p:txBody>
      </p:sp>
    </p:spTree>
    <p:extLst>
      <p:ext uri="{BB962C8B-B14F-4D97-AF65-F5344CB8AC3E}">
        <p14:creationId xmlns:p14="http://schemas.microsoft.com/office/powerpoint/2010/main" val="26644088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95235" name="Espace réservé des notes 2"/>
          <p:cNvSpPr>
            <a:spLocks noGrp="1"/>
          </p:cNvSpPr>
          <p:nvPr>
            <p:ph type="body" idx="1"/>
          </p:nvPr>
        </p:nvSpPr>
        <p:spPr bwMode="auto">
          <a:noFill/>
        </p:spPr>
        <p:txBody>
          <a:bodyPr wrap="square" numCol="1" anchor="t" anchorCtr="0" compatLnSpc="1">
            <a:prstTxWarp prst="textNoShape">
              <a:avLst/>
            </a:prstTxWarp>
          </a:bodyPr>
          <a:lstStyle/>
          <a:p>
            <a:pPr defTabSz="962025" eaLnBrk="1" hangingPunct="1">
              <a:spcBef>
                <a:spcPct val="0"/>
              </a:spcBef>
            </a:pPr>
            <a:r>
              <a:rPr lang="fr-FR" sz="1300" dirty="0"/>
              <a:t>Objectifs</a:t>
            </a:r>
            <a:r>
              <a:rPr lang="fr-FR" dirty="0"/>
              <a:t/>
            </a:r>
            <a:br>
              <a:rPr lang="fr-FR" dirty="0"/>
            </a:br>
            <a:r>
              <a:rPr lang="fr-FR" sz="1300" dirty="0"/>
              <a:t>1. Déroulé de l'atelier</a:t>
            </a:r>
            <a:r>
              <a:rPr lang="fr-FR" dirty="0"/>
              <a:t/>
            </a:r>
            <a:br>
              <a:rPr lang="fr-FR" dirty="0"/>
            </a:br>
            <a:r>
              <a:rPr lang="fr-FR" sz="1300" dirty="0"/>
              <a:t>2. Mots à faire dire</a:t>
            </a:r>
            <a:r>
              <a:rPr lang="fr-FR" dirty="0"/>
              <a:t/>
            </a:r>
            <a:br>
              <a:rPr lang="fr-FR" dirty="0"/>
            </a:br>
            <a:r>
              <a:rPr lang="fr-FR" sz="1300" dirty="0"/>
              <a:t>3. Problèmes médicaux justifiant l'abord du thème de la sexualité avec le patient</a:t>
            </a:r>
            <a:r>
              <a:rPr lang="fr-FR" dirty="0"/>
              <a:t/>
            </a:r>
            <a:br>
              <a:rPr lang="fr-FR" dirty="0"/>
            </a:br>
            <a:r>
              <a:rPr lang="fr-FR" sz="1300" dirty="0"/>
              <a:t>4. Circonstances qui se prêtent à parler de sexualité</a:t>
            </a:r>
            <a:r>
              <a:rPr lang="fr-FR" dirty="0"/>
              <a:t/>
            </a:r>
            <a:br>
              <a:rPr lang="fr-FR" dirty="0"/>
            </a:br>
            <a:r>
              <a:rPr lang="fr-FR" sz="1300" dirty="0"/>
              <a:t>5. Diaporama générique (PZ)</a:t>
            </a:r>
            <a:r>
              <a:rPr lang="fr-FR" dirty="0"/>
              <a:t/>
            </a:r>
            <a:br>
              <a:rPr lang="fr-FR" dirty="0"/>
            </a:br>
            <a:r>
              <a:rPr lang="fr-FR" sz="1300" dirty="0"/>
              <a:t>6. Jeu de rôle ?</a:t>
            </a:r>
            <a:r>
              <a:rPr lang="fr-FR" dirty="0"/>
              <a:t/>
            </a:r>
            <a:br>
              <a:rPr lang="fr-FR" dirty="0"/>
            </a:br>
            <a:r>
              <a:rPr lang="fr-FR" sz="1300" dirty="0"/>
              <a:t>7. Diaporama "éjaculation précoce" (AN)</a:t>
            </a:r>
            <a:r>
              <a:rPr lang="fr-FR" dirty="0"/>
              <a:t/>
            </a:r>
            <a:br>
              <a:rPr lang="fr-FR" dirty="0"/>
            </a:br>
            <a:r>
              <a:rPr lang="fr-FR" sz="1300" dirty="0"/>
              <a:t>8. Diaporama "repérage de l'homosexualité" pour la vaccination contre l'hépatite A</a:t>
            </a:r>
            <a:endParaRPr lang="fr-FR" dirty="0"/>
          </a:p>
        </p:txBody>
      </p:sp>
      <p:sp>
        <p:nvSpPr>
          <p:cNvPr id="94212"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E4388D-8BD2-4F4D-A859-AA260B9BD320}" type="slidenum">
              <a:rPr lang="fr-FR"/>
              <a:pPr fontAlgn="base">
                <a:spcBef>
                  <a:spcPct val="0"/>
                </a:spcBef>
                <a:spcAft>
                  <a:spcPct val="0"/>
                </a:spcAft>
                <a:defRPr/>
              </a:pPr>
              <a:t>31</a:t>
            </a:fld>
            <a:endParaRPr lang="fr-F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32</a:t>
            </a:fld>
            <a:endParaRPr lang="fr-FR" dirty="0"/>
          </a:p>
        </p:txBody>
      </p:sp>
    </p:spTree>
    <p:extLst>
      <p:ext uri="{BB962C8B-B14F-4D97-AF65-F5344CB8AC3E}">
        <p14:creationId xmlns:p14="http://schemas.microsoft.com/office/powerpoint/2010/main" val="4080063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33</a:t>
            </a:fld>
            <a:endParaRPr lang="fr-FR" dirty="0"/>
          </a:p>
        </p:txBody>
      </p:sp>
    </p:spTree>
    <p:extLst>
      <p:ext uri="{BB962C8B-B14F-4D97-AF65-F5344CB8AC3E}">
        <p14:creationId xmlns:p14="http://schemas.microsoft.com/office/powerpoint/2010/main" val="38630046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34</a:t>
            </a:fld>
            <a:endParaRPr lang="fr-FR" dirty="0"/>
          </a:p>
        </p:txBody>
      </p:sp>
    </p:spTree>
    <p:extLst>
      <p:ext uri="{BB962C8B-B14F-4D97-AF65-F5344CB8AC3E}">
        <p14:creationId xmlns:p14="http://schemas.microsoft.com/office/powerpoint/2010/main" val="4415495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35</a:t>
            </a:fld>
            <a:endParaRPr lang="fr-FR" dirty="0"/>
          </a:p>
        </p:txBody>
      </p:sp>
    </p:spTree>
    <p:extLst>
      <p:ext uri="{BB962C8B-B14F-4D97-AF65-F5344CB8AC3E}">
        <p14:creationId xmlns:p14="http://schemas.microsoft.com/office/powerpoint/2010/main" val="2837999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96259"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a:p>
        </p:txBody>
      </p:sp>
      <p:sp>
        <p:nvSpPr>
          <p:cNvPr id="95236"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71EC33-F2CF-40D9-A9A5-BB64D8D82A3B}" type="slidenum">
              <a:rPr lang="fr-FR"/>
              <a:pPr fontAlgn="base">
                <a:spcBef>
                  <a:spcPct val="0"/>
                </a:spcBef>
                <a:spcAft>
                  <a:spcPct val="0"/>
                </a:spcAft>
                <a:defRPr/>
              </a:pPr>
              <a:t>36</a:t>
            </a:fld>
            <a:endParaRPr lang="fr-FR" dirty="0"/>
          </a:p>
        </p:txBody>
      </p:sp>
    </p:spTree>
    <p:extLst>
      <p:ext uri="{BB962C8B-B14F-4D97-AF65-F5344CB8AC3E}">
        <p14:creationId xmlns:p14="http://schemas.microsoft.com/office/powerpoint/2010/main" val="15646284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37</a:t>
            </a:fld>
            <a:endParaRPr lang="fr-FR" dirty="0"/>
          </a:p>
        </p:txBody>
      </p:sp>
    </p:spTree>
    <p:extLst>
      <p:ext uri="{BB962C8B-B14F-4D97-AF65-F5344CB8AC3E}">
        <p14:creationId xmlns:p14="http://schemas.microsoft.com/office/powerpoint/2010/main" val="27458153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9728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a:p>
        </p:txBody>
      </p:sp>
      <p:sp>
        <p:nvSpPr>
          <p:cNvPr id="9626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ED2DF6-1716-4247-BF0B-90E5A705375E}" type="slidenum">
              <a:rPr lang="fr-FR"/>
              <a:pPr fontAlgn="base">
                <a:spcBef>
                  <a:spcPct val="0"/>
                </a:spcBef>
                <a:spcAft>
                  <a:spcPct val="0"/>
                </a:spcAft>
                <a:defRPr/>
              </a:pPr>
              <a:t>38</a:t>
            </a:fld>
            <a:endParaRPr lang="fr-FR" dirty="0"/>
          </a:p>
        </p:txBody>
      </p:sp>
    </p:spTree>
    <p:extLst>
      <p:ext uri="{BB962C8B-B14F-4D97-AF65-F5344CB8AC3E}">
        <p14:creationId xmlns:p14="http://schemas.microsoft.com/office/powerpoint/2010/main" val="41058494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39</a:t>
            </a:fld>
            <a:endParaRPr lang="fr-FR" dirty="0"/>
          </a:p>
        </p:txBody>
      </p:sp>
    </p:spTree>
    <p:extLst>
      <p:ext uri="{BB962C8B-B14F-4D97-AF65-F5344CB8AC3E}">
        <p14:creationId xmlns:p14="http://schemas.microsoft.com/office/powerpoint/2010/main" val="29263433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40</a:t>
            </a:fld>
            <a:endParaRPr lang="fr-FR" dirty="0"/>
          </a:p>
        </p:txBody>
      </p:sp>
    </p:spTree>
    <p:extLst>
      <p:ext uri="{BB962C8B-B14F-4D97-AF65-F5344CB8AC3E}">
        <p14:creationId xmlns:p14="http://schemas.microsoft.com/office/powerpoint/2010/main" val="26530841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41</a:t>
            </a:fld>
            <a:endParaRPr lang="fr-FR" dirty="0"/>
          </a:p>
        </p:txBody>
      </p:sp>
    </p:spTree>
    <p:extLst>
      <p:ext uri="{BB962C8B-B14F-4D97-AF65-F5344CB8AC3E}">
        <p14:creationId xmlns:p14="http://schemas.microsoft.com/office/powerpoint/2010/main" val="41519079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42</a:t>
            </a:fld>
            <a:endParaRPr lang="fr-FR" dirty="0"/>
          </a:p>
        </p:txBody>
      </p:sp>
    </p:spTree>
    <p:extLst>
      <p:ext uri="{BB962C8B-B14F-4D97-AF65-F5344CB8AC3E}">
        <p14:creationId xmlns:p14="http://schemas.microsoft.com/office/powerpoint/2010/main" val="19525856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43</a:t>
            </a:fld>
            <a:endParaRPr lang="fr-FR" dirty="0"/>
          </a:p>
        </p:txBody>
      </p:sp>
    </p:spTree>
    <p:extLst>
      <p:ext uri="{BB962C8B-B14F-4D97-AF65-F5344CB8AC3E}">
        <p14:creationId xmlns:p14="http://schemas.microsoft.com/office/powerpoint/2010/main" val="10176359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37C910D-6EF0-4E4D-9754-9E6890C73BF7}" type="slidenum">
              <a:rPr lang="fr-FR" smtClean="0"/>
              <a:pPr>
                <a:defRPr/>
              </a:pPr>
              <a:t>44</a:t>
            </a:fld>
            <a:endParaRPr lang="fr-FR" dirty="0"/>
          </a:p>
        </p:txBody>
      </p:sp>
    </p:spTree>
    <p:extLst>
      <p:ext uri="{BB962C8B-B14F-4D97-AF65-F5344CB8AC3E}">
        <p14:creationId xmlns:p14="http://schemas.microsoft.com/office/powerpoint/2010/main" val="17869298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98307"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a:p>
        </p:txBody>
      </p:sp>
      <p:sp>
        <p:nvSpPr>
          <p:cNvPr id="9728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2CFB2D-9EDB-432E-B60B-BBD869E2E637}" type="slidenum">
              <a:rPr lang="fr-FR"/>
              <a:pPr fontAlgn="base">
                <a:spcBef>
                  <a:spcPct val="0"/>
                </a:spcBef>
                <a:spcAft>
                  <a:spcPct val="0"/>
                </a:spcAft>
                <a:defRPr/>
              </a:pPr>
              <a:t>45</a:t>
            </a:fld>
            <a:endParaRPr lang="fr-F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98307" name="Espace réservé des not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a:p>
        </p:txBody>
      </p:sp>
      <p:sp>
        <p:nvSpPr>
          <p:cNvPr id="9728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2CFB2D-9EDB-432E-B60B-BBD869E2E637}" type="slidenum">
              <a:rPr lang="fr-FR"/>
              <a:pPr fontAlgn="base">
                <a:spcBef>
                  <a:spcPct val="0"/>
                </a:spcBef>
                <a:spcAft>
                  <a:spcPct val="0"/>
                </a:spcAft>
                <a:defRPr/>
              </a:pPr>
              <a:t>46</a:t>
            </a:fld>
            <a:endParaRPr lang="fr-F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168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a:p>
        </p:txBody>
      </p:sp>
      <p:sp>
        <p:nvSpPr>
          <p:cNvPr id="7066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6AAE46-EE73-4328-BF05-87379C9CB602}" type="slidenum">
              <a:rPr lang="fr-FR"/>
              <a:pPr fontAlgn="base">
                <a:spcBef>
                  <a:spcPct val="0"/>
                </a:spcBef>
                <a:spcAft>
                  <a:spcPct val="0"/>
                </a:spcAft>
                <a:defRPr/>
              </a:pPr>
              <a:t>47</a:t>
            </a:fld>
            <a:endParaRPr lang="fr-FR" dirty="0"/>
          </a:p>
        </p:txBody>
      </p:sp>
    </p:spTree>
    <p:extLst>
      <p:ext uri="{BB962C8B-B14F-4D97-AF65-F5344CB8AC3E}">
        <p14:creationId xmlns:p14="http://schemas.microsoft.com/office/powerpoint/2010/main" val="610857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E7ED875D-5A3E-4086-9B5F-FAF4DD8F72E1}" type="datetime2">
              <a:rPr lang="fr-FR"/>
              <a:pPr>
                <a:defRPr/>
              </a:pPr>
              <a:t>mardi 24 octobre 17</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3A47DFEA-7E1D-4EBE-8953-D04A060E89B1}" type="slidenum">
              <a:rPr lang="fr-FR"/>
              <a:pPr>
                <a:defRPr/>
              </a:pPr>
              <a:t>‹#›</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ACCBE50B-50E4-4550-BC08-9CEF05AA827F}" type="datetime2">
              <a:rPr lang="fr-FR"/>
              <a:pPr>
                <a:defRPr/>
              </a:pPr>
              <a:t>mardi 24 octobre 17</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15B3988A-29DE-465C-BC48-DACAD7D0079E}" type="slidenum">
              <a:rPr lang="fr-FR"/>
              <a:pPr>
                <a:defRPr/>
              </a:pPr>
              <a:t>‹#›</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90235A6B-6330-43B7-BF3D-858380A7515D}" type="datetime2">
              <a:rPr lang="fr-FR"/>
              <a:pPr>
                <a:defRPr/>
              </a:pPr>
              <a:t>mardi 24 octobre 17</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74B42A3C-DEB6-4B3D-96E5-4B533CCF25C7}" type="slidenum">
              <a:rPr lang="fr-FR"/>
              <a:pPr>
                <a:defRPr/>
              </a:pPr>
              <a:t>‹#›</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4754A5DC-8A72-481E-90BB-C831C7884075}" type="datetime2">
              <a:rPr lang="fr-FR"/>
              <a:pPr>
                <a:defRPr/>
              </a:pPr>
              <a:t>mardi 24 octobre 17</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dirty="0"/>
          </a:p>
        </p:txBody>
      </p:sp>
      <p:sp>
        <p:nvSpPr>
          <p:cNvPr id="7" name="Espace réservé du numéro de diapositive 5"/>
          <p:cNvSpPr>
            <a:spLocks noGrp="1"/>
          </p:cNvSpPr>
          <p:nvPr>
            <p:ph type="sldNum" sz="quarter" idx="12"/>
          </p:nvPr>
        </p:nvSpPr>
        <p:spPr/>
        <p:txBody>
          <a:bodyPr/>
          <a:lstStyle>
            <a:lvl1pPr>
              <a:defRPr/>
            </a:lvl1pPr>
          </a:lstStyle>
          <a:p>
            <a:pPr>
              <a:defRPr/>
            </a:pPr>
            <a:fld id="{14E23044-E345-41A7-A972-25C9C79845F2}" type="slidenum">
              <a:rPr lang="fr-FR"/>
              <a:pPr>
                <a:defRPr/>
              </a:pPr>
              <a:t>‹#›</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D570CABF-EFB7-44A2-A062-0C9FD6EA4D29}" type="datetime2">
              <a:rPr lang="fr-FR"/>
              <a:pPr>
                <a:defRPr/>
              </a:pPr>
              <a:t>mardi 24 octobre 17</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dirty="0"/>
          </a:p>
        </p:txBody>
      </p:sp>
      <p:sp>
        <p:nvSpPr>
          <p:cNvPr id="9" name="Espace réservé du numéro de diapositive 5"/>
          <p:cNvSpPr>
            <a:spLocks noGrp="1"/>
          </p:cNvSpPr>
          <p:nvPr>
            <p:ph type="sldNum" sz="quarter" idx="12"/>
          </p:nvPr>
        </p:nvSpPr>
        <p:spPr/>
        <p:txBody>
          <a:bodyPr/>
          <a:lstStyle>
            <a:lvl1pPr>
              <a:defRPr/>
            </a:lvl1pPr>
          </a:lstStyle>
          <a:p>
            <a:pPr>
              <a:defRPr/>
            </a:pPr>
            <a:fld id="{6CFDAFF8-C121-41EA-B4E3-2057DF47CA79}" type="slidenum">
              <a:rPr lang="fr-FR"/>
              <a:pPr>
                <a:defRPr/>
              </a:pPr>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3"/>
          <p:cNvSpPr>
            <a:spLocks noGrp="1"/>
          </p:cNvSpPr>
          <p:nvPr>
            <p:ph type="dt" sz="half" idx="10"/>
          </p:nvPr>
        </p:nvSpPr>
        <p:spPr/>
        <p:txBody>
          <a:bodyPr/>
          <a:lstStyle>
            <a:lvl1pPr>
              <a:defRPr/>
            </a:lvl1pPr>
          </a:lstStyle>
          <a:p>
            <a:pPr>
              <a:defRPr/>
            </a:pPr>
            <a:fld id="{3526F5BD-A492-4FA2-8E28-D033C3905496}" type="datetime2">
              <a:rPr lang="fr-FR"/>
              <a:pPr>
                <a:defRPr/>
              </a:pPr>
              <a:t>mardi 24 octobre 17</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dirty="0"/>
          </a:p>
        </p:txBody>
      </p:sp>
      <p:sp>
        <p:nvSpPr>
          <p:cNvPr id="5" name="Espace réservé du numéro de diapositive 5"/>
          <p:cNvSpPr>
            <a:spLocks noGrp="1"/>
          </p:cNvSpPr>
          <p:nvPr>
            <p:ph type="sldNum" sz="quarter" idx="12"/>
          </p:nvPr>
        </p:nvSpPr>
        <p:spPr/>
        <p:txBody>
          <a:bodyPr/>
          <a:lstStyle>
            <a:lvl1pPr>
              <a:defRPr/>
            </a:lvl1pPr>
          </a:lstStyle>
          <a:p>
            <a:pPr>
              <a:defRPr/>
            </a:pPr>
            <a:fld id="{95385D0B-B326-4DEA-96C1-D105CD712C01}" type="slidenum">
              <a:rPr lang="fr-FR"/>
              <a:pPr>
                <a:defRPr/>
              </a:pPr>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CD288538-5AAB-4FC2-B22D-80AB0E82EE1B}" type="datetime2">
              <a:rPr lang="fr-FR"/>
              <a:pPr>
                <a:defRPr/>
              </a:pPr>
              <a:t>mardi 24 octobre 17</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dirty="0"/>
          </a:p>
        </p:txBody>
      </p:sp>
      <p:sp>
        <p:nvSpPr>
          <p:cNvPr id="4" name="Espace réservé du numéro de diapositive 5"/>
          <p:cNvSpPr>
            <a:spLocks noGrp="1"/>
          </p:cNvSpPr>
          <p:nvPr>
            <p:ph type="sldNum" sz="quarter" idx="12"/>
          </p:nvPr>
        </p:nvSpPr>
        <p:spPr/>
        <p:txBody>
          <a:bodyPr/>
          <a:lstStyle>
            <a:lvl1pPr>
              <a:defRPr/>
            </a:lvl1pPr>
          </a:lstStyle>
          <a:p>
            <a:pPr>
              <a:defRPr/>
            </a:pPr>
            <a:fld id="{B39255A2-20A3-438B-8576-AB0C404A8F2C}" type="slidenum">
              <a:rPr lang="fr-FR"/>
              <a:pPr>
                <a:defRPr/>
              </a:pPr>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8BDD5FA8-2224-4BB5-AB9D-1AE7943BB3E3}" type="datetime2">
              <a:rPr lang="fr-FR"/>
              <a:pPr>
                <a:defRPr/>
              </a:pPr>
              <a:t>mardi 24 octobre 17</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dirty="0"/>
          </a:p>
        </p:txBody>
      </p:sp>
      <p:sp>
        <p:nvSpPr>
          <p:cNvPr id="7" name="Espace réservé du numéro de diapositive 5"/>
          <p:cNvSpPr>
            <a:spLocks noGrp="1"/>
          </p:cNvSpPr>
          <p:nvPr>
            <p:ph type="sldNum" sz="quarter" idx="12"/>
          </p:nvPr>
        </p:nvSpPr>
        <p:spPr/>
        <p:txBody>
          <a:bodyPr/>
          <a:lstStyle>
            <a:lvl1pPr>
              <a:defRPr/>
            </a:lvl1pPr>
          </a:lstStyle>
          <a:p>
            <a:pPr>
              <a:defRPr/>
            </a:pPr>
            <a:fld id="{9F2B82A7-4E86-4AED-838B-69564B019182}" type="slidenum">
              <a:rPr lang="fr-FR"/>
              <a:pPr>
                <a:defRPr/>
              </a:pPr>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F4108E6F-FFCB-4A94-8108-598572AEC70D}" type="datetime2">
              <a:rPr lang="fr-FR"/>
              <a:pPr>
                <a:defRPr/>
              </a:pPr>
              <a:t>mardi 24 octobre 17</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dirty="0"/>
          </a:p>
        </p:txBody>
      </p:sp>
      <p:sp>
        <p:nvSpPr>
          <p:cNvPr id="7" name="Espace réservé du numéro de diapositive 5"/>
          <p:cNvSpPr>
            <a:spLocks noGrp="1"/>
          </p:cNvSpPr>
          <p:nvPr>
            <p:ph type="sldNum" sz="quarter" idx="12"/>
          </p:nvPr>
        </p:nvSpPr>
        <p:spPr/>
        <p:txBody>
          <a:bodyPr/>
          <a:lstStyle>
            <a:lvl1pPr>
              <a:defRPr/>
            </a:lvl1pPr>
          </a:lstStyle>
          <a:p>
            <a:pPr>
              <a:defRPr/>
            </a:pPr>
            <a:fld id="{B81CE45D-3B7A-422B-8CB3-1B4AFD7C20EA}" type="slidenum">
              <a:rPr lang="fr-FR"/>
              <a:pPr>
                <a:defRPr/>
              </a:pPr>
              <a:t>‹#›</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7E831C1B-6C8E-4227-98D8-A6475E0EB596}" type="datetime2">
              <a:rPr lang="fr-FR"/>
              <a:pPr>
                <a:defRPr/>
              </a:pPr>
              <a:t>mardi 24 octobre 17</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ABBE957D-C693-4F29-849E-A0D419B2A643}" type="slidenum">
              <a:rPr lang="fr-FR"/>
              <a:pPr>
                <a:defRPr/>
              </a:pPr>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45D0A537-AD7F-4B2E-84E3-3B13044390DE}" type="datetime2">
              <a:rPr lang="fr-FR"/>
              <a:pPr>
                <a:defRPr/>
              </a:pPr>
              <a:t>mardi 24 octobre 17</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B97EB03C-BC0E-4128-8FF3-95949E3B6267}" type="slidenum">
              <a:rPr lang="fr-FR"/>
              <a:pPr>
                <a:defRPr/>
              </a:pPr>
              <a:t>‹#›</a:t>
            </a:fld>
            <a:endParaRPr lang="fr-F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Freeform 8"/>
          <p:cNvSpPr>
            <a:spLocks noChangeArrowheads="1"/>
          </p:cNvSpPr>
          <p:nvPr/>
        </p:nvSpPr>
        <p:spPr bwMode="auto">
          <a:xfrm>
            <a:off x="-31750" y="4321175"/>
            <a:ext cx="1395413" cy="781050"/>
          </a:xfrm>
          <a:custGeom>
            <a:avLst/>
            <a:gdLst>
              <a:gd name="T0" fmla="*/ 0 w 8042"/>
              <a:gd name="T1" fmla="*/ 0 h 10000"/>
              <a:gd name="T2" fmla="*/ 8042 w 8042"/>
              <a:gd name="T3" fmla="*/ 10000 h 10000"/>
            </a:gdLst>
            <a:ahLst/>
            <a:cxnLst/>
            <a:rect l="T0" t="T1" r="T2" b="T3"/>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w="9525">
            <a:noFill/>
            <a:miter lim="800000"/>
            <a:headEnd/>
            <a:tailEnd/>
          </a:ln>
        </p:spPr>
        <p:txBody>
          <a:bodyPr/>
          <a:lstStyle/>
          <a:p>
            <a:pPr>
              <a:defRPr/>
            </a:pPr>
            <a:endParaRPr lang="fr-FR" dirty="0"/>
          </a:p>
        </p:txBody>
      </p:sp>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5" name="Date Placeholder 3"/>
          <p:cNvSpPr>
            <a:spLocks noGrp="1"/>
          </p:cNvSpPr>
          <p:nvPr>
            <p:ph type="dt" sz="half" idx="10"/>
          </p:nvPr>
        </p:nvSpPr>
        <p:spPr/>
        <p:txBody>
          <a:bodyPr/>
          <a:lstStyle>
            <a:lvl1pPr>
              <a:defRPr/>
            </a:lvl1pPr>
          </a:lstStyle>
          <a:p>
            <a:pPr>
              <a:defRPr/>
            </a:pPr>
            <a:fld id="{910C64CE-17E2-4EFE-A816-AD233F0EB8D2}" type="datetime2">
              <a:rPr lang="fr-FR"/>
              <a:pPr>
                <a:defRPr/>
              </a:pPr>
              <a:t>mardi 24 octobre 17</a:t>
            </a:fld>
            <a:endParaRPr lang="fr-BE" dirty="0"/>
          </a:p>
        </p:txBody>
      </p:sp>
      <p:sp>
        <p:nvSpPr>
          <p:cNvPr id="6" name="Footer Placeholder 4"/>
          <p:cNvSpPr>
            <a:spLocks noGrp="1"/>
          </p:cNvSpPr>
          <p:nvPr>
            <p:ph type="ftr" sz="quarter" idx="11"/>
          </p:nvPr>
        </p:nvSpPr>
        <p:spPr/>
        <p:txBody>
          <a:bodyPr/>
          <a:lstStyle>
            <a:lvl1pPr>
              <a:defRPr/>
            </a:lvl1pPr>
          </a:lstStyle>
          <a:p>
            <a:pPr>
              <a:defRPr/>
            </a:pPr>
            <a:endParaRPr lang="fr-BE" dirty="0"/>
          </a:p>
        </p:txBody>
      </p:sp>
      <p:sp>
        <p:nvSpPr>
          <p:cNvPr id="7" name="Slide Number Placeholder 5"/>
          <p:cNvSpPr>
            <a:spLocks noGrp="1"/>
          </p:cNvSpPr>
          <p:nvPr>
            <p:ph type="sldNum" sz="quarter" idx="12"/>
          </p:nvPr>
        </p:nvSpPr>
        <p:spPr>
          <a:xfrm>
            <a:off x="423863" y="4529138"/>
            <a:ext cx="584200" cy="365125"/>
          </a:xfrm>
        </p:spPr>
        <p:txBody>
          <a:bodyPr/>
          <a:lstStyle>
            <a:lvl1pPr>
              <a:defRPr/>
            </a:lvl1pPr>
          </a:lstStyle>
          <a:p>
            <a:pPr>
              <a:defRPr/>
            </a:pPr>
            <a:fld id="{1147F464-C55B-499E-A72B-6D3D092B1307}" type="slidenum">
              <a:rPr lang="fr-BE"/>
              <a:pPr>
                <a:defRPr/>
              </a:pPr>
              <a:t>‹#›</a:t>
            </a:fld>
            <a:endParaRPr lang="fr-B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Freeform 11"/>
          <p:cNvSpPr>
            <a:spLocks noChangeArrowheads="1"/>
          </p:cNvSpPr>
          <p:nvPr/>
        </p:nvSpPr>
        <p:spPr bwMode="auto">
          <a:xfrm flipV="1">
            <a:off x="0" y="711200"/>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2" name="Title 1"/>
          <p:cNvSpPr>
            <a:spLocks noGrp="1"/>
          </p:cNvSpPr>
          <p:nvPr>
            <p:ph type="title"/>
          </p:nvPr>
        </p:nvSpPr>
        <p:spPr>
          <a:xfrm>
            <a:off x="1945201" y="624110"/>
            <a:ext cx="6589199" cy="1280890"/>
          </a:xfrm>
        </p:spPr>
        <p:txBody>
          <a:bodyPr/>
          <a:lstStyle/>
          <a:p>
            <a:r>
              <a:rPr lang="fr-FR"/>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p:cNvSpPr>
            <a:spLocks noGrp="1"/>
          </p:cNvSpPr>
          <p:nvPr>
            <p:ph type="dt" sz="half" idx="10"/>
          </p:nvPr>
        </p:nvSpPr>
        <p:spPr/>
        <p:txBody>
          <a:bodyPr/>
          <a:lstStyle>
            <a:lvl1pPr>
              <a:defRPr/>
            </a:lvl1pPr>
          </a:lstStyle>
          <a:p>
            <a:pPr>
              <a:defRPr/>
            </a:pPr>
            <a:fld id="{CFCA413C-9AD0-449B-B4BC-328F19831B3B}" type="datetime2">
              <a:rPr lang="fr-FR"/>
              <a:pPr>
                <a:defRPr/>
              </a:pPr>
              <a:t>mardi 24 octobre 17</a:t>
            </a:fld>
            <a:endParaRPr lang="fr-BE" dirty="0"/>
          </a:p>
        </p:txBody>
      </p:sp>
      <p:sp>
        <p:nvSpPr>
          <p:cNvPr id="6" name="Footer Placeholder 4"/>
          <p:cNvSpPr>
            <a:spLocks noGrp="1"/>
          </p:cNvSpPr>
          <p:nvPr>
            <p:ph type="ftr" sz="quarter" idx="11"/>
          </p:nvPr>
        </p:nvSpPr>
        <p:spPr/>
        <p:txBody>
          <a:bodyPr/>
          <a:lstStyle>
            <a:lvl1pPr>
              <a:defRPr/>
            </a:lvl1pPr>
          </a:lstStyle>
          <a:p>
            <a:pPr>
              <a:defRPr/>
            </a:pPr>
            <a:endParaRPr lang="fr-BE" dirty="0"/>
          </a:p>
        </p:txBody>
      </p:sp>
      <p:sp>
        <p:nvSpPr>
          <p:cNvPr id="7" name="Slide Number Placeholder 5"/>
          <p:cNvSpPr>
            <a:spLocks noGrp="1"/>
          </p:cNvSpPr>
          <p:nvPr>
            <p:ph type="sldNum" sz="quarter" idx="12"/>
          </p:nvPr>
        </p:nvSpPr>
        <p:spPr/>
        <p:txBody>
          <a:bodyPr/>
          <a:lstStyle>
            <a:lvl1pPr>
              <a:defRPr/>
            </a:lvl1pPr>
          </a:lstStyle>
          <a:p>
            <a:pPr>
              <a:defRPr/>
            </a:pPr>
            <a:fld id="{FFEA34CE-9724-4A6D-8D0F-F97B0D7C8D5E}" type="slidenum">
              <a:rPr lang="fr-BE"/>
              <a:pPr>
                <a:defRPr/>
              </a:pPr>
              <a:t>‹#›</a:t>
            </a:fld>
            <a:endParaRPr lang="fr-B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Freeform 11"/>
          <p:cNvSpPr>
            <a:spLocks noChangeArrowheads="1"/>
          </p:cNvSpPr>
          <p:nvPr/>
        </p:nvSpPr>
        <p:spPr bwMode="auto">
          <a:xfrm flipV="1">
            <a:off x="0" y="3167063"/>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5" name="Date Placeholder 3"/>
          <p:cNvSpPr>
            <a:spLocks noGrp="1"/>
          </p:cNvSpPr>
          <p:nvPr>
            <p:ph type="dt" sz="half" idx="10"/>
          </p:nvPr>
        </p:nvSpPr>
        <p:spPr/>
        <p:txBody>
          <a:bodyPr/>
          <a:lstStyle>
            <a:lvl1pPr>
              <a:defRPr/>
            </a:lvl1pPr>
          </a:lstStyle>
          <a:p>
            <a:pPr>
              <a:defRPr/>
            </a:pPr>
            <a:fld id="{D5C940C0-AB7D-4B7A-8B68-1E2863D18BC9}" type="datetime2">
              <a:rPr lang="fr-FR"/>
              <a:pPr>
                <a:defRPr/>
              </a:pPr>
              <a:t>mardi 24 octobre 17</a:t>
            </a:fld>
            <a:endParaRPr lang="fr-BE" dirty="0"/>
          </a:p>
        </p:txBody>
      </p:sp>
      <p:sp>
        <p:nvSpPr>
          <p:cNvPr id="6" name="Footer Placeholder 4"/>
          <p:cNvSpPr>
            <a:spLocks noGrp="1"/>
          </p:cNvSpPr>
          <p:nvPr>
            <p:ph type="ftr" sz="quarter" idx="11"/>
          </p:nvPr>
        </p:nvSpPr>
        <p:spPr/>
        <p:txBody>
          <a:bodyPr/>
          <a:lstStyle>
            <a:lvl1pPr>
              <a:defRPr/>
            </a:lvl1pPr>
          </a:lstStyle>
          <a:p>
            <a:pPr>
              <a:defRPr/>
            </a:pPr>
            <a:endParaRPr lang="fr-BE" dirty="0"/>
          </a:p>
        </p:txBody>
      </p:sp>
      <p:sp>
        <p:nvSpPr>
          <p:cNvPr id="7" name="Slide Number Placeholder 5"/>
          <p:cNvSpPr>
            <a:spLocks noGrp="1"/>
          </p:cNvSpPr>
          <p:nvPr>
            <p:ph type="sldNum" sz="quarter" idx="12"/>
          </p:nvPr>
        </p:nvSpPr>
        <p:spPr>
          <a:xfrm>
            <a:off x="511175" y="3244850"/>
            <a:ext cx="585788" cy="365125"/>
          </a:xfrm>
        </p:spPr>
        <p:txBody>
          <a:bodyPr/>
          <a:lstStyle>
            <a:lvl1pPr>
              <a:defRPr/>
            </a:lvl1pPr>
          </a:lstStyle>
          <a:p>
            <a:pPr>
              <a:defRPr/>
            </a:pPr>
            <a:fld id="{1D8F0CB5-93A5-4B1A-95D1-CF0D1D63F198}" type="slidenum">
              <a:rPr lang="fr-BE"/>
              <a:pPr>
                <a:defRPr/>
              </a:pPr>
              <a:t>‹#›</a:t>
            </a:fld>
            <a:endParaRPr lang="fr-B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Freeform 11"/>
          <p:cNvSpPr>
            <a:spLocks noChangeArrowheads="1"/>
          </p:cNvSpPr>
          <p:nvPr/>
        </p:nvSpPr>
        <p:spPr bwMode="auto">
          <a:xfrm flipV="1">
            <a:off x="0" y="711200"/>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Date Placeholder 4"/>
          <p:cNvSpPr>
            <a:spLocks noGrp="1"/>
          </p:cNvSpPr>
          <p:nvPr>
            <p:ph type="dt" sz="half" idx="10"/>
          </p:nvPr>
        </p:nvSpPr>
        <p:spPr/>
        <p:txBody>
          <a:bodyPr/>
          <a:lstStyle>
            <a:lvl1pPr>
              <a:defRPr/>
            </a:lvl1pPr>
          </a:lstStyle>
          <a:p>
            <a:pPr>
              <a:defRPr/>
            </a:pPr>
            <a:fld id="{841A886A-7A69-47F2-A64D-D4F7179D5FE6}" type="datetime2">
              <a:rPr lang="fr-FR"/>
              <a:pPr>
                <a:defRPr/>
              </a:pPr>
              <a:t>mardi 24 octobre 17</a:t>
            </a:fld>
            <a:endParaRPr lang="fr-BE" dirty="0"/>
          </a:p>
        </p:txBody>
      </p:sp>
      <p:sp>
        <p:nvSpPr>
          <p:cNvPr id="7" name="Footer Placeholder 5"/>
          <p:cNvSpPr>
            <a:spLocks noGrp="1"/>
          </p:cNvSpPr>
          <p:nvPr>
            <p:ph type="ftr" sz="quarter" idx="11"/>
          </p:nvPr>
        </p:nvSpPr>
        <p:spPr/>
        <p:txBody>
          <a:bodyPr/>
          <a:lstStyle>
            <a:lvl1pPr>
              <a:defRPr/>
            </a:lvl1pPr>
          </a:lstStyle>
          <a:p>
            <a:pPr>
              <a:defRPr/>
            </a:pPr>
            <a:endParaRPr lang="fr-BE" dirty="0"/>
          </a:p>
        </p:txBody>
      </p:sp>
      <p:sp>
        <p:nvSpPr>
          <p:cNvPr id="9" name="Slide Number Placeholder 5"/>
          <p:cNvSpPr>
            <a:spLocks noGrp="1"/>
          </p:cNvSpPr>
          <p:nvPr>
            <p:ph type="sldNum" sz="quarter" idx="12"/>
          </p:nvPr>
        </p:nvSpPr>
        <p:spPr/>
        <p:txBody>
          <a:bodyPr/>
          <a:lstStyle>
            <a:lvl1pPr>
              <a:defRPr/>
            </a:lvl1pPr>
          </a:lstStyle>
          <a:p>
            <a:pPr>
              <a:defRPr/>
            </a:pPr>
            <a:fld id="{7007329C-9C60-43B4-96EB-BAA72F560AA9}" type="slidenum">
              <a:rPr lang="fr-BE"/>
              <a:pPr>
                <a:defRPr/>
              </a:pPr>
              <a:t>‹#›</a:t>
            </a:fld>
            <a:endParaRPr lang="fr-B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7" name="Freeform 11"/>
          <p:cNvSpPr>
            <a:spLocks noChangeArrowheads="1"/>
          </p:cNvSpPr>
          <p:nvPr/>
        </p:nvSpPr>
        <p:spPr bwMode="auto">
          <a:xfrm flipV="1">
            <a:off x="0" y="711200"/>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6"/>
          <p:cNvSpPr>
            <a:spLocks noGrp="1"/>
          </p:cNvSpPr>
          <p:nvPr>
            <p:ph type="dt" sz="half" idx="10"/>
          </p:nvPr>
        </p:nvSpPr>
        <p:spPr/>
        <p:txBody>
          <a:bodyPr/>
          <a:lstStyle>
            <a:lvl1pPr>
              <a:defRPr/>
            </a:lvl1pPr>
          </a:lstStyle>
          <a:p>
            <a:pPr>
              <a:defRPr/>
            </a:pPr>
            <a:fld id="{A0E53F99-70DC-4EC9-A864-55F48C2139CC}" type="datetime2">
              <a:rPr lang="fr-FR"/>
              <a:pPr>
                <a:defRPr/>
              </a:pPr>
              <a:t>mardi 24 octobre 17</a:t>
            </a:fld>
            <a:endParaRPr lang="fr-BE" dirty="0"/>
          </a:p>
        </p:txBody>
      </p:sp>
      <p:sp>
        <p:nvSpPr>
          <p:cNvPr id="9" name="Footer Placeholder 7"/>
          <p:cNvSpPr>
            <a:spLocks noGrp="1"/>
          </p:cNvSpPr>
          <p:nvPr>
            <p:ph type="ftr" sz="quarter" idx="11"/>
          </p:nvPr>
        </p:nvSpPr>
        <p:spPr/>
        <p:txBody>
          <a:bodyPr/>
          <a:lstStyle>
            <a:lvl1pPr>
              <a:defRPr/>
            </a:lvl1pPr>
          </a:lstStyle>
          <a:p>
            <a:pPr>
              <a:defRPr/>
            </a:pPr>
            <a:endParaRPr lang="fr-BE" dirty="0"/>
          </a:p>
        </p:txBody>
      </p:sp>
      <p:sp>
        <p:nvSpPr>
          <p:cNvPr id="11" name="Slide Number Placeholder 5"/>
          <p:cNvSpPr>
            <a:spLocks noGrp="1"/>
          </p:cNvSpPr>
          <p:nvPr>
            <p:ph type="sldNum" sz="quarter" idx="12"/>
          </p:nvPr>
        </p:nvSpPr>
        <p:spPr/>
        <p:txBody>
          <a:bodyPr/>
          <a:lstStyle>
            <a:lvl1pPr>
              <a:defRPr/>
            </a:lvl1pPr>
          </a:lstStyle>
          <a:p>
            <a:pPr>
              <a:defRPr/>
            </a:pPr>
            <a:fld id="{1DC2B8C9-378D-4F44-AEAE-B2440E820C54}" type="slidenum">
              <a:rPr lang="fr-BE"/>
              <a:pPr>
                <a:defRPr/>
              </a:pPr>
              <a:t>‹#›</a:t>
            </a:fld>
            <a:endParaRPr lang="fr-B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Freeform 11"/>
          <p:cNvSpPr>
            <a:spLocks noChangeArrowheads="1"/>
          </p:cNvSpPr>
          <p:nvPr/>
        </p:nvSpPr>
        <p:spPr bwMode="auto">
          <a:xfrm flipV="1">
            <a:off x="0" y="711200"/>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2" name="Title 1"/>
          <p:cNvSpPr>
            <a:spLocks noGrp="1"/>
          </p:cNvSpPr>
          <p:nvPr>
            <p:ph type="title"/>
          </p:nvPr>
        </p:nvSpPr>
        <p:spPr>
          <a:xfrm>
            <a:off x="1945200" y="624110"/>
            <a:ext cx="6589200" cy="1280890"/>
          </a:xfrm>
        </p:spPr>
        <p:txBody>
          <a:bodyPr/>
          <a:lstStyle/>
          <a:p>
            <a:r>
              <a:rPr lang="fr-FR"/>
              <a:t>Modifiez le style du titre</a:t>
            </a:r>
            <a:endParaRPr lang="en-US" dirty="0"/>
          </a:p>
        </p:txBody>
      </p:sp>
      <p:sp>
        <p:nvSpPr>
          <p:cNvPr id="4" name="Date Placeholder 2"/>
          <p:cNvSpPr>
            <a:spLocks noGrp="1"/>
          </p:cNvSpPr>
          <p:nvPr>
            <p:ph type="dt" sz="half" idx="10"/>
          </p:nvPr>
        </p:nvSpPr>
        <p:spPr/>
        <p:txBody>
          <a:bodyPr/>
          <a:lstStyle>
            <a:lvl1pPr>
              <a:defRPr/>
            </a:lvl1pPr>
          </a:lstStyle>
          <a:p>
            <a:pPr>
              <a:defRPr/>
            </a:pPr>
            <a:fld id="{DA873939-A319-4895-8994-DCB307722A62}" type="datetime2">
              <a:rPr lang="fr-FR"/>
              <a:pPr>
                <a:defRPr/>
              </a:pPr>
              <a:t>mardi 24 octobre 17</a:t>
            </a:fld>
            <a:endParaRPr lang="fr-BE" dirty="0"/>
          </a:p>
        </p:txBody>
      </p:sp>
      <p:sp>
        <p:nvSpPr>
          <p:cNvPr id="5" name="Footer Placeholder 3"/>
          <p:cNvSpPr>
            <a:spLocks noGrp="1"/>
          </p:cNvSpPr>
          <p:nvPr>
            <p:ph type="ftr" sz="quarter" idx="11"/>
          </p:nvPr>
        </p:nvSpPr>
        <p:spPr/>
        <p:txBody>
          <a:bodyPr/>
          <a:lstStyle>
            <a:lvl1pPr>
              <a:defRPr/>
            </a:lvl1pPr>
          </a:lstStyle>
          <a:p>
            <a:pPr>
              <a:defRPr/>
            </a:pPr>
            <a:endParaRPr lang="fr-BE" dirty="0"/>
          </a:p>
        </p:txBody>
      </p:sp>
      <p:sp>
        <p:nvSpPr>
          <p:cNvPr id="6" name="Slide Number Placeholder 4"/>
          <p:cNvSpPr>
            <a:spLocks noGrp="1"/>
          </p:cNvSpPr>
          <p:nvPr>
            <p:ph type="sldNum" sz="quarter" idx="12"/>
          </p:nvPr>
        </p:nvSpPr>
        <p:spPr/>
        <p:txBody>
          <a:bodyPr/>
          <a:lstStyle>
            <a:lvl1pPr>
              <a:defRPr/>
            </a:lvl1pPr>
          </a:lstStyle>
          <a:p>
            <a:pPr>
              <a:defRPr/>
            </a:pPr>
            <a:fld id="{FFCED1E6-3907-407D-9A5F-3385832BA62A}" type="slidenum">
              <a:rPr lang="fr-BE"/>
              <a:pPr>
                <a:defRPr/>
              </a:pPr>
              <a:t>‹#›</a:t>
            </a:fld>
            <a:endParaRPr lang="fr-BE"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Freeform 11"/>
          <p:cNvSpPr>
            <a:spLocks noChangeArrowheads="1"/>
          </p:cNvSpPr>
          <p:nvPr/>
        </p:nvSpPr>
        <p:spPr bwMode="auto">
          <a:xfrm flipV="1">
            <a:off x="0" y="711200"/>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3" name="Date Placeholder 1"/>
          <p:cNvSpPr>
            <a:spLocks noGrp="1"/>
          </p:cNvSpPr>
          <p:nvPr>
            <p:ph type="dt" sz="half" idx="10"/>
          </p:nvPr>
        </p:nvSpPr>
        <p:spPr/>
        <p:txBody>
          <a:bodyPr/>
          <a:lstStyle>
            <a:lvl1pPr>
              <a:defRPr/>
            </a:lvl1pPr>
          </a:lstStyle>
          <a:p>
            <a:pPr>
              <a:defRPr/>
            </a:pPr>
            <a:fld id="{198B8BD7-439E-4CF9-A1B8-449A5FBD4983}" type="datetime2">
              <a:rPr lang="fr-FR"/>
              <a:pPr>
                <a:defRPr/>
              </a:pPr>
              <a:t>mardi 24 octobre 17</a:t>
            </a:fld>
            <a:endParaRPr lang="fr-BE" dirty="0"/>
          </a:p>
        </p:txBody>
      </p:sp>
      <p:sp>
        <p:nvSpPr>
          <p:cNvPr id="4" name="Footer Placeholder 2"/>
          <p:cNvSpPr>
            <a:spLocks noGrp="1"/>
          </p:cNvSpPr>
          <p:nvPr>
            <p:ph type="ftr" sz="quarter" idx="11"/>
          </p:nvPr>
        </p:nvSpPr>
        <p:spPr/>
        <p:txBody>
          <a:bodyPr/>
          <a:lstStyle>
            <a:lvl1pPr>
              <a:defRPr/>
            </a:lvl1pPr>
          </a:lstStyle>
          <a:p>
            <a:pPr>
              <a:defRPr/>
            </a:pPr>
            <a:endParaRPr lang="fr-BE" dirty="0"/>
          </a:p>
        </p:txBody>
      </p:sp>
      <p:sp>
        <p:nvSpPr>
          <p:cNvPr id="5" name="Slide Number Placeholder 3"/>
          <p:cNvSpPr>
            <a:spLocks noGrp="1"/>
          </p:cNvSpPr>
          <p:nvPr>
            <p:ph type="sldNum" sz="quarter" idx="12"/>
          </p:nvPr>
        </p:nvSpPr>
        <p:spPr/>
        <p:txBody>
          <a:bodyPr/>
          <a:lstStyle>
            <a:lvl1pPr>
              <a:defRPr/>
            </a:lvl1pPr>
          </a:lstStyle>
          <a:p>
            <a:pPr>
              <a:defRPr/>
            </a:pPr>
            <a:fld id="{30398335-0E6D-420E-9A26-7A795C773D35}" type="slidenum">
              <a:rPr lang="fr-BE"/>
              <a:pPr>
                <a:defRPr/>
              </a:pPr>
              <a:t>‹#›</a:t>
            </a:fld>
            <a:endParaRPr lang="fr-BE"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5" name="Freeform 11"/>
          <p:cNvSpPr>
            <a:spLocks noChangeArrowheads="1"/>
          </p:cNvSpPr>
          <p:nvPr/>
        </p:nvSpPr>
        <p:spPr bwMode="auto">
          <a:xfrm flipV="1">
            <a:off x="0" y="711200"/>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6" name="Date Placeholder 4"/>
          <p:cNvSpPr>
            <a:spLocks noGrp="1"/>
          </p:cNvSpPr>
          <p:nvPr>
            <p:ph type="dt" sz="half" idx="10"/>
          </p:nvPr>
        </p:nvSpPr>
        <p:spPr/>
        <p:txBody>
          <a:bodyPr/>
          <a:lstStyle>
            <a:lvl1pPr>
              <a:defRPr/>
            </a:lvl1pPr>
          </a:lstStyle>
          <a:p>
            <a:pPr>
              <a:defRPr/>
            </a:pPr>
            <a:fld id="{D0AA9B90-BC31-46E2-BC08-47378F4F4C84}" type="datetime2">
              <a:rPr lang="fr-FR"/>
              <a:pPr>
                <a:defRPr/>
              </a:pPr>
              <a:t>mardi 24 octobre 17</a:t>
            </a:fld>
            <a:endParaRPr lang="fr-BE" dirty="0"/>
          </a:p>
        </p:txBody>
      </p:sp>
      <p:sp>
        <p:nvSpPr>
          <p:cNvPr id="7" name="Footer Placeholder 5"/>
          <p:cNvSpPr>
            <a:spLocks noGrp="1"/>
          </p:cNvSpPr>
          <p:nvPr>
            <p:ph type="ftr" sz="quarter" idx="11"/>
          </p:nvPr>
        </p:nvSpPr>
        <p:spPr/>
        <p:txBody>
          <a:bodyPr/>
          <a:lstStyle>
            <a:lvl1pPr>
              <a:defRPr/>
            </a:lvl1pPr>
          </a:lstStyle>
          <a:p>
            <a:pPr>
              <a:defRPr/>
            </a:pPr>
            <a:endParaRPr lang="fr-BE" dirty="0"/>
          </a:p>
        </p:txBody>
      </p:sp>
      <p:sp>
        <p:nvSpPr>
          <p:cNvPr id="8" name="Slide Number Placeholder 6"/>
          <p:cNvSpPr>
            <a:spLocks noGrp="1"/>
          </p:cNvSpPr>
          <p:nvPr>
            <p:ph type="sldNum" sz="quarter" idx="12"/>
          </p:nvPr>
        </p:nvSpPr>
        <p:spPr/>
        <p:txBody>
          <a:bodyPr/>
          <a:lstStyle>
            <a:lvl1pPr>
              <a:defRPr/>
            </a:lvl1pPr>
          </a:lstStyle>
          <a:p>
            <a:pPr>
              <a:defRPr/>
            </a:pPr>
            <a:fld id="{4AEF2CF8-4011-499F-BAB9-84BD4B2222E0}" type="slidenum">
              <a:rPr lang="fr-BE"/>
              <a:pPr>
                <a:defRPr/>
              </a:pPr>
              <a:t>‹#›</a:t>
            </a:fld>
            <a:endParaRPr lang="fr-B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5" name="Freeform 11"/>
          <p:cNvSpPr>
            <a:spLocks noChangeArrowheads="1"/>
          </p:cNvSpPr>
          <p:nvPr/>
        </p:nvSpPr>
        <p:spPr bwMode="auto">
          <a:xfrm flipV="1">
            <a:off x="0" y="4910138"/>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noProof="0" dirty="0"/>
              <a:t>Cliquez sur l'icône pour ajouter une image</a:t>
            </a:r>
            <a:endParaRPr lang="en-US" noProof="0"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6" name="Date Placeholder 4"/>
          <p:cNvSpPr>
            <a:spLocks noGrp="1"/>
          </p:cNvSpPr>
          <p:nvPr>
            <p:ph type="dt" sz="half" idx="10"/>
          </p:nvPr>
        </p:nvSpPr>
        <p:spPr/>
        <p:txBody>
          <a:bodyPr/>
          <a:lstStyle>
            <a:lvl1pPr>
              <a:defRPr/>
            </a:lvl1pPr>
          </a:lstStyle>
          <a:p>
            <a:pPr>
              <a:defRPr/>
            </a:pPr>
            <a:fld id="{B4E1A02B-2AF9-424F-9438-D100B8E0CE7B}" type="datetime2">
              <a:rPr lang="fr-FR"/>
              <a:pPr>
                <a:defRPr/>
              </a:pPr>
              <a:t>mardi 24 octobre 17</a:t>
            </a:fld>
            <a:endParaRPr lang="fr-BE" dirty="0"/>
          </a:p>
        </p:txBody>
      </p:sp>
      <p:sp>
        <p:nvSpPr>
          <p:cNvPr id="7" name="Footer Placeholder 5"/>
          <p:cNvSpPr>
            <a:spLocks noGrp="1"/>
          </p:cNvSpPr>
          <p:nvPr>
            <p:ph type="ftr" sz="quarter" idx="11"/>
          </p:nvPr>
        </p:nvSpPr>
        <p:spPr/>
        <p:txBody>
          <a:bodyPr/>
          <a:lstStyle>
            <a:lvl1pPr>
              <a:defRPr/>
            </a:lvl1pPr>
          </a:lstStyle>
          <a:p>
            <a:pPr>
              <a:defRPr/>
            </a:pPr>
            <a:endParaRPr lang="fr-BE" dirty="0"/>
          </a:p>
        </p:txBody>
      </p:sp>
      <p:sp>
        <p:nvSpPr>
          <p:cNvPr id="8" name="Slide Number Placeholder 6"/>
          <p:cNvSpPr>
            <a:spLocks noGrp="1"/>
          </p:cNvSpPr>
          <p:nvPr>
            <p:ph type="sldNum" sz="quarter" idx="12"/>
          </p:nvPr>
        </p:nvSpPr>
        <p:spPr>
          <a:xfrm>
            <a:off x="511175" y="4983163"/>
            <a:ext cx="585788" cy="365125"/>
          </a:xfrm>
        </p:spPr>
        <p:txBody>
          <a:bodyPr/>
          <a:lstStyle>
            <a:lvl1pPr>
              <a:defRPr/>
            </a:lvl1pPr>
          </a:lstStyle>
          <a:p>
            <a:pPr>
              <a:defRPr/>
            </a:pPr>
            <a:fld id="{3688E70E-0CB0-4B2B-8090-D4F1DA8BF8FD}" type="slidenum">
              <a:rPr lang="fr-BE"/>
              <a:pPr>
                <a:defRPr/>
              </a:pPr>
              <a:t>‹#›</a:t>
            </a:fld>
            <a:endParaRPr lang="fr-BE"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4" name="Freeform 11"/>
          <p:cNvSpPr>
            <a:spLocks noChangeArrowheads="1"/>
          </p:cNvSpPr>
          <p:nvPr/>
        </p:nvSpPr>
        <p:spPr bwMode="auto">
          <a:xfrm flipV="1">
            <a:off x="0" y="3167063"/>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5" name="Date Placeholder 3"/>
          <p:cNvSpPr>
            <a:spLocks noGrp="1"/>
          </p:cNvSpPr>
          <p:nvPr>
            <p:ph type="dt" sz="half" idx="10"/>
          </p:nvPr>
        </p:nvSpPr>
        <p:spPr/>
        <p:txBody>
          <a:bodyPr/>
          <a:lstStyle>
            <a:lvl1pPr>
              <a:defRPr/>
            </a:lvl1pPr>
          </a:lstStyle>
          <a:p>
            <a:pPr>
              <a:defRPr/>
            </a:pPr>
            <a:fld id="{6E49A2FF-ADFA-4941-8152-B7ACB90B6404}" type="datetime2">
              <a:rPr lang="fr-FR"/>
              <a:pPr>
                <a:defRPr/>
              </a:pPr>
              <a:t>mardi 24 octobre 17</a:t>
            </a:fld>
            <a:endParaRPr lang="fr-BE" dirty="0"/>
          </a:p>
        </p:txBody>
      </p:sp>
      <p:sp>
        <p:nvSpPr>
          <p:cNvPr id="6" name="Footer Placeholder 4"/>
          <p:cNvSpPr>
            <a:spLocks noGrp="1"/>
          </p:cNvSpPr>
          <p:nvPr>
            <p:ph type="ftr" sz="quarter" idx="11"/>
          </p:nvPr>
        </p:nvSpPr>
        <p:spPr/>
        <p:txBody>
          <a:bodyPr/>
          <a:lstStyle>
            <a:lvl1pPr>
              <a:defRPr/>
            </a:lvl1pPr>
          </a:lstStyle>
          <a:p>
            <a:pPr>
              <a:defRPr/>
            </a:pPr>
            <a:endParaRPr lang="fr-BE" dirty="0"/>
          </a:p>
        </p:txBody>
      </p:sp>
      <p:sp>
        <p:nvSpPr>
          <p:cNvPr id="7" name="Slide Number Placeholder 5"/>
          <p:cNvSpPr>
            <a:spLocks noGrp="1"/>
          </p:cNvSpPr>
          <p:nvPr>
            <p:ph type="sldNum" sz="quarter" idx="12"/>
          </p:nvPr>
        </p:nvSpPr>
        <p:spPr>
          <a:xfrm>
            <a:off x="511175" y="3244850"/>
            <a:ext cx="585788" cy="365125"/>
          </a:xfrm>
        </p:spPr>
        <p:txBody>
          <a:bodyPr/>
          <a:lstStyle>
            <a:lvl1pPr>
              <a:defRPr/>
            </a:lvl1pPr>
          </a:lstStyle>
          <a:p>
            <a:pPr>
              <a:defRPr/>
            </a:pPr>
            <a:fld id="{343E9942-4E84-4547-9DF5-E820AC82508A}" type="slidenum">
              <a:rPr lang="fr-BE"/>
              <a:pPr>
                <a:defRPr/>
              </a:pPr>
              <a:t>‹#›</a:t>
            </a:fld>
            <a:endParaRPr lang="fr-BE"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5" name="Freeform 11"/>
          <p:cNvSpPr>
            <a:spLocks noChangeArrowheads="1"/>
          </p:cNvSpPr>
          <p:nvPr/>
        </p:nvSpPr>
        <p:spPr bwMode="auto">
          <a:xfrm flipV="1">
            <a:off x="0" y="3167063"/>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6" name="TextBox 13"/>
          <p:cNvSpPr txBox="1"/>
          <p:nvPr/>
        </p:nvSpPr>
        <p:spPr>
          <a:xfrm>
            <a:off x="1808163" y="647700"/>
            <a:ext cx="457200" cy="585788"/>
          </a:xfrm>
          <a:prstGeom prst="rect">
            <a:avLst/>
          </a:prstGeom>
        </p:spPr>
        <p:txBody>
          <a:bodyPr anchor="ctr"/>
          <a:lstStyle/>
          <a:p>
            <a:pPr fontAlgn="auto">
              <a:spcBef>
                <a:spcPts val="0"/>
              </a:spcBef>
              <a:spcAft>
                <a:spcPts val="0"/>
              </a:spcAft>
              <a:defRPr/>
            </a:pPr>
            <a:r>
              <a:rPr lang="en-US" sz="8000" dirty="0">
                <a:ln w="3175" cmpd="sng">
                  <a:noFill/>
                </a:ln>
                <a:solidFill>
                  <a:schemeClr val="accent1"/>
                </a:solidFill>
                <a:latin typeface="Arial"/>
                <a:cs typeface="+mn-cs"/>
              </a:rPr>
              <a:t>“</a:t>
            </a:r>
          </a:p>
        </p:txBody>
      </p:sp>
      <p:sp>
        <p:nvSpPr>
          <p:cNvPr id="7" name="TextBox 14"/>
          <p:cNvSpPr txBox="1"/>
          <p:nvPr/>
        </p:nvSpPr>
        <p:spPr>
          <a:xfrm>
            <a:off x="8169275" y="2905125"/>
            <a:ext cx="457200" cy="584200"/>
          </a:xfrm>
          <a:prstGeom prst="rect">
            <a:avLst/>
          </a:prstGeom>
        </p:spPr>
        <p:txBody>
          <a:bodyPr anchor="ctr"/>
          <a:lstStyle/>
          <a:p>
            <a:pPr fontAlgn="auto">
              <a:spcBef>
                <a:spcPts val="0"/>
              </a:spcBef>
              <a:spcAft>
                <a:spcPts val="0"/>
              </a:spcAft>
              <a:defRPr/>
            </a:pPr>
            <a:r>
              <a:rPr lang="en-US" sz="8000" dirty="0">
                <a:ln w="3175" cmpd="sng">
                  <a:noFill/>
                </a:ln>
                <a:solidFill>
                  <a:schemeClr val="accent1"/>
                </a:solidFill>
                <a:latin typeface="Arial"/>
                <a:cs typeface="+mn-cs"/>
              </a:rPr>
              <a:t>”</a:t>
            </a:r>
          </a:p>
        </p:txBody>
      </p:sp>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8" name="Date Placeholder 3"/>
          <p:cNvSpPr>
            <a:spLocks noGrp="1"/>
          </p:cNvSpPr>
          <p:nvPr>
            <p:ph type="dt" sz="half" idx="14"/>
          </p:nvPr>
        </p:nvSpPr>
        <p:spPr/>
        <p:txBody>
          <a:bodyPr/>
          <a:lstStyle>
            <a:lvl1pPr>
              <a:defRPr/>
            </a:lvl1pPr>
          </a:lstStyle>
          <a:p>
            <a:pPr>
              <a:defRPr/>
            </a:pPr>
            <a:fld id="{FDDBB7CC-BF79-4115-8FB5-7FF057096E8A}" type="datetime2">
              <a:rPr lang="fr-FR"/>
              <a:pPr>
                <a:defRPr/>
              </a:pPr>
              <a:t>mardi 24 octobre 17</a:t>
            </a:fld>
            <a:endParaRPr lang="fr-BE" dirty="0"/>
          </a:p>
        </p:txBody>
      </p:sp>
      <p:sp>
        <p:nvSpPr>
          <p:cNvPr id="9" name="Footer Placeholder 4"/>
          <p:cNvSpPr>
            <a:spLocks noGrp="1"/>
          </p:cNvSpPr>
          <p:nvPr>
            <p:ph type="ftr" sz="quarter" idx="15"/>
          </p:nvPr>
        </p:nvSpPr>
        <p:spPr/>
        <p:txBody>
          <a:bodyPr/>
          <a:lstStyle>
            <a:lvl1pPr>
              <a:defRPr/>
            </a:lvl1pPr>
          </a:lstStyle>
          <a:p>
            <a:pPr>
              <a:defRPr/>
            </a:pPr>
            <a:endParaRPr lang="fr-BE" dirty="0"/>
          </a:p>
        </p:txBody>
      </p:sp>
      <p:sp>
        <p:nvSpPr>
          <p:cNvPr id="10" name="Slide Number Placeholder 5"/>
          <p:cNvSpPr>
            <a:spLocks noGrp="1"/>
          </p:cNvSpPr>
          <p:nvPr>
            <p:ph type="sldNum" sz="quarter" idx="16"/>
          </p:nvPr>
        </p:nvSpPr>
        <p:spPr>
          <a:xfrm>
            <a:off x="511175" y="3244850"/>
            <a:ext cx="585788" cy="365125"/>
          </a:xfrm>
        </p:spPr>
        <p:txBody>
          <a:bodyPr/>
          <a:lstStyle>
            <a:lvl1pPr>
              <a:defRPr/>
            </a:lvl1pPr>
          </a:lstStyle>
          <a:p>
            <a:pPr>
              <a:defRPr/>
            </a:pPr>
            <a:fld id="{3C42D21A-7063-4710-AE38-CF0F4D5099DD}" type="slidenum">
              <a:rPr lang="fr-BE"/>
              <a:pPr>
                <a:defRPr/>
              </a:pPr>
              <a:t>‹#›</a:t>
            </a:fld>
            <a:endParaRPr lang="fr-BE"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5" name="Freeform 11"/>
          <p:cNvSpPr>
            <a:spLocks noChangeArrowheads="1"/>
          </p:cNvSpPr>
          <p:nvPr/>
        </p:nvSpPr>
        <p:spPr bwMode="auto">
          <a:xfrm flipV="1">
            <a:off x="0" y="4910138"/>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fr-FR"/>
              <a:t>Modifier les styles du texte du masque</a:t>
            </a:r>
          </a:p>
        </p:txBody>
      </p:sp>
      <p:sp>
        <p:nvSpPr>
          <p:cNvPr id="6" name="Date Placeholder 4"/>
          <p:cNvSpPr>
            <a:spLocks noGrp="1"/>
          </p:cNvSpPr>
          <p:nvPr>
            <p:ph type="dt" sz="half" idx="10"/>
          </p:nvPr>
        </p:nvSpPr>
        <p:spPr/>
        <p:txBody>
          <a:bodyPr/>
          <a:lstStyle>
            <a:lvl1pPr>
              <a:defRPr/>
            </a:lvl1pPr>
          </a:lstStyle>
          <a:p>
            <a:pPr>
              <a:defRPr/>
            </a:pPr>
            <a:fld id="{8DE291E2-69B4-403A-9D6F-56C951DC2A4E}" type="datetime2">
              <a:rPr lang="fr-FR"/>
              <a:pPr>
                <a:defRPr/>
              </a:pPr>
              <a:t>mardi 24 octobre 17</a:t>
            </a:fld>
            <a:endParaRPr lang="fr-BE" dirty="0"/>
          </a:p>
        </p:txBody>
      </p:sp>
      <p:sp>
        <p:nvSpPr>
          <p:cNvPr id="7" name="Footer Placeholder 5"/>
          <p:cNvSpPr>
            <a:spLocks noGrp="1"/>
          </p:cNvSpPr>
          <p:nvPr>
            <p:ph type="ftr" sz="quarter" idx="11"/>
          </p:nvPr>
        </p:nvSpPr>
        <p:spPr/>
        <p:txBody>
          <a:bodyPr/>
          <a:lstStyle>
            <a:lvl1pPr>
              <a:defRPr/>
            </a:lvl1pPr>
          </a:lstStyle>
          <a:p>
            <a:pPr>
              <a:defRPr/>
            </a:pPr>
            <a:endParaRPr lang="fr-BE" dirty="0"/>
          </a:p>
        </p:txBody>
      </p:sp>
      <p:sp>
        <p:nvSpPr>
          <p:cNvPr id="8" name="Slide Number Placeholder 6"/>
          <p:cNvSpPr>
            <a:spLocks noGrp="1"/>
          </p:cNvSpPr>
          <p:nvPr>
            <p:ph type="sldNum" sz="quarter" idx="12"/>
          </p:nvPr>
        </p:nvSpPr>
        <p:spPr>
          <a:xfrm>
            <a:off x="511175" y="4983163"/>
            <a:ext cx="585788" cy="365125"/>
          </a:xfrm>
        </p:spPr>
        <p:txBody>
          <a:bodyPr/>
          <a:lstStyle>
            <a:lvl1pPr>
              <a:defRPr/>
            </a:lvl1pPr>
          </a:lstStyle>
          <a:p>
            <a:pPr>
              <a:defRPr/>
            </a:pPr>
            <a:fld id="{0B41462B-3522-43B1-9F6E-288EF054F5AA}" type="slidenum">
              <a:rPr lang="fr-BE"/>
              <a:pPr>
                <a:defRPr/>
              </a:pPr>
              <a:t>‹#›</a:t>
            </a:fld>
            <a:endParaRPr lang="fr-BE"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5" name="Freeform 11"/>
          <p:cNvSpPr>
            <a:spLocks noChangeArrowheads="1"/>
          </p:cNvSpPr>
          <p:nvPr/>
        </p:nvSpPr>
        <p:spPr bwMode="auto">
          <a:xfrm flipV="1">
            <a:off x="0" y="4910138"/>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6" name="TextBox 10"/>
          <p:cNvSpPr txBox="1"/>
          <p:nvPr/>
        </p:nvSpPr>
        <p:spPr>
          <a:xfrm>
            <a:off x="1808163" y="647700"/>
            <a:ext cx="457200" cy="585788"/>
          </a:xfrm>
          <a:prstGeom prst="rect">
            <a:avLst/>
          </a:prstGeom>
        </p:spPr>
        <p:txBody>
          <a:bodyPr anchor="ctr"/>
          <a:lstStyle/>
          <a:p>
            <a:pPr fontAlgn="auto">
              <a:spcBef>
                <a:spcPts val="0"/>
              </a:spcBef>
              <a:spcAft>
                <a:spcPts val="0"/>
              </a:spcAft>
              <a:defRPr/>
            </a:pPr>
            <a:r>
              <a:rPr lang="en-US" sz="8000" dirty="0">
                <a:ln w="3175" cmpd="sng">
                  <a:noFill/>
                </a:ln>
                <a:solidFill>
                  <a:schemeClr val="accent1"/>
                </a:solidFill>
                <a:latin typeface="Arial"/>
                <a:cs typeface="+mn-cs"/>
              </a:rPr>
              <a:t>“</a:t>
            </a:r>
          </a:p>
        </p:txBody>
      </p:sp>
      <p:sp>
        <p:nvSpPr>
          <p:cNvPr id="7" name="TextBox 11"/>
          <p:cNvSpPr txBox="1"/>
          <p:nvPr/>
        </p:nvSpPr>
        <p:spPr>
          <a:xfrm>
            <a:off x="8169275" y="2905125"/>
            <a:ext cx="457200" cy="584200"/>
          </a:xfrm>
          <a:prstGeom prst="rect">
            <a:avLst/>
          </a:prstGeom>
        </p:spPr>
        <p:txBody>
          <a:bodyPr anchor="ctr"/>
          <a:lstStyle/>
          <a:p>
            <a:pPr fontAlgn="auto">
              <a:spcBef>
                <a:spcPts val="0"/>
              </a:spcBef>
              <a:spcAft>
                <a:spcPts val="0"/>
              </a:spcAft>
              <a:defRPr/>
            </a:pPr>
            <a:r>
              <a:rPr lang="en-US" sz="8000" dirty="0">
                <a:ln w="3175" cmpd="sng">
                  <a:noFill/>
                </a:ln>
                <a:solidFill>
                  <a:schemeClr val="accent1"/>
                </a:solidFill>
                <a:latin typeface="Arial"/>
                <a:cs typeface="+mn-cs"/>
              </a:rPr>
              <a:t>”</a:t>
            </a:r>
          </a:p>
        </p:txBody>
      </p:sp>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1942415" y="5181600"/>
            <a:ext cx="6688292" cy="729622"/>
          </a:xfrm>
        </p:spPr>
        <p:txBody>
          <a:bodyPr rtlCol="0">
            <a:normAutofit/>
          </a:bodyPr>
          <a:lstStyle>
            <a:lvl1pPr>
              <a:buNone/>
              <a:defRPr lang="en-US">
                <a:solidFill>
                  <a:schemeClr val="tx1">
                    <a:lumMod val="65000"/>
                    <a:lumOff val="35000"/>
                  </a:schemeClr>
                </a:solidFill>
              </a:defRPr>
            </a:lvl1pPr>
          </a:lstStyle>
          <a:p>
            <a:pPr lvl="0"/>
            <a:r>
              <a:rPr lang="fr-FR"/>
              <a:t>Modifier les styles du texte du masque</a:t>
            </a:r>
          </a:p>
        </p:txBody>
      </p:sp>
      <p:sp>
        <p:nvSpPr>
          <p:cNvPr id="8" name="Date Placeholder 4"/>
          <p:cNvSpPr>
            <a:spLocks noGrp="1"/>
          </p:cNvSpPr>
          <p:nvPr>
            <p:ph type="dt" sz="half" idx="14"/>
          </p:nvPr>
        </p:nvSpPr>
        <p:spPr/>
        <p:txBody>
          <a:bodyPr/>
          <a:lstStyle>
            <a:lvl1pPr>
              <a:defRPr/>
            </a:lvl1pPr>
          </a:lstStyle>
          <a:p>
            <a:pPr>
              <a:defRPr/>
            </a:pPr>
            <a:fld id="{A73403B5-22DE-4637-BF66-B3C357332604}" type="datetime2">
              <a:rPr lang="fr-FR"/>
              <a:pPr>
                <a:defRPr/>
              </a:pPr>
              <a:t>mardi 24 octobre 17</a:t>
            </a:fld>
            <a:endParaRPr lang="fr-BE" dirty="0"/>
          </a:p>
        </p:txBody>
      </p:sp>
      <p:sp>
        <p:nvSpPr>
          <p:cNvPr id="9" name="Footer Placeholder 5"/>
          <p:cNvSpPr>
            <a:spLocks noGrp="1"/>
          </p:cNvSpPr>
          <p:nvPr>
            <p:ph type="ftr" sz="quarter" idx="15"/>
          </p:nvPr>
        </p:nvSpPr>
        <p:spPr/>
        <p:txBody>
          <a:bodyPr/>
          <a:lstStyle>
            <a:lvl1pPr>
              <a:defRPr/>
            </a:lvl1pPr>
          </a:lstStyle>
          <a:p>
            <a:pPr>
              <a:defRPr/>
            </a:pPr>
            <a:endParaRPr lang="fr-BE" dirty="0"/>
          </a:p>
        </p:txBody>
      </p:sp>
      <p:sp>
        <p:nvSpPr>
          <p:cNvPr id="10" name="Slide Number Placeholder 6"/>
          <p:cNvSpPr>
            <a:spLocks noGrp="1"/>
          </p:cNvSpPr>
          <p:nvPr>
            <p:ph type="sldNum" sz="quarter" idx="16"/>
          </p:nvPr>
        </p:nvSpPr>
        <p:spPr>
          <a:xfrm>
            <a:off x="511175" y="4983163"/>
            <a:ext cx="585788" cy="365125"/>
          </a:xfrm>
        </p:spPr>
        <p:txBody>
          <a:bodyPr/>
          <a:lstStyle>
            <a:lvl1pPr>
              <a:defRPr/>
            </a:lvl1pPr>
          </a:lstStyle>
          <a:p>
            <a:pPr>
              <a:defRPr/>
            </a:pPr>
            <a:fld id="{B617EB3B-819E-4D41-B5BE-091FFE87E0EC}" type="slidenum">
              <a:rPr lang="fr-BE"/>
              <a:pPr>
                <a:defRPr/>
              </a:pPr>
              <a:t>‹#›</a:t>
            </a:fld>
            <a:endParaRPr lang="fr-BE"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5" name="Freeform 11"/>
          <p:cNvSpPr>
            <a:spLocks noChangeArrowheads="1"/>
          </p:cNvSpPr>
          <p:nvPr/>
        </p:nvSpPr>
        <p:spPr bwMode="auto">
          <a:xfrm flipV="1">
            <a:off x="0" y="4910138"/>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fr-FR"/>
              <a:t>Modifier les styles du texte du masque</a:t>
            </a:r>
          </a:p>
        </p:txBody>
      </p:sp>
      <p:sp>
        <p:nvSpPr>
          <p:cNvPr id="6" name="Date Placeholder 4"/>
          <p:cNvSpPr>
            <a:spLocks noGrp="1"/>
          </p:cNvSpPr>
          <p:nvPr>
            <p:ph type="dt" sz="half" idx="14"/>
          </p:nvPr>
        </p:nvSpPr>
        <p:spPr/>
        <p:txBody>
          <a:bodyPr/>
          <a:lstStyle>
            <a:lvl1pPr>
              <a:defRPr/>
            </a:lvl1pPr>
          </a:lstStyle>
          <a:p>
            <a:pPr>
              <a:defRPr/>
            </a:pPr>
            <a:fld id="{57CD135A-CCA2-4313-BBB4-AFC3058A65E6}" type="datetime2">
              <a:rPr lang="fr-FR"/>
              <a:pPr>
                <a:defRPr/>
              </a:pPr>
              <a:t>mardi 24 octobre 17</a:t>
            </a:fld>
            <a:endParaRPr lang="fr-BE" dirty="0"/>
          </a:p>
        </p:txBody>
      </p:sp>
      <p:sp>
        <p:nvSpPr>
          <p:cNvPr id="7" name="Footer Placeholder 5"/>
          <p:cNvSpPr>
            <a:spLocks noGrp="1"/>
          </p:cNvSpPr>
          <p:nvPr>
            <p:ph type="ftr" sz="quarter" idx="15"/>
          </p:nvPr>
        </p:nvSpPr>
        <p:spPr/>
        <p:txBody>
          <a:bodyPr/>
          <a:lstStyle>
            <a:lvl1pPr>
              <a:defRPr/>
            </a:lvl1pPr>
          </a:lstStyle>
          <a:p>
            <a:pPr>
              <a:defRPr/>
            </a:pPr>
            <a:endParaRPr lang="fr-BE" dirty="0"/>
          </a:p>
        </p:txBody>
      </p:sp>
      <p:sp>
        <p:nvSpPr>
          <p:cNvPr id="8" name="Slide Number Placeholder 6"/>
          <p:cNvSpPr>
            <a:spLocks noGrp="1"/>
          </p:cNvSpPr>
          <p:nvPr>
            <p:ph type="sldNum" sz="quarter" idx="16"/>
          </p:nvPr>
        </p:nvSpPr>
        <p:spPr>
          <a:xfrm>
            <a:off x="511175" y="4983163"/>
            <a:ext cx="585788" cy="365125"/>
          </a:xfrm>
        </p:spPr>
        <p:txBody>
          <a:bodyPr/>
          <a:lstStyle>
            <a:lvl1pPr>
              <a:defRPr/>
            </a:lvl1pPr>
          </a:lstStyle>
          <a:p>
            <a:pPr>
              <a:defRPr/>
            </a:pPr>
            <a:fld id="{CA2160D4-5963-44EA-BAE7-9D1A99A685AB}" type="slidenum">
              <a:rPr lang="fr-BE"/>
              <a:pPr>
                <a:defRPr/>
              </a:pPr>
              <a:t>‹#›</a:t>
            </a:fld>
            <a:endParaRPr lang="fr-BE"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4" name="Freeform 11"/>
          <p:cNvSpPr>
            <a:spLocks noChangeArrowheads="1"/>
          </p:cNvSpPr>
          <p:nvPr/>
        </p:nvSpPr>
        <p:spPr bwMode="auto">
          <a:xfrm flipV="1">
            <a:off x="0" y="711200"/>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p:cNvSpPr>
            <a:spLocks noGrp="1"/>
          </p:cNvSpPr>
          <p:nvPr>
            <p:ph type="dt" sz="half" idx="10"/>
          </p:nvPr>
        </p:nvSpPr>
        <p:spPr/>
        <p:txBody>
          <a:bodyPr/>
          <a:lstStyle>
            <a:lvl1pPr>
              <a:defRPr/>
            </a:lvl1pPr>
          </a:lstStyle>
          <a:p>
            <a:pPr>
              <a:defRPr/>
            </a:pPr>
            <a:fld id="{8016C1B3-FD80-43C4-A39E-C8C18E7C5A51}" type="datetime2">
              <a:rPr lang="fr-FR"/>
              <a:pPr>
                <a:defRPr/>
              </a:pPr>
              <a:t>mardi 24 octobre 17</a:t>
            </a:fld>
            <a:endParaRPr lang="fr-BE" dirty="0"/>
          </a:p>
        </p:txBody>
      </p:sp>
      <p:sp>
        <p:nvSpPr>
          <p:cNvPr id="6" name="Footer Placeholder 4"/>
          <p:cNvSpPr>
            <a:spLocks noGrp="1"/>
          </p:cNvSpPr>
          <p:nvPr>
            <p:ph type="ftr" sz="quarter" idx="11"/>
          </p:nvPr>
        </p:nvSpPr>
        <p:spPr/>
        <p:txBody>
          <a:bodyPr/>
          <a:lstStyle>
            <a:lvl1pPr>
              <a:defRPr/>
            </a:lvl1pPr>
          </a:lstStyle>
          <a:p>
            <a:pPr>
              <a:defRPr/>
            </a:pPr>
            <a:endParaRPr lang="fr-BE" dirty="0"/>
          </a:p>
        </p:txBody>
      </p:sp>
      <p:sp>
        <p:nvSpPr>
          <p:cNvPr id="7" name="Slide Number Placeholder 5"/>
          <p:cNvSpPr>
            <a:spLocks noGrp="1"/>
          </p:cNvSpPr>
          <p:nvPr>
            <p:ph type="sldNum" sz="quarter" idx="12"/>
          </p:nvPr>
        </p:nvSpPr>
        <p:spPr/>
        <p:txBody>
          <a:bodyPr/>
          <a:lstStyle>
            <a:lvl1pPr>
              <a:defRPr/>
            </a:lvl1pPr>
          </a:lstStyle>
          <a:p>
            <a:pPr>
              <a:defRPr/>
            </a:pPr>
            <a:fld id="{09941A1E-379C-4097-94B1-324FD1344289}" type="slidenum">
              <a:rPr lang="fr-BE"/>
              <a:pPr>
                <a:defRPr/>
              </a:pPr>
              <a:t>‹#›</a:t>
            </a:fld>
            <a:endParaRPr lang="fr-BE"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4" name="Freeform 11"/>
          <p:cNvSpPr>
            <a:spLocks noChangeArrowheads="1"/>
          </p:cNvSpPr>
          <p:nvPr/>
        </p:nvSpPr>
        <p:spPr bwMode="auto">
          <a:xfrm flipV="1">
            <a:off x="0" y="711200"/>
            <a:ext cx="1358900" cy="508000"/>
          </a:xfrm>
          <a:custGeom>
            <a:avLst/>
            <a:gdLst>
              <a:gd name="T0" fmla="*/ 0 w 7908"/>
              <a:gd name="T1" fmla="*/ 0 h 10000"/>
              <a:gd name="T2" fmla="*/ 7908 w 7908"/>
              <a:gd name="T3" fmla="*/ 10000 h 10000"/>
            </a:gdLst>
            <a:ahLst/>
            <a:cxnLst/>
            <a:rect l="T0" t="T1" r="T2" b="T3"/>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w="9525">
            <a:noFill/>
            <a:miter lim="800000"/>
            <a:headEnd/>
            <a:tailEnd/>
          </a:ln>
        </p:spPr>
        <p:txBody>
          <a:bodyPr/>
          <a:lstStyle/>
          <a:p>
            <a:pPr>
              <a:defRPr/>
            </a:pPr>
            <a:endParaRPr lang="fr-FR" dirty="0"/>
          </a:p>
        </p:txBody>
      </p:sp>
      <p:sp>
        <p:nvSpPr>
          <p:cNvPr id="2" name="Vertical Title 1"/>
          <p:cNvSpPr>
            <a:spLocks noGrp="1"/>
          </p:cNvSpPr>
          <p:nvPr>
            <p:ph type="title" orient="vert"/>
          </p:nvPr>
        </p:nvSpPr>
        <p:spPr>
          <a:xfrm>
            <a:off x="6878535" y="627406"/>
            <a:ext cx="1656132"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p:cNvSpPr>
            <a:spLocks noGrp="1"/>
          </p:cNvSpPr>
          <p:nvPr>
            <p:ph type="dt" sz="half" idx="10"/>
          </p:nvPr>
        </p:nvSpPr>
        <p:spPr/>
        <p:txBody>
          <a:bodyPr/>
          <a:lstStyle>
            <a:lvl1pPr>
              <a:defRPr/>
            </a:lvl1pPr>
          </a:lstStyle>
          <a:p>
            <a:pPr>
              <a:defRPr/>
            </a:pPr>
            <a:fld id="{36614215-CBF3-4442-B810-A7645465D2C1}" type="datetime2">
              <a:rPr lang="fr-FR"/>
              <a:pPr>
                <a:defRPr/>
              </a:pPr>
              <a:t>mardi 24 octobre 17</a:t>
            </a:fld>
            <a:endParaRPr lang="fr-BE" dirty="0"/>
          </a:p>
        </p:txBody>
      </p:sp>
      <p:sp>
        <p:nvSpPr>
          <p:cNvPr id="6" name="Footer Placeholder 4"/>
          <p:cNvSpPr>
            <a:spLocks noGrp="1"/>
          </p:cNvSpPr>
          <p:nvPr>
            <p:ph type="ftr" sz="quarter" idx="11"/>
          </p:nvPr>
        </p:nvSpPr>
        <p:spPr/>
        <p:txBody>
          <a:bodyPr/>
          <a:lstStyle>
            <a:lvl1pPr>
              <a:defRPr/>
            </a:lvl1pPr>
          </a:lstStyle>
          <a:p>
            <a:pPr>
              <a:defRPr/>
            </a:pPr>
            <a:endParaRPr lang="fr-BE" dirty="0"/>
          </a:p>
        </p:txBody>
      </p:sp>
      <p:sp>
        <p:nvSpPr>
          <p:cNvPr id="7" name="Slide Number Placeholder 5"/>
          <p:cNvSpPr>
            <a:spLocks noGrp="1"/>
          </p:cNvSpPr>
          <p:nvPr>
            <p:ph type="sldNum" sz="quarter" idx="12"/>
          </p:nvPr>
        </p:nvSpPr>
        <p:spPr/>
        <p:txBody>
          <a:bodyPr/>
          <a:lstStyle>
            <a:lvl1pPr>
              <a:defRPr/>
            </a:lvl1pPr>
          </a:lstStyle>
          <a:p>
            <a:pPr>
              <a:defRPr/>
            </a:pPr>
            <a:fld id="{56711E5B-3F7B-40F0-9CD2-2B0D1995F1A1}" type="slidenum">
              <a:rPr lang="fr-BE"/>
              <a:pPr>
                <a:defRPr/>
              </a:pPr>
              <a:t>‹#›</a:t>
            </a:fld>
            <a:endParaRPr lang="fr-BE"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14" name="Titre 13"/>
          <p:cNvSpPr>
            <a:spLocks noGrp="1"/>
          </p:cNvSpPr>
          <p:nvPr>
            <p:ph type="title"/>
          </p:nvPr>
        </p:nvSpPr>
        <p:spPr/>
        <p:txBody>
          <a:bodyPr/>
          <a:lstStyle/>
          <a:p>
            <a:r>
              <a:rPr lang="fr-FR"/>
              <a:t>Modifiez le style du titre</a:t>
            </a:r>
          </a:p>
        </p:txBody>
      </p:sp>
      <p:sp>
        <p:nvSpPr>
          <p:cNvPr id="4" name="Espace réservé de la date 10"/>
          <p:cNvSpPr>
            <a:spLocks noGrp="1"/>
          </p:cNvSpPr>
          <p:nvPr>
            <p:ph type="dt" sz="half" idx="10"/>
          </p:nvPr>
        </p:nvSpPr>
        <p:spPr/>
        <p:txBody>
          <a:bodyPr/>
          <a:lstStyle>
            <a:lvl1pPr>
              <a:defRPr/>
            </a:lvl1pPr>
          </a:lstStyle>
          <a:p>
            <a:pPr>
              <a:defRPr/>
            </a:pPr>
            <a:fld id="{06C9CE5B-E4E3-4363-A307-BF4512A85EB3}" type="datetime2">
              <a:rPr lang="fr-FR"/>
              <a:pPr>
                <a:defRPr/>
              </a:pPr>
              <a:t>mardi 24 octobre 17</a:t>
            </a:fld>
            <a:endParaRPr lang="fr-BE" dirty="0"/>
          </a:p>
        </p:txBody>
      </p:sp>
      <p:sp>
        <p:nvSpPr>
          <p:cNvPr id="5" name="Espace réservé du pied de page 11"/>
          <p:cNvSpPr>
            <a:spLocks noGrp="1"/>
          </p:cNvSpPr>
          <p:nvPr>
            <p:ph type="ftr" sz="quarter" idx="11"/>
          </p:nvPr>
        </p:nvSpPr>
        <p:spPr/>
        <p:txBody>
          <a:bodyPr/>
          <a:lstStyle>
            <a:lvl1pPr>
              <a:defRPr/>
            </a:lvl1pPr>
          </a:lstStyle>
          <a:p>
            <a:pPr>
              <a:defRPr/>
            </a:pPr>
            <a:endParaRPr lang="fr-BE" dirty="0"/>
          </a:p>
        </p:txBody>
      </p:sp>
      <p:sp>
        <p:nvSpPr>
          <p:cNvPr id="6" name="Espace réservé du numéro de diapositive 12"/>
          <p:cNvSpPr>
            <a:spLocks noGrp="1"/>
          </p:cNvSpPr>
          <p:nvPr>
            <p:ph type="sldNum" sz="quarter" idx="12"/>
          </p:nvPr>
        </p:nvSpPr>
        <p:spPr/>
        <p:txBody>
          <a:bodyPr/>
          <a:lstStyle>
            <a:lvl1pPr>
              <a:defRPr/>
            </a:lvl1pPr>
          </a:lstStyle>
          <a:p>
            <a:pPr>
              <a:defRPr/>
            </a:pPr>
            <a:fld id="{91183380-B02A-483A-93B2-1215F79061A0}" type="slidenum">
              <a:rPr lang="fr-BE"/>
              <a:pPr>
                <a:defRPr/>
              </a:pPr>
              <a:t>‹#›</a:t>
            </a:fld>
            <a:endParaRPr lang="fr-BE"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a:t>Modifiez le style du titre</a:t>
            </a:r>
          </a:p>
        </p:txBody>
      </p:sp>
      <p:sp>
        <p:nvSpPr>
          <p:cNvPr id="3" name="Espace réservé de la date 1"/>
          <p:cNvSpPr>
            <a:spLocks noGrp="1"/>
          </p:cNvSpPr>
          <p:nvPr>
            <p:ph type="dt" sz="half" idx="10"/>
          </p:nvPr>
        </p:nvSpPr>
        <p:spPr/>
        <p:txBody>
          <a:bodyPr/>
          <a:lstStyle>
            <a:lvl1pPr>
              <a:defRPr/>
            </a:lvl1pPr>
          </a:lstStyle>
          <a:p>
            <a:pPr>
              <a:defRPr/>
            </a:pPr>
            <a:fld id="{A1A3F4EA-79C2-488B-9762-B80E2D243F40}" type="datetime2">
              <a:rPr lang="fr-FR"/>
              <a:pPr>
                <a:defRPr/>
              </a:pPr>
              <a:t>mardi 24 octobre 17</a:t>
            </a:fld>
            <a:endParaRPr lang="fr-BE" dirty="0"/>
          </a:p>
        </p:txBody>
      </p:sp>
      <p:sp>
        <p:nvSpPr>
          <p:cNvPr id="4" name="Espace réservé du pied de page 2"/>
          <p:cNvSpPr>
            <a:spLocks noGrp="1"/>
          </p:cNvSpPr>
          <p:nvPr>
            <p:ph type="ftr" sz="quarter" idx="11"/>
          </p:nvPr>
        </p:nvSpPr>
        <p:spPr/>
        <p:txBody>
          <a:bodyPr/>
          <a:lstStyle>
            <a:lvl1pPr>
              <a:defRPr/>
            </a:lvl1pPr>
          </a:lstStyle>
          <a:p>
            <a:pPr>
              <a:defRPr/>
            </a:pPr>
            <a:endParaRPr lang="fr-BE" dirty="0"/>
          </a:p>
        </p:txBody>
      </p:sp>
      <p:sp>
        <p:nvSpPr>
          <p:cNvPr id="6" name="Espace réservé du numéro de diapositive 3"/>
          <p:cNvSpPr>
            <a:spLocks noGrp="1"/>
          </p:cNvSpPr>
          <p:nvPr>
            <p:ph type="sldNum" sz="quarter" idx="12"/>
          </p:nvPr>
        </p:nvSpPr>
        <p:spPr/>
        <p:txBody>
          <a:bodyPr/>
          <a:lstStyle>
            <a:lvl1pPr>
              <a:defRPr/>
            </a:lvl1pPr>
          </a:lstStyle>
          <a:p>
            <a:pPr>
              <a:defRPr/>
            </a:pPr>
            <a:fld id="{319B62E3-0315-47FE-9A9C-91DF52451315}" type="slidenum">
              <a:rPr lang="fr-BE"/>
              <a:pPr>
                <a:defRPr/>
              </a:pPr>
              <a:t>‹#›</a:t>
            </a:fld>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slideLayout" Target="../slideLayouts/slideLayout26.xml"/><Relationship Id="rId16" Type="http://schemas.openxmlformats.org/officeDocument/2006/relationships/slideLayout" Target="../slideLayouts/slideLayout27.xml"/><Relationship Id="rId17" Type="http://schemas.openxmlformats.org/officeDocument/2006/relationships/slideLayout" Target="../slideLayouts/slideLayout28.xml"/><Relationship Id="rId18" Type="http://schemas.openxmlformats.org/officeDocument/2006/relationships/slideLayout" Target="../slideLayouts/slideLayout29.xml"/><Relationship Id="rId19"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F1C49E5-6B68-41FD-894D-B25533A81548}" type="datetime2">
              <a:rPr lang="fr-FR"/>
              <a:pPr>
                <a:defRPr/>
              </a:pPr>
              <a:t>mardi 24 octobre 17</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5FF0800-20C8-41C4-84DD-10E56E773818}" type="slidenum">
              <a:rPr lang="fr-FR"/>
              <a:pPr>
                <a:defRPr/>
              </a:pPr>
              <a:t>‹#›</a:t>
            </a:fld>
            <a:endParaRPr lang="fr-FR" dirty="0"/>
          </a:p>
        </p:txBody>
      </p:sp>
      <p:pic>
        <p:nvPicPr>
          <p:cNvPr id="1031" name="Picture 2"/>
          <p:cNvPicPr>
            <a:picLocks noChangeAspect="1" noChangeArrowheads="1"/>
          </p:cNvPicPr>
          <p:nvPr userDrawn="1"/>
        </p:nvPicPr>
        <p:blipFill>
          <a:blip r:embed="rId13"/>
          <a:srcRect t="34689" b="28915"/>
          <a:stretch>
            <a:fillRect/>
          </a:stretch>
        </p:blipFill>
        <p:spPr bwMode="auto">
          <a:xfrm>
            <a:off x="33338" y="2909888"/>
            <a:ext cx="9077325" cy="3857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050" name="Group 35"/>
          <p:cNvGrpSpPr>
            <a:grpSpLocks/>
          </p:cNvGrpSpPr>
          <p:nvPr/>
        </p:nvGrpSpPr>
        <p:grpSpPr bwMode="auto">
          <a:xfrm>
            <a:off x="0" y="228600"/>
            <a:ext cx="1981200" cy="6638925"/>
            <a:chOff x="2487613" y="285750"/>
            <a:chExt cx="2428875" cy="5654676"/>
          </a:xfrm>
        </p:grpSpPr>
        <p:sp>
          <p:nvSpPr>
            <p:cNvPr id="2070" name="Freeform 11"/>
            <p:cNvSpPr>
              <a:spLocks noChangeArrowheads="1"/>
            </p:cNvSpPr>
            <p:nvPr/>
          </p:nvSpPr>
          <p:spPr bwMode="auto">
            <a:xfrm>
              <a:off x="2487613" y="2284222"/>
              <a:ext cx="85633" cy="534098"/>
            </a:xfrm>
            <a:custGeom>
              <a:avLst/>
              <a:gdLst>
                <a:gd name="T0" fmla="*/ 0 w 22"/>
                <a:gd name="T1" fmla="*/ 0 h 136"/>
                <a:gd name="T2" fmla="*/ 22 w 22"/>
                <a:gd name="T3" fmla="*/ 136 h 136"/>
              </a:gdLst>
              <a:ahLst/>
              <a:cxnLst/>
              <a:rect l="T0" t="T1" r="T2" b="T3"/>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71" name="Freeform 12"/>
            <p:cNvSpPr>
              <a:spLocks noChangeArrowheads="1"/>
            </p:cNvSpPr>
            <p:nvPr/>
          </p:nvSpPr>
          <p:spPr bwMode="auto">
            <a:xfrm>
              <a:off x="2596601" y="2779108"/>
              <a:ext cx="550779" cy="1978191"/>
            </a:xfrm>
            <a:custGeom>
              <a:avLst/>
              <a:gdLst>
                <a:gd name="T0" fmla="*/ 0 w 140"/>
                <a:gd name="T1" fmla="*/ 0 h 504"/>
                <a:gd name="T2" fmla="*/ 140 w 140"/>
                <a:gd name="T3" fmla="*/ 504 h 504"/>
              </a:gdLst>
              <a:ahLst/>
              <a:cxnLst/>
              <a:rect l="T0" t="T1" r="T2" b="T3"/>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72" name="Freeform 13"/>
            <p:cNvSpPr>
              <a:spLocks noChangeArrowheads="1"/>
            </p:cNvSpPr>
            <p:nvPr/>
          </p:nvSpPr>
          <p:spPr bwMode="auto">
            <a:xfrm>
              <a:off x="3174627" y="4730255"/>
              <a:ext cx="519639" cy="1210171"/>
            </a:xfrm>
            <a:custGeom>
              <a:avLst/>
              <a:gdLst>
                <a:gd name="T0" fmla="*/ 0 w 132"/>
                <a:gd name="T1" fmla="*/ 0 h 308"/>
                <a:gd name="T2" fmla="*/ 132 w 132"/>
                <a:gd name="T3" fmla="*/ 308 h 308"/>
              </a:gdLst>
              <a:ahLst/>
              <a:cxnLst/>
              <a:rect l="T0" t="T1" r="T2" b="T3"/>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73" name="Freeform 14"/>
            <p:cNvSpPr>
              <a:spLocks noChangeArrowheads="1"/>
            </p:cNvSpPr>
            <p:nvPr/>
          </p:nvSpPr>
          <p:spPr bwMode="auto">
            <a:xfrm>
              <a:off x="3305023" y="5630785"/>
              <a:ext cx="145967" cy="309641"/>
            </a:xfrm>
            <a:custGeom>
              <a:avLst/>
              <a:gdLst>
                <a:gd name="T0" fmla="*/ 0 w 37"/>
                <a:gd name="T1" fmla="*/ 0 h 79"/>
                <a:gd name="T2" fmla="*/ 37 w 37"/>
                <a:gd name="T3" fmla="*/ 79 h 79"/>
              </a:gdLst>
              <a:ahLst/>
              <a:cxnLst/>
              <a:rect l="T0" t="T1" r="T2" b="T3"/>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74" name="Freeform 15"/>
            <p:cNvSpPr>
              <a:spLocks noChangeArrowheads="1"/>
            </p:cNvSpPr>
            <p:nvPr/>
          </p:nvSpPr>
          <p:spPr bwMode="auto">
            <a:xfrm>
              <a:off x="2573246" y="2818321"/>
              <a:ext cx="700637" cy="2834099"/>
            </a:xfrm>
            <a:custGeom>
              <a:avLst/>
              <a:gdLst>
                <a:gd name="T0" fmla="*/ 0 w 178"/>
                <a:gd name="T1" fmla="*/ 0 h 722"/>
                <a:gd name="T2" fmla="*/ 178 w 178"/>
                <a:gd name="T3" fmla="*/ 722 h 722"/>
              </a:gdLst>
              <a:ahLst/>
              <a:cxnLst/>
              <a:rect l="T0" t="T1" r="T2" b="T3"/>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75" name="Freeform 16"/>
            <p:cNvSpPr>
              <a:spLocks noChangeArrowheads="1"/>
            </p:cNvSpPr>
            <p:nvPr/>
          </p:nvSpPr>
          <p:spPr bwMode="auto">
            <a:xfrm>
              <a:off x="2507075" y="285750"/>
              <a:ext cx="89526" cy="2493358"/>
            </a:xfrm>
            <a:custGeom>
              <a:avLst/>
              <a:gdLst>
                <a:gd name="T0" fmla="*/ 0 w 23"/>
                <a:gd name="T1" fmla="*/ 0 h 635"/>
                <a:gd name="T2" fmla="*/ 23 w 23"/>
                <a:gd name="T3" fmla="*/ 635 h 635"/>
              </a:gdLst>
              <a:ahLst/>
              <a:cxnLst/>
              <a:rect l="T0" t="T1" r="T2" b="T3"/>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76" name="Freeform 17"/>
            <p:cNvSpPr>
              <a:spLocks noChangeArrowheads="1"/>
            </p:cNvSpPr>
            <p:nvPr/>
          </p:nvSpPr>
          <p:spPr bwMode="auto">
            <a:xfrm>
              <a:off x="2553784" y="2599273"/>
              <a:ext cx="68118" cy="420517"/>
            </a:xfrm>
            <a:custGeom>
              <a:avLst/>
              <a:gdLst>
                <a:gd name="T0" fmla="*/ 0 w 17"/>
                <a:gd name="T1" fmla="*/ 0 h 107"/>
                <a:gd name="T2" fmla="*/ 17 w 17"/>
                <a:gd name="T3" fmla="*/ 107 h 107"/>
              </a:gdLst>
              <a:ahLst/>
              <a:cxnLst/>
              <a:rect l="T0" t="T1" r="T2" b="T3"/>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77" name="Freeform 18"/>
            <p:cNvSpPr>
              <a:spLocks noChangeArrowheads="1"/>
            </p:cNvSpPr>
            <p:nvPr/>
          </p:nvSpPr>
          <p:spPr bwMode="auto">
            <a:xfrm>
              <a:off x="3143488" y="4757298"/>
              <a:ext cx="161535" cy="873487"/>
            </a:xfrm>
            <a:custGeom>
              <a:avLst/>
              <a:gdLst>
                <a:gd name="T0" fmla="*/ 0 w 41"/>
                <a:gd name="T1" fmla="*/ 0 h 222"/>
                <a:gd name="T2" fmla="*/ 41 w 41"/>
                <a:gd name="T3" fmla="*/ 222 h 222"/>
              </a:gdLst>
              <a:ahLst/>
              <a:cxnLst/>
              <a:rect l="T0" t="T1" r="T2" b="T3"/>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78" name="Freeform 19"/>
            <p:cNvSpPr>
              <a:spLocks noChangeArrowheads="1"/>
            </p:cNvSpPr>
            <p:nvPr/>
          </p:nvSpPr>
          <p:spPr bwMode="auto">
            <a:xfrm>
              <a:off x="3147380" y="1282282"/>
              <a:ext cx="1769108" cy="3447973"/>
            </a:xfrm>
            <a:custGeom>
              <a:avLst/>
              <a:gdLst>
                <a:gd name="T0" fmla="*/ 0 w 450"/>
                <a:gd name="T1" fmla="*/ 0 h 878"/>
                <a:gd name="T2" fmla="*/ 450 w 450"/>
                <a:gd name="T3" fmla="*/ 878 h 878"/>
              </a:gdLst>
              <a:ahLst/>
              <a:cxnLst/>
              <a:rect l="T0" t="T1" r="T2" b="T3"/>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79" name="Freeform 20"/>
            <p:cNvSpPr>
              <a:spLocks noChangeArrowheads="1"/>
            </p:cNvSpPr>
            <p:nvPr/>
          </p:nvSpPr>
          <p:spPr bwMode="auto">
            <a:xfrm>
              <a:off x="3273883" y="5652419"/>
              <a:ext cx="138182" cy="288007"/>
            </a:xfrm>
            <a:custGeom>
              <a:avLst/>
              <a:gdLst>
                <a:gd name="T0" fmla="*/ 0 w 35"/>
                <a:gd name="T1" fmla="*/ 0 h 73"/>
                <a:gd name="T2" fmla="*/ 35 w 35"/>
                <a:gd name="T3" fmla="*/ 73 h 73"/>
              </a:gdLst>
              <a:ahLst/>
              <a:cxnLst/>
              <a:rect l="T0" t="T1" r="T2" b="T3"/>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80" name="Freeform 21"/>
            <p:cNvSpPr>
              <a:spLocks noChangeArrowheads="1"/>
            </p:cNvSpPr>
            <p:nvPr/>
          </p:nvSpPr>
          <p:spPr bwMode="auto">
            <a:xfrm>
              <a:off x="3143488" y="4655887"/>
              <a:ext cx="31139" cy="189300"/>
            </a:xfrm>
            <a:custGeom>
              <a:avLst/>
              <a:gdLst>
                <a:gd name="T0" fmla="*/ 0 w 8"/>
                <a:gd name="T1" fmla="*/ 0 h 48"/>
                <a:gd name="T2" fmla="*/ 8 w 8"/>
                <a:gd name="T3" fmla="*/ 48 h 48"/>
              </a:gdLst>
              <a:ahLst/>
              <a:cxnLst/>
              <a:rect l="T0" t="T1" r="T2" b="T3"/>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9525">
              <a:noFill/>
              <a:miter lim="800000"/>
              <a:headEnd/>
              <a:tailEnd/>
            </a:ln>
          </p:spPr>
          <p:txBody>
            <a:bodyPr/>
            <a:lstStyle/>
            <a:p>
              <a:pPr>
                <a:defRPr/>
              </a:pPr>
              <a:endParaRPr lang="fr-FR" dirty="0"/>
            </a:p>
          </p:txBody>
        </p:sp>
        <p:sp>
          <p:nvSpPr>
            <p:cNvPr id="2081" name="Freeform 22"/>
            <p:cNvSpPr>
              <a:spLocks noChangeArrowheads="1"/>
            </p:cNvSpPr>
            <p:nvPr/>
          </p:nvSpPr>
          <p:spPr bwMode="auto">
            <a:xfrm>
              <a:off x="3211605" y="5410385"/>
              <a:ext cx="202406" cy="530041"/>
            </a:xfrm>
            <a:custGeom>
              <a:avLst/>
              <a:gdLst>
                <a:gd name="T0" fmla="*/ 0 w 52"/>
                <a:gd name="T1" fmla="*/ 0 h 135"/>
                <a:gd name="T2" fmla="*/ 52 w 52"/>
                <a:gd name="T3" fmla="*/ 135 h 135"/>
              </a:gdLst>
              <a:ahLst/>
              <a:cxnLst/>
              <a:rect l="T0" t="T1" r="T2" b="T3"/>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9525">
              <a:noFill/>
              <a:miter lim="800000"/>
              <a:headEnd/>
              <a:tailEnd/>
            </a:ln>
          </p:spPr>
          <p:txBody>
            <a:bodyPr/>
            <a:lstStyle/>
            <a:p>
              <a:pPr>
                <a:defRPr/>
              </a:pPr>
              <a:endParaRPr lang="fr-FR" dirty="0"/>
            </a:p>
          </p:txBody>
        </p:sp>
      </p:grpSp>
      <p:grpSp>
        <p:nvGrpSpPr>
          <p:cNvPr id="2051" name="Group 48"/>
          <p:cNvGrpSpPr>
            <a:grpSpLocks/>
          </p:cNvGrpSpPr>
          <p:nvPr/>
        </p:nvGrpSpPr>
        <p:grpSpPr bwMode="auto">
          <a:xfrm>
            <a:off x="20638" y="0"/>
            <a:ext cx="1952625" cy="6853238"/>
            <a:chOff x="6627813" y="195717"/>
            <a:chExt cx="1952625" cy="5678034"/>
          </a:xfrm>
        </p:grpSpPr>
        <p:sp>
          <p:nvSpPr>
            <p:cNvPr id="2058" name="Freeform 27"/>
            <p:cNvSpPr>
              <a:spLocks noChangeArrowheads="1"/>
            </p:cNvSpPr>
            <p:nvPr/>
          </p:nvSpPr>
          <p:spPr bwMode="auto">
            <a:xfrm>
              <a:off x="6627813" y="195717"/>
              <a:ext cx="409575" cy="3645937"/>
            </a:xfrm>
            <a:custGeom>
              <a:avLst/>
              <a:gdLst>
                <a:gd name="T0" fmla="*/ 0 w 103"/>
                <a:gd name="T1" fmla="*/ 0 h 920"/>
                <a:gd name="T2" fmla="*/ 103 w 103"/>
                <a:gd name="T3" fmla="*/ 920 h 920"/>
              </a:gdLst>
              <a:ahLst/>
              <a:cxnLst/>
              <a:rect l="T0" t="T1" r="T2" b="T3"/>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9525">
              <a:noFill/>
              <a:miter lim="800000"/>
              <a:headEnd/>
              <a:tailEnd/>
            </a:ln>
          </p:spPr>
          <p:txBody>
            <a:bodyPr/>
            <a:lstStyle/>
            <a:p>
              <a:pPr>
                <a:defRPr/>
              </a:pPr>
              <a:endParaRPr lang="fr-FR" dirty="0"/>
            </a:p>
          </p:txBody>
        </p:sp>
        <p:sp>
          <p:nvSpPr>
            <p:cNvPr id="2059" name="Freeform 28"/>
            <p:cNvSpPr>
              <a:spLocks noChangeArrowheads="1"/>
            </p:cNvSpPr>
            <p:nvPr/>
          </p:nvSpPr>
          <p:spPr bwMode="auto">
            <a:xfrm>
              <a:off x="7061200" y="3771945"/>
              <a:ext cx="350838" cy="1310012"/>
            </a:xfrm>
            <a:custGeom>
              <a:avLst/>
              <a:gdLst>
                <a:gd name="T0" fmla="*/ 0 w 88"/>
                <a:gd name="T1" fmla="*/ 0 h 330"/>
                <a:gd name="T2" fmla="*/ 88 w 88"/>
                <a:gd name="T3" fmla="*/ 330 h 330"/>
              </a:gdLst>
              <a:ahLst/>
              <a:cxnLst/>
              <a:rect l="T0" t="T1" r="T2" b="T3"/>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9525">
              <a:noFill/>
              <a:miter lim="800000"/>
              <a:headEnd/>
              <a:tailEnd/>
            </a:ln>
          </p:spPr>
          <p:txBody>
            <a:bodyPr/>
            <a:lstStyle/>
            <a:p>
              <a:pPr>
                <a:defRPr/>
              </a:pPr>
              <a:endParaRPr lang="fr-FR" dirty="0"/>
            </a:p>
          </p:txBody>
        </p:sp>
        <p:sp>
          <p:nvSpPr>
            <p:cNvPr id="2060" name="Freeform 29"/>
            <p:cNvSpPr>
              <a:spLocks noChangeArrowheads="1"/>
            </p:cNvSpPr>
            <p:nvPr/>
          </p:nvSpPr>
          <p:spPr bwMode="auto">
            <a:xfrm>
              <a:off x="7439025" y="5053021"/>
              <a:ext cx="357188" cy="820730"/>
            </a:xfrm>
            <a:custGeom>
              <a:avLst/>
              <a:gdLst>
                <a:gd name="T0" fmla="*/ 0 w 90"/>
                <a:gd name="T1" fmla="*/ 0 h 207"/>
                <a:gd name="T2" fmla="*/ 90 w 90"/>
                <a:gd name="T3" fmla="*/ 207 h 207"/>
              </a:gdLst>
              <a:ahLst/>
              <a:cxnLst/>
              <a:rect l="T0" t="T1" r="T2" b="T3"/>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9525">
              <a:noFill/>
              <a:miter lim="800000"/>
              <a:headEnd/>
              <a:tailEnd/>
            </a:ln>
          </p:spPr>
          <p:txBody>
            <a:bodyPr/>
            <a:lstStyle/>
            <a:p>
              <a:pPr>
                <a:defRPr/>
              </a:pPr>
              <a:endParaRPr lang="fr-FR" dirty="0"/>
            </a:p>
          </p:txBody>
        </p:sp>
        <p:sp>
          <p:nvSpPr>
            <p:cNvPr id="2061" name="Freeform 30"/>
            <p:cNvSpPr>
              <a:spLocks noChangeArrowheads="1"/>
            </p:cNvSpPr>
            <p:nvPr/>
          </p:nvSpPr>
          <p:spPr bwMode="auto">
            <a:xfrm>
              <a:off x="7037388" y="3811403"/>
              <a:ext cx="457200" cy="1853219"/>
            </a:xfrm>
            <a:custGeom>
              <a:avLst/>
              <a:gdLst>
                <a:gd name="T0" fmla="*/ 0 w 115"/>
                <a:gd name="T1" fmla="*/ 0 h 467"/>
                <a:gd name="T2" fmla="*/ 115 w 115"/>
                <a:gd name="T3" fmla="*/ 467 h 467"/>
              </a:gdLst>
              <a:ahLst/>
              <a:cxnLst/>
              <a:rect l="T0" t="T1" r="T2" b="T3"/>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9525">
              <a:noFill/>
              <a:miter lim="800000"/>
              <a:headEnd/>
              <a:tailEnd/>
            </a:ln>
          </p:spPr>
          <p:txBody>
            <a:bodyPr/>
            <a:lstStyle/>
            <a:p>
              <a:pPr>
                <a:defRPr/>
              </a:pPr>
              <a:endParaRPr lang="fr-FR" dirty="0"/>
            </a:p>
          </p:txBody>
        </p:sp>
        <p:sp>
          <p:nvSpPr>
            <p:cNvPr id="2062" name="Freeform 31"/>
            <p:cNvSpPr>
              <a:spLocks noChangeArrowheads="1"/>
            </p:cNvSpPr>
            <p:nvPr/>
          </p:nvSpPr>
          <p:spPr bwMode="auto">
            <a:xfrm>
              <a:off x="6992938" y="1263719"/>
              <a:ext cx="144462" cy="2508226"/>
            </a:xfrm>
            <a:custGeom>
              <a:avLst/>
              <a:gdLst>
                <a:gd name="T0" fmla="*/ 0 w 36"/>
                <a:gd name="T1" fmla="*/ 0 h 633"/>
                <a:gd name="T2" fmla="*/ 36 w 36"/>
                <a:gd name="T3" fmla="*/ 633 h 633"/>
              </a:gdLst>
              <a:ahLst/>
              <a:cxnLst/>
              <a:rect l="T0" t="T1" r="T2" b="T3"/>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9525">
              <a:noFill/>
              <a:miter lim="800000"/>
              <a:headEnd/>
              <a:tailEnd/>
            </a:ln>
          </p:spPr>
          <p:txBody>
            <a:bodyPr/>
            <a:lstStyle/>
            <a:p>
              <a:pPr>
                <a:defRPr/>
              </a:pPr>
              <a:endParaRPr lang="fr-FR" dirty="0"/>
            </a:p>
          </p:txBody>
        </p:sp>
        <p:sp>
          <p:nvSpPr>
            <p:cNvPr id="2063" name="Freeform 32"/>
            <p:cNvSpPr>
              <a:spLocks noChangeArrowheads="1"/>
            </p:cNvSpPr>
            <p:nvPr/>
          </p:nvSpPr>
          <p:spPr bwMode="auto">
            <a:xfrm>
              <a:off x="7526338" y="5640947"/>
              <a:ext cx="111125" cy="232804"/>
            </a:xfrm>
            <a:custGeom>
              <a:avLst/>
              <a:gdLst>
                <a:gd name="T0" fmla="*/ 0 w 28"/>
                <a:gd name="T1" fmla="*/ 0 h 59"/>
                <a:gd name="T2" fmla="*/ 28 w 28"/>
                <a:gd name="T3" fmla="*/ 59 h 59"/>
              </a:gdLst>
              <a:ahLst/>
              <a:cxnLst/>
              <a:rect l="T0" t="T1" r="T2" b="T3"/>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9525">
              <a:noFill/>
              <a:miter lim="800000"/>
              <a:headEnd/>
              <a:tailEnd/>
            </a:ln>
          </p:spPr>
          <p:txBody>
            <a:bodyPr/>
            <a:lstStyle/>
            <a:p>
              <a:pPr>
                <a:defRPr/>
              </a:pPr>
              <a:endParaRPr lang="fr-FR" dirty="0"/>
            </a:p>
          </p:txBody>
        </p:sp>
        <p:sp>
          <p:nvSpPr>
            <p:cNvPr id="2064" name="Freeform 33"/>
            <p:cNvSpPr>
              <a:spLocks noChangeArrowheads="1"/>
            </p:cNvSpPr>
            <p:nvPr/>
          </p:nvSpPr>
          <p:spPr bwMode="auto">
            <a:xfrm>
              <a:off x="7021513" y="3598329"/>
              <a:ext cx="68262" cy="424833"/>
            </a:xfrm>
            <a:custGeom>
              <a:avLst/>
              <a:gdLst>
                <a:gd name="T0" fmla="*/ 0 w 17"/>
                <a:gd name="T1" fmla="*/ 0 h 107"/>
                <a:gd name="T2" fmla="*/ 17 w 17"/>
                <a:gd name="T3" fmla="*/ 107 h 107"/>
              </a:gdLst>
              <a:ahLst/>
              <a:cxnLst/>
              <a:rect l="T0" t="T1" r="T2" b="T3"/>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9525">
              <a:noFill/>
              <a:miter lim="800000"/>
              <a:headEnd/>
              <a:tailEnd/>
            </a:ln>
          </p:spPr>
          <p:txBody>
            <a:bodyPr/>
            <a:lstStyle/>
            <a:p>
              <a:pPr>
                <a:defRPr/>
              </a:pPr>
              <a:endParaRPr lang="fr-FR" dirty="0"/>
            </a:p>
          </p:txBody>
        </p:sp>
        <p:sp>
          <p:nvSpPr>
            <p:cNvPr id="2065" name="Freeform 34"/>
            <p:cNvSpPr>
              <a:spLocks noChangeArrowheads="1"/>
            </p:cNvSpPr>
            <p:nvPr/>
          </p:nvSpPr>
          <p:spPr bwMode="auto">
            <a:xfrm>
              <a:off x="7412038" y="2802588"/>
              <a:ext cx="1168400" cy="2250433"/>
            </a:xfrm>
            <a:custGeom>
              <a:avLst/>
              <a:gdLst>
                <a:gd name="T0" fmla="*/ 0 w 294"/>
                <a:gd name="T1" fmla="*/ 0 h 568"/>
                <a:gd name="T2" fmla="*/ 294 w 294"/>
                <a:gd name="T3" fmla="*/ 568 h 568"/>
              </a:gdLst>
              <a:ahLst/>
              <a:cxnLst/>
              <a:rect l="T0" t="T1" r="T2" b="T3"/>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9525">
              <a:noFill/>
              <a:miter lim="800000"/>
              <a:headEnd/>
              <a:tailEnd/>
            </a:ln>
          </p:spPr>
          <p:txBody>
            <a:bodyPr/>
            <a:lstStyle/>
            <a:p>
              <a:pPr>
                <a:defRPr/>
              </a:pPr>
              <a:endParaRPr lang="fr-FR" dirty="0"/>
            </a:p>
          </p:txBody>
        </p:sp>
        <p:sp>
          <p:nvSpPr>
            <p:cNvPr id="2066" name="Freeform 35"/>
            <p:cNvSpPr>
              <a:spLocks noChangeArrowheads="1"/>
            </p:cNvSpPr>
            <p:nvPr/>
          </p:nvSpPr>
          <p:spPr bwMode="auto">
            <a:xfrm>
              <a:off x="7494588" y="5664622"/>
              <a:ext cx="100012" cy="209129"/>
            </a:xfrm>
            <a:custGeom>
              <a:avLst/>
              <a:gdLst>
                <a:gd name="T0" fmla="*/ 0 w 25"/>
                <a:gd name="T1" fmla="*/ 0 h 53"/>
                <a:gd name="T2" fmla="*/ 25 w 25"/>
                <a:gd name="T3" fmla="*/ 53 h 53"/>
              </a:gdLst>
              <a:ahLst/>
              <a:cxnLst/>
              <a:rect l="T0" t="T1" r="T2" b="T3"/>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9525">
              <a:noFill/>
              <a:miter lim="800000"/>
              <a:headEnd/>
              <a:tailEnd/>
            </a:ln>
          </p:spPr>
          <p:txBody>
            <a:bodyPr/>
            <a:lstStyle/>
            <a:p>
              <a:pPr>
                <a:defRPr/>
              </a:pPr>
              <a:endParaRPr lang="fr-FR" dirty="0"/>
            </a:p>
          </p:txBody>
        </p:sp>
        <p:sp>
          <p:nvSpPr>
            <p:cNvPr id="2067" name="Freeform 36"/>
            <p:cNvSpPr>
              <a:spLocks noChangeArrowheads="1"/>
            </p:cNvSpPr>
            <p:nvPr/>
          </p:nvSpPr>
          <p:spPr bwMode="auto">
            <a:xfrm>
              <a:off x="7412038" y="5081957"/>
              <a:ext cx="114300" cy="558991"/>
            </a:xfrm>
            <a:custGeom>
              <a:avLst/>
              <a:gdLst>
                <a:gd name="T0" fmla="*/ 0 w 29"/>
                <a:gd name="T1" fmla="*/ 0 h 141"/>
                <a:gd name="T2" fmla="*/ 29 w 29"/>
                <a:gd name="T3" fmla="*/ 141 h 141"/>
              </a:gdLst>
              <a:ahLst/>
              <a:cxnLst/>
              <a:rect l="T0" t="T1" r="T2" b="T3"/>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9525">
              <a:noFill/>
              <a:miter lim="800000"/>
              <a:headEnd/>
              <a:tailEnd/>
            </a:ln>
          </p:spPr>
          <p:txBody>
            <a:bodyPr/>
            <a:lstStyle/>
            <a:p>
              <a:pPr>
                <a:defRPr/>
              </a:pPr>
              <a:endParaRPr lang="fr-FR" dirty="0"/>
            </a:p>
          </p:txBody>
        </p:sp>
        <p:sp>
          <p:nvSpPr>
            <p:cNvPr id="2068" name="Freeform 37"/>
            <p:cNvSpPr>
              <a:spLocks noChangeArrowheads="1"/>
            </p:cNvSpPr>
            <p:nvPr/>
          </p:nvSpPr>
          <p:spPr bwMode="auto">
            <a:xfrm>
              <a:off x="7412038" y="4978050"/>
              <a:ext cx="31750" cy="189399"/>
            </a:xfrm>
            <a:custGeom>
              <a:avLst/>
              <a:gdLst>
                <a:gd name="T0" fmla="*/ 0 w 8"/>
                <a:gd name="T1" fmla="*/ 0 h 48"/>
                <a:gd name="T2" fmla="*/ 8 w 8"/>
                <a:gd name="T3" fmla="*/ 48 h 48"/>
              </a:gdLst>
              <a:ahLst/>
              <a:cxnLst/>
              <a:rect l="T0" t="T1" r="T2" b="T3"/>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9525">
              <a:noFill/>
              <a:miter lim="800000"/>
              <a:headEnd/>
              <a:tailEnd/>
            </a:ln>
          </p:spPr>
          <p:txBody>
            <a:bodyPr/>
            <a:lstStyle/>
            <a:p>
              <a:pPr>
                <a:defRPr/>
              </a:pPr>
              <a:endParaRPr lang="fr-FR" dirty="0"/>
            </a:p>
          </p:txBody>
        </p:sp>
        <p:sp>
          <p:nvSpPr>
            <p:cNvPr id="2069" name="Freeform 38"/>
            <p:cNvSpPr>
              <a:spLocks noChangeArrowheads="1"/>
            </p:cNvSpPr>
            <p:nvPr/>
          </p:nvSpPr>
          <p:spPr bwMode="auto">
            <a:xfrm>
              <a:off x="7439025" y="5434450"/>
              <a:ext cx="174625" cy="439301"/>
            </a:xfrm>
            <a:custGeom>
              <a:avLst/>
              <a:gdLst>
                <a:gd name="T0" fmla="*/ 0 w 44"/>
                <a:gd name="T1" fmla="*/ 0 h 111"/>
                <a:gd name="T2" fmla="*/ 44 w 44"/>
                <a:gd name="T3" fmla="*/ 111 h 111"/>
              </a:gdLst>
              <a:ahLst/>
              <a:cxnLst/>
              <a:rect l="T0" t="T1" r="T2" b="T3"/>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9525">
              <a:noFill/>
              <a:miter lim="800000"/>
              <a:headEnd/>
              <a:tailEnd/>
            </a:ln>
          </p:spPr>
          <p:txBody>
            <a:bodyPr/>
            <a:lstStyle/>
            <a:p>
              <a:pPr>
                <a:defRPr/>
              </a:pPr>
              <a:endParaRPr lang="fr-FR" dirty="0"/>
            </a:p>
          </p:txBody>
        </p:sp>
      </p:grpSp>
      <p:sp>
        <p:nvSpPr>
          <p:cNvPr id="62" name="Rectangle 61"/>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053" name="Title Placeholder 1"/>
          <p:cNvSpPr>
            <a:spLocks noGrp="1"/>
          </p:cNvSpPr>
          <p:nvPr>
            <p:ph type="title"/>
          </p:nvPr>
        </p:nvSpPr>
        <p:spPr bwMode="auto">
          <a:xfrm>
            <a:off x="1944688" y="623888"/>
            <a:ext cx="6589712" cy="1281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Modifiez le style du titre</a:t>
            </a:r>
            <a:endParaRPr lang="en-US"/>
          </a:p>
        </p:txBody>
      </p:sp>
      <p:sp>
        <p:nvSpPr>
          <p:cNvPr id="2054" name="Text Placeholder 2"/>
          <p:cNvSpPr>
            <a:spLocks noGrp="1"/>
          </p:cNvSpPr>
          <p:nvPr>
            <p:ph type="body" idx="1"/>
          </p:nvPr>
        </p:nvSpPr>
        <p:spPr bwMode="auto">
          <a:xfrm>
            <a:off x="1943100" y="2133600"/>
            <a:ext cx="65913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7772400" y="6135688"/>
            <a:ext cx="766763" cy="369887"/>
          </a:xfrm>
          <a:prstGeom prst="rect">
            <a:avLst/>
          </a:prstGeom>
        </p:spPr>
        <p:txBody>
          <a:bodyPr vert="horz" lIns="91440" tIns="45720" rIns="91440" bIns="45720" rtlCol="0" anchor="ctr"/>
          <a:lstStyle>
            <a:lvl1pPr algn="r" fontAlgn="auto">
              <a:spcBef>
                <a:spcPts val="0"/>
              </a:spcBef>
              <a:spcAft>
                <a:spcPts val="0"/>
              </a:spcAft>
              <a:defRPr sz="900">
                <a:solidFill>
                  <a:schemeClr val="tx1">
                    <a:tint val="75000"/>
                  </a:schemeClr>
                </a:solidFill>
                <a:latin typeface="+mn-lt"/>
                <a:cs typeface="+mn-cs"/>
              </a:defRPr>
            </a:lvl1pPr>
          </a:lstStyle>
          <a:p>
            <a:pPr>
              <a:defRPr/>
            </a:pPr>
            <a:fld id="{234DAC38-9AA6-4ABE-81F5-FFA1F12DACA0}" type="datetime2">
              <a:rPr lang="fr-FR"/>
              <a:pPr>
                <a:defRPr/>
              </a:pPr>
              <a:t>mardi 24 octobre 17</a:t>
            </a:fld>
            <a:endParaRPr lang="fr-FR" dirty="0"/>
          </a:p>
        </p:txBody>
      </p:sp>
      <p:sp>
        <p:nvSpPr>
          <p:cNvPr id="5" name="Footer Placeholder 4"/>
          <p:cNvSpPr>
            <a:spLocks noGrp="1"/>
          </p:cNvSpPr>
          <p:nvPr>
            <p:ph type="ftr" sz="quarter" idx="3"/>
          </p:nvPr>
        </p:nvSpPr>
        <p:spPr>
          <a:xfrm>
            <a:off x="1943100" y="6135688"/>
            <a:ext cx="5716588" cy="365125"/>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endParaRPr lang="fr-FR" dirty="0"/>
          </a:p>
        </p:txBody>
      </p:sp>
      <p:sp>
        <p:nvSpPr>
          <p:cNvPr id="6" name="Slide Number Placeholder 5"/>
          <p:cNvSpPr>
            <a:spLocks noGrp="1"/>
          </p:cNvSpPr>
          <p:nvPr>
            <p:ph type="sldNum" sz="quarter" idx="4"/>
          </p:nvPr>
        </p:nvSpPr>
        <p:spPr bwMode="gray">
          <a:xfrm>
            <a:off x="511175" y="787400"/>
            <a:ext cx="585788" cy="365125"/>
          </a:xfrm>
          <a:prstGeom prst="rect">
            <a:avLst/>
          </a:prstGeom>
        </p:spPr>
        <p:txBody>
          <a:bodyPr vert="horz" lIns="91440" tIns="45720" rIns="91440" bIns="45720" rtlCol="0" anchor="ctr"/>
          <a:lstStyle>
            <a:lvl1pPr algn="r" fontAlgn="auto">
              <a:spcBef>
                <a:spcPts val="0"/>
              </a:spcBef>
              <a:spcAft>
                <a:spcPts val="0"/>
              </a:spcAft>
              <a:defRPr sz="2000">
                <a:solidFill>
                  <a:srgbClr val="FEFFFF"/>
                </a:solidFill>
                <a:latin typeface="+mn-lt"/>
                <a:cs typeface="+mn-cs"/>
              </a:defRPr>
            </a:lvl1pPr>
          </a:lstStyle>
          <a:p>
            <a:pPr>
              <a:defRPr/>
            </a:pPr>
            <a:fld id="{A12DA88F-3887-42D9-AE9C-293850B0255A}" type="slidenum">
              <a:rPr lang="fr-FR"/>
              <a:pPr>
                <a:defRPr/>
              </a:pPr>
              <a:t>‹#›</a:t>
            </a:fld>
            <a:endParaRPr lang="fr-FR" dirty="0"/>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 id="2147483794" r:id="rId18"/>
  </p:sldLayoutIdLst>
  <p:hf hdr="0" ftr="0" dt="0"/>
  <p:txStyles>
    <p:title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itchFamily="34" charset="0"/>
        </a:defRPr>
      </a:lvl2pPr>
      <a:lvl3pPr algn="l" defTabSz="457200" rtl="0" eaLnBrk="0" fontAlgn="base" hangingPunct="0">
        <a:spcBef>
          <a:spcPct val="0"/>
        </a:spcBef>
        <a:spcAft>
          <a:spcPct val="0"/>
        </a:spcAft>
        <a:defRPr sz="3600">
          <a:solidFill>
            <a:srgbClr val="262626"/>
          </a:solidFill>
          <a:latin typeface="Century Gothic" pitchFamily="34" charset="0"/>
        </a:defRPr>
      </a:lvl3pPr>
      <a:lvl4pPr algn="l" defTabSz="457200" rtl="0" eaLnBrk="0" fontAlgn="base" hangingPunct="0">
        <a:spcBef>
          <a:spcPct val="0"/>
        </a:spcBef>
        <a:spcAft>
          <a:spcPct val="0"/>
        </a:spcAft>
        <a:defRPr sz="3600">
          <a:solidFill>
            <a:srgbClr val="262626"/>
          </a:solidFill>
          <a:latin typeface="Century Gothic" pitchFamily="34" charset="0"/>
        </a:defRPr>
      </a:lvl4pPr>
      <a:lvl5pPr algn="l" defTabSz="457200" rtl="0" eaLnBrk="0" fontAlgn="base" hangingPunct="0">
        <a:spcBef>
          <a:spcPct val="0"/>
        </a:spcBef>
        <a:spcAft>
          <a:spcPct val="0"/>
        </a:spcAft>
        <a:defRPr sz="3600">
          <a:solidFill>
            <a:srgbClr val="262626"/>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itchFamily="18" charset="2"/>
        <a:buChar char=""/>
        <a:defRPr sz="32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mailto:arthur.netter89@gmail.com" TargetMode="External"/><Relationship Id="rId6" Type="http://schemas.openxmlformats.org/officeDocument/2006/relationships/hyperlink" Target="mailto:docteurzerr@gmail.com" TargetMode="External"/><Relationship Id="rId7"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mailto:arthur.netter89@gmail.com" TargetMode="External"/><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mailto:docteurzerr@gmail.com" TargetMode="External"/><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hyperlink" Target="http://www.invs.sante.fr/Dossiers-thematiques/Maladies-infectieuses/Maladies-a-declaration-obligatoire/Hepatite-A/Donnees-epidemiologique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8.png"/><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4.xml"/><Relationship Id="rId3" Type="http://schemas.openxmlformats.org/officeDocument/2006/relationships/image" Target="../media/image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mailto:arthur.netter89@gmail.com" TargetMode="External"/><Relationship Id="rId6" Type="http://schemas.openxmlformats.org/officeDocument/2006/relationships/hyperlink" Target="mailto:docteurzerr@gmail.com" TargetMode="External"/><Relationship Id="rId7"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263" y="44450"/>
            <a:ext cx="766127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5" name="Rectangle 4"/>
          <p:cNvSpPr/>
          <p:nvPr/>
        </p:nvSpPr>
        <p:spPr>
          <a:xfrm>
            <a:off x="58738" y="315913"/>
            <a:ext cx="9048750"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21508" name="Picture 3"/>
          <p:cNvPicPr>
            <a:picLocks noChangeAspect="1" noChangeArrowheads="1"/>
          </p:cNvPicPr>
          <p:nvPr/>
        </p:nvPicPr>
        <p:blipFill>
          <a:blip r:embed="rId3"/>
          <a:srcRect/>
          <a:stretch>
            <a:fillRect/>
          </a:stretch>
        </p:blipFill>
        <p:spPr bwMode="auto">
          <a:xfrm>
            <a:off x="283369" y="398463"/>
            <a:ext cx="2840038" cy="1549804"/>
          </a:xfrm>
          <a:prstGeom prst="rect">
            <a:avLst/>
          </a:prstGeom>
          <a:noFill/>
          <a:ln w="9525">
            <a:noFill/>
            <a:miter lim="800000"/>
            <a:headEnd/>
            <a:tailEnd/>
          </a:ln>
        </p:spPr>
      </p:pic>
      <p:sp>
        <p:nvSpPr>
          <p:cNvPr id="19" name="Rectangle 18"/>
          <p:cNvSpPr/>
          <p:nvPr/>
        </p:nvSpPr>
        <p:spPr>
          <a:xfrm>
            <a:off x="58738" y="177800"/>
            <a:ext cx="9050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21510" name="Picture 3"/>
          <p:cNvPicPr>
            <a:picLocks noChangeAspect="1" noChangeArrowheads="1"/>
          </p:cNvPicPr>
          <p:nvPr/>
        </p:nvPicPr>
        <p:blipFill>
          <a:blip r:embed="rId4"/>
          <a:srcRect/>
          <a:stretch>
            <a:fillRect/>
          </a:stretch>
        </p:blipFill>
        <p:spPr bwMode="auto">
          <a:xfrm>
            <a:off x="3117057" y="427038"/>
            <a:ext cx="1487686" cy="1521229"/>
          </a:xfrm>
          <a:prstGeom prst="rect">
            <a:avLst/>
          </a:prstGeom>
          <a:noFill/>
          <a:ln w="9525">
            <a:noFill/>
            <a:miter lim="800000"/>
            <a:headEnd/>
            <a:tailEnd/>
          </a:ln>
        </p:spPr>
      </p:pic>
      <p:sp>
        <p:nvSpPr>
          <p:cNvPr id="9" name="Titre 1"/>
          <p:cNvSpPr>
            <a:spLocks noGrp="1"/>
          </p:cNvSpPr>
          <p:nvPr>
            <p:ph type="ctrTitle"/>
          </p:nvPr>
        </p:nvSpPr>
        <p:spPr>
          <a:xfrm>
            <a:off x="801093" y="2007709"/>
            <a:ext cx="8375650" cy="2519812"/>
          </a:xfrm>
        </p:spPr>
        <p:txBody>
          <a:bodyPr rtlCol="0">
            <a:normAutofit fontScale="90000"/>
          </a:bodyPr>
          <a:lstStyle/>
          <a:p>
            <a:pPr algn="ctr" eaLnBrk="1" fontAlgn="auto" hangingPunct="1">
              <a:spcAft>
                <a:spcPts val="0"/>
              </a:spcAft>
              <a:defRPr/>
            </a:pPr>
            <a: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Aborder la sexualité</a:t>
            </a:r>
            <a:b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et les troubles sexuels</a:t>
            </a:r>
            <a:b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 consultation</a:t>
            </a:r>
          </a:p>
        </p:txBody>
      </p:sp>
      <p:sp>
        <p:nvSpPr>
          <p:cNvPr id="11" name="Sous-titre 2"/>
          <p:cNvSpPr>
            <a:spLocks noGrp="1"/>
          </p:cNvSpPr>
          <p:nvPr>
            <p:ph type="subTitle" idx="1"/>
          </p:nvPr>
        </p:nvSpPr>
        <p:spPr>
          <a:xfrm>
            <a:off x="1690512" y="4725143"/>
            <a:ext cx="7404100" cy="1656185"/>
          </a:xfrm>
        </p:spPr>
        <p:txBody>
          <a:bodyPr rtlCol="0">
            <a:normAutofit/>
          </a:bodyPr>
          <a:lstStyle/>
          <a:p>
            <a:pPr eaLnBrk="1" fontAlgn="auto" hangingPunct="1">
              <a:spcAft>
                <a:spcPts val="0"/>
              </a:spcAft>
              <a:buFont typeface="Wingdings 3" charset="2"/>
              <a:buNone/>
              <a:defRPr/>
            </a:pPr>
            <a:r>
              <a:rPr lang="fr-FR" sz="2800" dirty="0">
                <a:latin typeface="Arial" panose="020B0604020202020204" pitchFamily="34" charset="0"/>
                <a:cs typeface="Arial" panose="020B0604020202020204" pitchFamily="34" charset="0"/>
              </a:rPr>
              <a:t>Arthur Netter   </a:t>
            </a:r>
            <a:r>
              <a:rPr lang="fr-FR" sz="2800" dirty="0">
                <a:latin typeface="Arial" panose="020B0604020202020204" pitchFamily="34" charset="0"/>
                <a:cs typeface="Arial" panose="020B0604020202020204" pitchFamily="34" charset="0"/>
                <a:hlinkClick r:id="rId5"/>
              </a:rPr>
              <a:t>arthur.netter89@gmail.com</a:t>
            </a:r>
            <a:endParaRPr lang="fr-FR" sz="2800" dirty="0">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endParaRPr lang="fr-FR" sz="2800" dirty="0">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r>
              <a:rPr lang="fr-FR" sz="2800" dirty="0">
                <a:latin typeface="Arial" panose="020B0604020202020204" pitchFamily="34" charset="0"/>
                <a:cs typeface="Arial" panose="020B0604020202020204" pitchFamily="34" charset="0"/>
              </a:rPr>
              <a:t>Philippe Zerr   </a:t>
            </a:r>
            <a:r>
              <a:rPr lang="fr-FR" sz="2800" dirty="0">
                <a:latin typeface="Arial" panose="020B0604020202020204" pitchFamily="34" charset="0"/>
                <a:cs typeface="Arial" panose="020B0604020202020204" pitchFamily="34" charset="0"/>
                <a:hlinkClick r:id="rId6"/>
              </a:rPr>
              <a:t>docteurzerr@gmail.com</a:t>
            </a:r>
            <a:endParaRPr lang="fr-FR" sz="2800" dirty="0">
              <a:latin typeface="Arial" panose="020B0604020202020204" pitchFamily="34" charset="0"/>
              <a:cs typeface="Arial" panose="020B0604020202020204" pitchFamily="34" charset="0"/>
            </a:endParaRPr>
          </a:p>
        </p:txBody>
      </p:sp>
      <p:pic>
        <p:nvPicPr>
          <p:cNvPr id="1026" name="Picture 2" descr="http://www.jnmg.org/sites/all/themes/jnmg/images/logoJNMG2017.jpg">
            <a:extLst>
              <a:ext uri="{FF2B5EF4-FFF2-40B4-BE49-F238E27FC236}">
                <a16:creationId xmlns="" xmlns:a16="http://schemas.microsoft.com/office/drawing/2014/main" id="{63ED39C2-A4E0-442E-901B-2482D2EDBC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18808" y="424267"/>
            <a:ext cx="3857824" cy="152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263" y="44450"/>
            <a:ext cx="766127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5" name="Rectangle 4"/>
          <p:cNvSpPr/>
          <p:nvPr/>
        </p:nvSpPr>
        <p:spPr>
          <a:xfrm>
            <a:off x="58738" y="315913"/>
            <a:ext cx="9048750"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9" name="Rectangle 18"/>
          <p:cNvSpPr/>
          <p:nvPr/>
        </p:nvSpPr>
        <p:spPr>
          <a:xfrm>
            <a:off x="58738" y="177800"/>
            <a:ext cx="9050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9" name="Titre 1"/>
          <p:cNvSpPr>
            <a:spLocks noGrp="1"/>
          </p:cNvSpPr>
          <p:nvPr>
            <p:ph type="ctrTitle"/>
          </p:nvPr>
        </p:nvSpPr>
        <p:spPr>
          <a:xfrm>
            <a:off x="2659063" y="1566863"/>
            <a:ext cx="6484937" cy="936625"/>
          </a:xfrm>
        </p:spPr>
        <p:txBody>
          <a:bodyPr rtlCol="0"/>
          <a:lstStyle/>
          <a:p>
            <a:pPr eaLnBrk="1" fontAlgn="auto" hangingPunct="1">
              <a:spcAft>
                <a:spcPts val="0"/>
              </a:spcAft>
              <a:defRPr/>
            </a:pPr>
            <a: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Liens d’intérêt</a:t>
            </a:r>
          </a:p>
        </p:txBody>
      </p:sp>
      <p:sp>
        <p:nvSpPr>
          <p:cNvPr id="11" name="Sous-titre 2"/>
          <p:cNvSpPr>
            <a:spLocks noGrp="1"/>
          </p:cNvSpPr>
          <p:nvPr>
            <p:ph type="subTitle" idx="1"/>
          </p:nvPr>
        </p:nvSpPr>
        <p:spPr>
          <a:xfrm>
            <a:off x="1403350" y="2503488"/>
            <a:ext cx="7689850" cy="4354512"/>
          </a:xfrm>
        </p:spPr>
        <p:txBody>
          <a:bodyPr rtlCol="0">
            <a:normAutofit/>
          </a:bodyPr>
          <a:lstStyle/>
          <a:p>
            <a:pPr marL="457200" indent="-457200" eaLnBrk="1" fontAlgn="auto" hangingPunct="1">
              <a:spcAft>
                <a:spcPts val="0"/>
              </a:spcAft>
              <a:buFont typeface="Arial" panose="020B0604020202020204" pitchFamily="34" charset="0"/>
              <a:buChar char="•"/>
              <a:defRPr/>
            </a:pPr>
            <a:r>
              <a:rPr lang="fr-FR" sz="3400" dirty="0">
                <a:solidFill>
                  <a:schemeClr val="tx1"/>
                </a:solidFill>
                <a:latin typeface="Arial" panose="020B0604020202020204" pitchFamily="34" charset="0"/>
                <a:cs typeface="Arial" panose="020B0604020202020204" pitchFamily="34" charset="0"/>
              </a:rPr>
              <a:t>Arthur Netter  </a:t>
            </a:r>
            <a:r>
              <a:rPr lang="fr-FR" sz="2800" dirty="0">
                <a:solidFill>
                  <a:schemeClr val="tx1"/>
                </a:solidFill>
                <a:latin typeface="Arial" panose="020B0604020202020204" pitchFamily="34" charset="0"/>
                <a:cs typeface="Arial" panose="020B0604020202020204" pitchFamily="34" charset="0"/>
                <a:hlinkClick r:id="rId3"/>
              </a:rPr>
              <a:t>arthur.netter89@gmail.com</a:t>
            </a:r>
            <a:endParaRPr lang="fr-FR" sz="2800"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endParaRPr lang="fr-FR" sz="3400" dirty="0">
              <a:solidFill>
                <a:schemeClr val="tx1"/>
              </a:solidFill>
              <a:latin typeface="Arial" panose="020B0604020202020204" pitchFamily="34" charset="0"/>
              <a:cs typeface="Arial" panose="020B0604020202020204" pitchFamily="34" charset="0"/>
            </a:endParaRPr>
          </a:p>
          <a:p>
            <a:pPr marL="1371600" lvl="2" indent="-457200" algn="l" eaLnBrk="1" fontAlgn="auto" hangingPunct="1">
              <a:spcAft>
                <a:spcPts val="0"/>
              </a:spcAft>
              <a:buFont typeface="Arial" panose="020B0604020202020204" pitchFamily="34" charset="0"/>
              <a:buChar char="•"/>
              <a:defRPr/>
            </a:pPr>
            <a:r>
              <a:rPr lang="fr-FR" sz="3200" dirty="0">
                <a:solidFill>
                  <a:schemeClr val="tx1"/>
                </a:solidFill>
                <a:latin typeface="Arial" panose="020B0604020202020204" pitchFamily="34" charset="0"/>
                <a:cs typeface="Arial" panose="020B0604020202020204" pitchFamily="34" charset="0"/>
              </a:rPr>
              <a:t>Pas de lien d’intérêt</a:t>
            </a:r>
          </a:p>
        </p:txBody>
      </p:sp>
      <p:pic>
        <p:nvPicPr>
          <p:cNvPr id="10" name="Picture 3">
            <a:extLst>
              <a:ext uri="{FF2B5EF4-FFF2-40B4-BE49-F238E27FC236}">
                <a16:creationId xmlns="" xmlns:a16="http://schemas.microsoft.com/office/drawing/2014/main" id="{AEF01F40-95F8-4319-BDF5-7E3EA17B8D05}"/>
              </a:ext>
            </a:extLst>
          </p:cNvPr>
          <p:cNvPicPr>
            <a:picLocks noChangeAspect="1" noChangeArrowheads="1"/>
          </p:cNvPicPr>
          <p:nvPr/>
        </p:nvPicPr>
        <p:blipFill>
          <a:blip r:embed="rId4"/>
          <a:srcRect/>
          <a:stretch>
            <a:fillRect/>
          </a:stretch>
        </p:blipFill>
        <p:spPr bwMode="auto">
          <a:xfrm>
            <a:off x="283369" y="398463"/>
            <a:ext cx="2840038" cy="1135062"/>
          </a:xfrm>
          <a:prstGeom prst="rect">
            <a:avLst/>
          </a:prstGeom>
          <a:noFill/>
          <a:ln w="9525">
            <a:noFill/>
            <a:miter lim="800000"/>
            <a:headEnd/>
            <a:tailEnd/>
          </a:ln>
        </p:spPr>
      </p:pic>
      <p:pic>
        <p:nvPicPr>
          <p:cNvPr id="12" name="Picture 3">
            <a:extLst>
              <a:ext uri="{FF2B5EF4-FFF2-40B4-BE49-F238E27FC236}">
                <a16:creationId xmlns="" xmlns:a16="http://schemas.microsoft.com/office/drawing/2014/main" id="{874AA12C-9D41-4B2B-B55D-6A9BAB6E6352}"/>
              </a:ext>
            </a:extLst>
          </p:cNvPr>
          <p:cNvPicPr>
            <a:picLocks noChangeAspect="1" noChangeArrowheads="1"/>
          </p:cNvPicPr>
          <p:nvPr/>
        </p:nvPicPr>
        <p:blipFill>
          <a:blip r:embed="rId5"/>
          <a:srcRect/>
          <a:stretch>
            <a:fillRect/>
          </a:stretch>
        </p:blipFill>
        <p:spPr bwMode="auto">
          <a:xfrm>
            <a:off x="3117057" y="427038"/>
            <a:ext cx="1196975" cy="1223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263" y="44450"/>
            <a:ext cx="766127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5" name="Rectangle 4"/>
          <p:cNvSpPr/>
          <p:nvPr/>
        </p:nvSpPr>
        <p:spPr>
          <a:xfrm>
            <a:off x="58738" y="315913"/>
            <a:ext cx="9048750"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9" name="Rectangle 18"/>
          <p:cNvSpPr/>
          <p:nvPr/>
        </p:nvSpPr>
        <p:spPr>
          <a:xfrm>
            <a:off x="58738" y="177800"/>
            <a:ext cx="9050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9" name="Titre 1"/>
          <p:cNvSpPr>
            <a:spLocks noGrp="1"/>
          </p:cNvSpPr>
          <p:nvPr>
            <p:ph type="ctrTitle"/>
          </p:nvPr>
        </p:nvSpPr>
        <p:spPr>
          <a:xfrm>
            <a:off x="2659063" y="1566863"/>
            <a:ext cx="6484937" cy="936625"/>
          </a:xfrm>
        </p:spPr>
        <p:txBody>
          <a:bodyPr rtlCol="0"/>
          <a:lstStyle/>
          <a:p>
            <a:pPr eaLnBrk="1" fontAlgn="auto" hangingPunct="1">
              <a:spcAft>
                <a:spcPts val="0"/>
              </a:spcAft>
              <a:defRPr/>
            </a:pPr>
            <a: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Liens d’intérêt</a:t>
            </a:r>
          </a:p>
        </p:txBody>
      </p:sp>
      <p:sp>
        <p:nvSpPr>
          <p:cNvPr id="11" name="Sous-titre 2"/>
          <p:cNvSpPr>
            <a:spLocks noGrp="1"/>
          </p:cNvSpPr>
          <p:nvPr>
            <p:ph type="subTitle" idx="1"/>
          </p:nvPr>
        </p:nvSpPr>
        <p:spPr>
          <a:xfrm>
            <a:off x="1285875" y="2503488"/>
            <a:ext cx="7807325" cy="4354512"/>
          </a:xfrm>
        </p:spPr>
        <p:txBody>
          <a:bodyPr rtlCol="0">
            <a:normAutofit fontScale="70000" lnSpcReduction="20000"/>
          </a:bodyPr>
          <a:lstStyle/>
          <a:p>
            <a:pPr marL="685800" indent="-685800" eaLnBrk="1" fontAlgn="auto" hangingPunct="1">
              <a:spcAft>
                <a:spcPts val="0"/>
              </a:spcAft>
              <a:buFont typeface="Arial" panose="020B0604020202020204" pitchFamily="34" charset="0"/>
              <a:buChar char="•"/>
              <a:defRPr/>
            </a:pPr>
            <a:r>
              <a:rPr lang="fr-FR" sz="4900" dirty="0">
                <a:solidFill>
                  <a:schemeClr val="tx1"/>
                </a:solidFill>
                <a:latin typeface="Arial" panose="020B0604020202020204" pitchFamily="34" charset="0"/>
                <a:cs typeface="Arial" panose="020B0604020202020204" pitchFamily="34" charset="0"/>
              </a:rPr>
              <a:t>Philippe Zerr </a:t>
            </a:r>
            <a:r>
              <a:rPr lang="fr-FR" sz="4000" dirty="0">
                <a:latin typeface="Arial" panose="020B0604020202020204" pitchFamily="34" charset="0"/>
                <a:cs typeface="Arial" panose="020B0604020202020204" pitchFamily="34" charset="0"/>
                <a:hlinkClick r:id="rId3"/>
              </a:rPr>
              <a:t>docteurzerr@gmail.com</a:t>
            </a:r>
            <a:endParaRPr lang="fr-FR" sz="4000" dirty="0">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endParaRPr lang="fr-FR" sz="3400" dirty="0">
              <a:solidFill>
                <a:schemeClr val="tx1"/>
              </a:solidFill>
              <a:latin typeface="Arial" panose="020B0604020202020204" pitchFamily="34" charset="0"/>
              <a:cs typeface="Arial" panose="020B0604020202020204" pitchFamily="34" charset="0"/>
            </a:endParaRPr>
          </a:p>
          <a:p>
            <a:pPr marL="571500" indent="-571500" eaLnBrk="1" fontAlgn="auto" hangingPunct="1">
              <a:spcAft>
                <a:spcPts val="0"/>
              </a:spcAft>
              <a:buFont typeface="Arial" panose="020B0604020202020204" pitchFamily="34" charset="0"/>
              <a:buChar char="•"/>
              <a:defRPr/>
            </a:pPr>
            <a:r>
              <a:rPr lang="fr-FR" sz="4500" dirty="0">
                <a:solidFill>
                  <a:schemeClr val="tx1"/>
                </a:solidFill>
                <a:latin typeface="Arial" panose="020B0604020202020204" pitchFamily="34" charset="0"/>
                <a:cs typeface="Arial" panose="020B0604020202020204" pitchFamily="34" charset="0"/>
              </a:rPr>
              <a:t>MG à Levallois-Perret</a:t>
            </a:r>
          </a:p>
          <a:p>
            <a:pPr marL="571500" indent="-571500" eaLnBrk="1" fontAlgn="auto" hangingPunct="1">
              <a:spcAft>
                <a:spcPts val="0"/>
              </a:spcAft>
              <a:buFont typeface="Arial" panose="020B0604020202020204" pitchFamily="34" charset="0"/>
              <a:buChar char="•"/>
              <a:defRPr/>
            </a:pPr>
            <a:r>
              <a:rPr lang="fr-FR" sz="4500" dirty="0">
                <a:solidFill>
                  <a:schemeClr val="tx1"/>
                </a:solidFill>
                <a:latin typeface="Arial" panose="020B0604020202020204" pitchFamily="34" charset="0"/>
                <a:cs typeface="Arial" panose="020B0604020202020204" pitchFamily="34" charset="0"/>
              </a:rPr>
              <a:t>DMG Paris-Diderot : Professeur associé</a:t>
            </a:r>
          </a:p>
          <a:p>
            <a:pPr marL="571500" indent="-571500" eaLnBrk="1" fontAlgn="auto" hangingPunct="1">
              <a:spcAft>
                <a:spcPts val="0"/>
              </a:spcAft>
              <a:buFont typeface="Arial" panose="020B0604020202020204" pitchFamily="34" charset="0"/>
              <a:buChar char="•"/>
              <a:defRPr/>
            </a:pPr>
            <a:r>
              <a:rPr lang="fr-FR" sz="4500" dirty="0">
                <a:solidFill>
                  <a:schemeClr val="tx1"/>
                </a:solidFill>
                <a:latin typeface="Arial" panose="020B0604020202020204" pitchFamily="34" charset="0"/>
                <a:cs typeface="Arial" panose="020B0604020202020204" pitchFamily="34" charset="0"/>
              </a:rPr>
              <a:t>Revue Prescrire : Administrateur</a:t>
            </a:r>
          </a:p>
          <a:p>
            <a:pPr marL="571500" indent="-571500" eaLnBrk="1" fontAlgn="auto" hangingPunct="1">
              <a:spcAft>
                <a:spcPts val="0"/>
              </a:spcAft>
              <a:buFont typeface="Arial" panose="020B0604020202020204" pitchFamily="34" charset="0"/>
              <a:buChar char="•"/>
              <a:defRPr/>
            </a:pPr>
            <a:r>
              <a:rPr lang="fr-FR" sz="4500" dirty="0">
                <a:solidFill>
                  <a:schemeClr val="tx1"/>
                </a:solidFill>
                <a:latin typeface="Arial" panose="020B0604020202020204" pitchFamily="34" charset="0"/>
                <a:cs typeface="Arial" panose="020B0604020202020204" pitchFamily="34" charset="0"/>
              </a:rPr>
              <a:t>HAS : Membre de la Commission des stratégies de prise en charge</a:t>
            </a:r>
          </a:p>
          <a:p>
            <a:pPr marL="571500" indent="-571500" eaLnBrk="1" fontAlgn="auto" hangingPunct="1">
              <a:spcAft>
                <a:spcPts val="0"/>
              </a:spcAft>
              <a:buFont typeface="Arial" panose="020B0604020202020204" pitchFamily="34" charset="0"/>
              <a:buChar char="•"/>
              <a:defRPr/>
            </a:pPr>
            <a:r>
              <a:rPr lang="fr-FR" sz="4500" dirty="0">
                <a:solidFill>
                  <a:schemeClr val="tx1"/>
                </a:solidFill>
                <a:latin typeface="Arial" panose="020B0604020202020204" pitchFamily="34" charset="0"/>
                <a:cs typeface="Arial" panose="020B0604020202020204" pitchFamily="34" charset="0"/>
              </a:rPr>
              <a:t>Hôpital HAD Santé Service : Vice-président</a:t>
            </a:r>
          </a:p>
        </p:txBody>
      </p:sp>
      <p:pic>
        <p:nvPicPr>
          <p:cNvPr id="10" name="Picture 3">
            <a:extLst>
              <a:ext uri="{FF2B5EF4-FFF2-40B4-BE49-F238E27FC236}">
                <a16:creationId xmlns="" xmlns:a16="http://schemas.microsoft.com/office/drawing/2014/main" id="{1F70D5B6-D0D5-4734-A8B1-0C41B11DF774}"/>
              </a:ext>
            </a:extLst>
          </p:cNvPr>
          <p:cNvPicPr>
            <a:picLocks noChangeAspect="1" noChangeArrowheads="1"/>
          </p:cNvPicPr>
          <p:nvPr/>
        </p:nvPicPr>
        <p:blipFill>
          <a:blip r:embed="rId4"/>
          <a:srcRect/>
          <a:stretch>
            <a:fillRect/>
          </a:stretch>
        </p:blipFill>
        <p:spPr bwMode="auto">
          <a:xfrm>
            <a:off x="283369" y="398463"/>
            <a:ext cx="2840038" cy="1135062"/>
          </a:xfrm>
          <a:prstGeom prst="rect">
            <a:avLst/>
          </a:prstGeom>
          <a:noFill/>
          <a:ln w="9525">
            <a:noFill/>
            <a:miter lim="800000"/>
            <a:headEnd/>
            <a:tailEnd/>
          </a:ln>
        </p:spPr>
      </p:pic>
      <p:pic>
        <p:nvPicPr>
          <p:cNvPr id="12" name="Picture 3">
            <a:extLst>
              <a:ext uri="{FF2B5EF4-FFF2-40B4-BE49-F238E27FC236}">
                <a16:creationId xmlns="" xmlns:a16="http://schemas.microsoft.com/office/drawing/2014/main" id="{40E643B9-0259-40C5-887C-27A8524F5154}"/>
              </a:ext>
            </a:extLst>
          </p:cNvPr>
          <p:cNvPicPr>
            <a:picLocks noChangeAspect="1" noChangeArrowheads="1"/>
          </p:cNvPicPr>
          <p:nvPr/>
        </p:nvPicPr>
        <p:blipFill>
          <a:blip r:embed="rId5"/>
          <a:srcRect/>
          <a:stretch>
            <a:fillRect/>
          </a:stretch>
        </p:blipFill>
        <p:spPr bwMode="auto">
          <a:xfrm>
            <a:off x="3117057" y="427038"/>
            <a:ext cx="1196975" cy="1223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BB56F061-9743-4297-BD45-619793D595D6}" type="slidenum">
              <a:rPr lang="fr-FR"/>
              <a:pPr fontAlgn="base">
                <a:spcBef>
                  <a:spcPct val="0"/>
                </a:spcBef>
                <a:spcAft>
                  <a:spcPct val="0"/>
                </a:spcAft>
                <a:defRPr/>
              </a:pPr>
              <a:t>4</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25605"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2592388" y="623888"/>
            <a:ext cx="6372225" cy="1281112"/>
          </a:xfrm>
        </p:spPr>
        <p:txBody>
          <a:bodyPr rtlCol="0">
            <a:normAutofit/>
          </a:bodyPr>
          <a:lstStyle/>
          <a:p>
            <a:pPr eaLnBrk="1" fontAlgn="auto" hangingPunct="1">
              <a:spcAft>
                <a:spcPts val="0"/>
              </a:spcAft>
              <a:defRPr/>
            </a:pPr>
            <a:r>
              <a:rPr lang="fr-FR" sz="4000"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Les objectifs</a:t>
            </a:r>
          </a:p>
        </p:txBody>
      </p:sp>
      <p:sp>
        <p:nvSpPr>
          <p:cNvPr id="14" name="Espace réservé du contenu 2"/>
          <p:cNvSpPr>
            <a:spLocks noGrp="1"/>
          </p:cNvSpPr>
          <p:nvPr>
            <p:ph idx="1"/>
          </p:nvPr>
        </p:nvSpPr>
        <p:spPr>
          <a:xfrm>
            <a:off x="1096963" y="2019300"/>
            <a:ext cx="8012112" cy="4838700"/>
          </a:xfrm>
        </p:spPr>
        <p:txBody>
          <a:bodyPr/>
          <a:lstStyle/>
          <a:p>
            <a:pPr eaLnBrk="1" hangingPunct="1"/>
            <a:r>
              <a:rPr lang="fr-FR" dirty="0">
                <a:latin typeface="Arial" charset="0"/>
                <a:cs typeface="Arial" charset="0"/>
              </a:rPr>
              <a:t>Connaitre les circonstances médicales justifiant d‘aborder la sexualité</a:t>
            </a:r>
          </a:p>
          <a:p>
            <a:pPr eaLnBrk="1" hangingPunct="1"/>
            <a:r>
              <a:rPr lang="fr-FR" dirty="0">
                <a:latin typeface="Arial" charset="0"/>
                <a:cs typeface="Arial" charset="0"/>
              </a:rPr>
              <a:t>Trouver les mots pour parler de sexualité</a:t>
            </a:r>
          </a:p>
          <a:p>
            <a:pPr eaLnBrk="1" hangingPunct="1"/>
            <a:r>
              <a:rPr lang="fr-FR" dirty="0">
                <a:latin typeface="Arial" charset="0"/>
                <a:cs typeface="Arial" charset="0"/>
              </a:rPr>
              <a:t>Créer le bon moment pour parler de sexualité avec les patients</a:t>
            </a:r>
          </a:p>
          <a:p>
            <a:pPr eaLnBrk="1" hangingPunct="1"/>
            <a:r>
              <a:rPr lang="fr-FR" dirty="0">
                <a:latin typeface="Arial" charset="0"/>
                <a:cs typeface="Arial" charset="0"/>
              </a:rPr>
              <a:t>Evoquer des troubles sexuels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F1E8FE2D-71B0-48D4-934F-FF3812D9489A}" type="slidenum">
              <a:rPr lang="fr-FR"/>
              <a:pPr fontAlgn="base">
                <a:spcBef>
                  <a:spcPct val="0"/>
                </a:spcBef>
                <a:spcAft>
                  <a:spcPct val="0"/>
                </a:spcAft>
                <a:defRPr/>
              </a:pPr>
              <a:t>5</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26629"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26631" name="Titre 1"/>
          <p:cNvSpPr>
            <a:spLocks noGrp="1"/>
          </p:cNvSpPr>
          <p:nvPr>
            <p:ph type="title"/>
          </p:nvPr>
        </p:nvSpPr>
        <p:spPr>
          <a:xfrm>
            <a:off x="1285875" y="623888"/>
            <a:ext cx="7678738" cy="2090737"/>
          </a:xfrm>
        </p:spPr>
        <p:txBody>
          <a:bodyPr/>
          <a:lstStyle/>
          <a:p>
            <a:pPr eaLnBrk="1" hangingPunct="1"/>
            <a:r>
              <a:rPr lang="fr-FR" sz="4000" dirty="0">
                <a:latin typeface="Arial" charset="0"/>
                <a:cs typeface="Arial" charset="0"/>
              </a:rPr>
              <a:t>Connaitre les circonstances médicales justifiant d‘aborder la sexualité</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E0F34DCC-1FDF-4CDE-ACEE-2BDB9E6BD9F9}" type="slidenum">
              <a:rPr lang="fr-FR"/>
              <a:pPr fontAlgn="base">
                <a:spcBef>
                  <a:spcPct val="0"/>
                </a:spcBef>
                <a:spcAft>
                  <a:spcPct val="0"/>
                </a:spcAft>
                <a:defRPr/>
              </a:pPr>
              <a:t>6</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27653"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1357313" y="623888"/>
            <a:ext cx="7751762" cy="5469408"/>
          </a:xfrm>
        </p:spPr>
        <p:txBody>
          <a:bodyPr rtlCol="0">
            <a:noAutofit/>
          </a:bodyPr>
          <a:lstStyle/>
          <a:p>
            <a:pPr eaLnBrk="1" fontAlgn="auto" hangingPunct="1">
              <a:spcAft>
                <a:spcPts val="0"/>
              </a:spcAft>
              <a:defRPr/>
            </a:pPr>
            <a:r>
              <a:rPr lang="fr-FR" sz="4000" dirty="0">
                <a:solidFill>
                  <a:schemeClr val="tx1">
                    <a:lumMod val="85000"/>
                    <a:lumOff val="15000"/>
                  </a:schemeClr>
                </a:solidFill>
                <a:latin typeface="Arial" panose="020B0604020202020204" pitchFamily="34" charset="0"/>
                <a:cs typeface="Arial" panose="020B0604020202020204" pitchFamily="34" charset="0"/>
              </a:rPr>
              <a:t>Comment parler de sexualité ?</a:t>
            </a:r>
            <a:br>
              <a:rPr lang="fr-FR" sz="4000" dirty="0">
                <a:solidFill>
                  <a:schemeClr val="tx1">
                    <a:lumMod val="85000"/>
                    <a:lumOff val="15000"/>
                  </a:schemeClr>
                </a:solidFill>
                <a:latin typeface="Arial" panose="020B0604020202020204" pitchFamily="34" charset="0"/>
                <a:cs typeface="Arial" panose="020B0604020202020204" pitchFamily="34" charset="0"/>
              </a:rPr>
            </a:br>
            <a:r>
              <a:rPr lang="fr-FR" sz="4000" dirty="0">
                <a:solidFill>
                  <a:schemeClr val="tx1">
                    <a:lumMod val="85000"/>
                    <a:lumOff val="15000"/>
                  </a:schemeClr>
                </a:solidFill>
                <a:latin typeface="Arial" panose="020B0604020202020204" pitchFamily="34" charset="0"/>
                <a:cs typeface="Arial" panose="020B0604020202020204" pitchFamily="34" charset="0"/>
              </a:rPr>
              <a:t/>
            </a:r>
            <a:br>
              <a:rPr lang="fr-FR" sz="4000" dirty="0">
                <a:solidFill>
                  <a:schemeClr val="tx1">
                    <a:lumMod val="85000"/>
                    <a:lumOff val="15000"/>
                  </a:schemeClr>
                </a:solidFill>
                <a:latin typeface="Arial" panose="020B0604020202020204" pitchFamily="34" charset="0"/>
                <a:cs typeface="Arial" panose="020B0604020202020204" pitchFamily="34" charset="0"/>
              </a:rPr>
            </a:br>
            <a:r>
              <a:rPr lang="fr-FR" sz="4000" dirty="0">
                <a:solidFill>
                  <a:schemeClr val="tx1">
                    <a:lumMod val="85000"/>
                    <a:lumOff val="15000"/>
                  </a:schemeClr>
                </a:solidFill>
                <a:latin typeface="Arial" panose="020B0604020202020204" pitchFamily="34" charset="0"/>
                <a:cs typeface="Arial" panose="020B0604020202020204" pitchFamily="34" charset="0"/>
              </a:rPr>
              <a:t>Savoir trouver les mots</a:t>
            </a:r>
            <a:endParaRPr lang="fr-FR" sz="4000" dirty="0">
              <a:solidFill>
                <a:schemeClr val="tx1">
                  <a:lumMod val="85000"/>
                  <a:lumOff val="1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708032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E0F34DCC-1FDF-4CDE-ACEE-2BDB9E6BD9F9}" type="slidenum">
              <a:rPr lang="fr-FR"/>
              <a:pPr fontAlgn="base">
                <a:spcBef>
                  <a:spcPct val="0"/>
                </a:spcBef>
                <a:spcAft>
                  <a:spcPct val="0"/>
                </a:spcAft>
                <a:defRPr/>
              </a:pPr>
              <a:t>7</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27653"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1357313" y="623888"/>
            <a:ext cx="7751762" cy="5469408"/>
          </a:xfrm>
        </p:spPr>
        <p:txBody>
          <a:bodyPr rtlCol="0">
            <a:noAutofit/>
          </a:bodyPr>
          <a:lstStyle/>
          <a:p>
            <a:pPr eaLnBrk="1" fontAlgn="auto" hangingPunct="1">
              <a:spcAft>
                <a:spcPts val="0"/>
              </a:spcAft>
              <a:defRPr/>
            </a:pPr>
            <a:r>
              <a:rPr lang="fr-FR" sz="4000" dirty="0">
                <a:solidFill>
                  <a:schemeClr val="tx1">
                    <a:lumMod val="85000"/>
                    <a:lumOff val="15000"/>
                  </a:schemeClr>
                </a:solidFill>
                <a:latin typeface="Arial" panose="020B0604020202020204" pitchFamily="34" charset="0"/>
                <a:cs typeface="Arial" panose="020B0604020202020204" pitchFamily="34" charset="0"/>
              </a:rPr>
              <a:t>Comment parler de sexualité ?</a:t>
            </a:r>
            <a:br>
              <a:rPr lang="fr-FR" sz="4000" dirty="0">
                <a:solidFill>
                  <a:schemeClr val="tx1">
                    <a:lumMod val="85000"/>
                    <a:lumOff val="15000"/>
                  </a:schemeClr>
                </a:solidFill>
                <a:latin typeface="Arial" panose="020B0604020202020204" pitchFamily="34" charset="0"/>
                <a:cs typeface="Arial" panose="020B0604020202020204" pitchFamily="34" charset="0"/>
              </a:rPr>
            </a:br>
            <a:r>
              <a:rPr lang="fr-FR" sz="4000" dirty="0">
                <a:solidFill>
                  <a:schemeClr val="tx1">
                    <a:lumMod val="85000"/>
                    <a:lumOff val="15000"/>
                  </a:schemeClr>
                </a:solidFill>
                <a:latin typeface="Arial" panose="020B0604020202020204" pitchFamily="34" charset="0"/>
                <a:cs typeface="Arial" panose="020B0604020202020204" pitchFamily="34" charset="0"/>
              </a:rPr>
              <a:t/>
            </a:r>
            <a:br>
              <a:rPr lang="fr-FR" sz="4000" dirty="0">
                <a:solidFill>
                  <a:schemeClr val="tx1">
                    <a:lumMod val="85000"/>
                    <a:lumOff val="15000"/>
                  </a:schemeClr>
                </a:solidFill>
                <a:latin typeface="Arial" panose="020B0604020202020204" pitchFamily="34" charset="0"/>
                <a:cs typeface="Arial" panose="020B0604020202020204" pitchFamily="34" charset="0"/>
              </a:rPr>
            </a:br>
            <a:r>
              <a:rPr lang="fr-FR" sz="4000" dirty="0">
                <a:solidFill>
                  <a:schemeClr val="bg1">
                    <a:lumMod val="65000"/>
                  </a:schemeClr>
                </a:solidFill>
                <a:latin typeface="Arial" panose="020B0604020202020204" pitchFamily="34" charset="0"/>
                <a:cs typeface="Arial" panose="020B0604020202020204" pitchFamily="34" charset="0"/>
              </a:rPr>
              <a:t>Savoir trouver les mots</a:t>
            </a:r>
            <a:r>
              <a:rPr lang="fr-FR" sz="4000" dirty="0">
                <a:solidFill>
                  <a:schemeClr val="tx1">
                    <a:lumMod val="85000"/>
                    <a:lumOff val="15000"/>
                  </a:schemeClr>
                </a:solidFill>
                <a:latin typeface="Arial" panose="020B0604020202020204" pitchFamily="34" charset="0"/>
                <a:cs typeface="Arial" panose="020B0604020202020204" pitchFamily="34" charset="0"/>
              </a:rPr>
              <a:t/>
            </a:r>
            <a:br>
              <a:rPr lang="fr-FR" sz="4000" dirty="0">
                <a:solidFill>
                  <a:schemeClr val="tx1">
                    <a:lumMod val="85000"/>
                    <a:lumOff val="15000"/>
                  </a:schemeClr>
                </a:solidFill>
                <a:latin typeface="Arial" panose="020B0604020202020204" pitchFamily="34" charset="0"/>
                <a:cs typeface="Arial" panose="020B0604020202020204" pitchFamily="34" charset="0"/>
              </a:rPr>
            </a:br>
            <a:r>
              <a:rPr lang="fr-FR" sz="4000" dirty="0">
                <a:solidFill>
                  <a:schemeClr val="tx1">
                    <a:lumMod val="85000"/>
                    <a:lumOff val="15000"/>
                  </a:schemeClr>
                </a:solidFill>
                <a:latin typeface="Arial" panose="020B0604020202020204" pitchFamily="34" charset="0"/>
                <a:cs typeface="Arial" panose="020B0604020202020204" pitchFamily="34" charset="0"/>
              </a:rPr>
              <a:t/>
            </a:r>
            <a:br>
              <a:rPr lang="fr-FR" sz="4000" dirty="0">
                <a:solidFill>
                  <a:schemeClr val="tx1">
                    <a:lumMod val="85000"/>
                    <a:lumOff val="15000"/>
                  </a:schemeClr>
                </a:solidFill>
                <a:latin typeface="Arial" panose="020B0604020202020204" pitchFamily="34" charset="0"/>
                <a:cs typeface="Arial" panose="020B0604020202020204" pitchFamily="34" charset="0"/>
              </a:rPr>
            </a:br>
            <a:r>
              <a:rPr lang="fr-FR" sz="4000" dirty="0">
                <a:latin typeface="Arial" panose="020B0604020202020204" pitchFamily="34" charset="0"/>
                <a:cs typeface="Arial" panose="020B0604020202020204" pitchFamily="34" charset="0"/>
              </a:rPr>
              <a:t>Créer le bon moment ou saisir l’opportunité pour parler de sexualité</a:t>
            </a:r>
            <a:endParaRPr lang="fr-FR" sz="4000" dirty="0">
              <a:solidFill>
                <a:schemeClr val="tx1">
                  <a:lumMod val="85000"/>
                  <a:lumOff val="1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2740645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FD889E0-CAB2-4699-909D-B9A88D47ACBE}" type="slidenum">
              <a:rPr lang="en-US" smtClean="0"/>
              <a:pPr/>
              <a:t>8</a:t>
            </a:fld>
            <a:endParaRPr lang="en-US" dirty="0"/>
          </a:p>
        </p:txBody>
      </p:sp>
      <p:pic>
        <p:nvPicPr>
          <p:cNvPr id="7" name="Image 6" descr="filles_garcons_2011 - Google Chrome"/>
          <p:cNvPicPr>
            <a:picLocks noChangeAspect="1"/>
          </p:cNvPicPr>
          <p:nvPr/>
        </p:nvPicPr>
        <p:blipFill rotWithShape="1">
          <a:blip r:embed="rId3" cstate="email">
            <a:extLst>
              <a:ext uri="{28A0092B-C50C-407E-A947-70E740481C1C}">
                <a14:useLocalDpi xmlns:a14="http://schemas.microsoft.com/office/drawing/2010/main" val="0"/>
              </a:ext>
            </a:extLst>
          </a:blip>
          <a:srcRect l="10371" t="19400" r="39784" b="27276"/>
          <a:stretch/>
        </p:blipFill>
        <p:spPr>
          <a:xfrm>
            <a:off x="2138" y="548681"/>
            <a:ext cx="9141862" cy="6196882"/>
          </a:xfrm>
          <a:prstGeom prst="rect">
            <a:avLst/>
          </a:prstGeom>
        </p:spPr>
      </p:pic>
      <p:sp>
        <p:nvSpPr>
          <p:cNvPr id="8" name="Rectangle 7"/>
          <p:cNvSpPr/>
          <p:nvPr/>
        </p:nvSpPr>
        <p:spPr>
          <a:xfrm>
            <a:off x="2139" y="710827"/>
            <a:ext cx="5217934" cy="3970318"/>
          </a:xfrm>
          <a:prstGeom prst="rect">
            <a:avLst/>
          </a:prstGeom>
        </p:spPr>
        <p:txBody>
          <a:bodyPr wrap="square">
            <a:spAutoFit/>
          </a:bodyPr>
          <a:lstStyle/>
          <a:p>
            <a:pPr lvl="1"/>
            <a:r>
              <a:rPr lang="fr-FR" sz="2800" dirty="0">
                <a:solidFill>
                  <a:schemeClr val="bg1"/>
                </a:solidFill>
              </a:rPr>
              <a:t>Discussion autours des rapports sexuels :</a:t>
            </a:r>
          </a:p>
          <a:p>
            <a:pPr marL="800100" lvl="1" indent="-342900">
              <a:buFont typeface="Arial" pitchFamily="34" charset="0"/>
              <a:buChar char="•"/>
            </a:pPr>
            <a:r>
              <a:rPr lang="fr-FR" sz="2800" b="1" dirty="0">
                <a:solidFill>
                  <a:schemeClr val="bg1"/>
                </a:solidFill>
              </a:rPr>
              <a:t>Pb d’érection</a:t>
            </a:r>
          </a:p>
          <a:p>
            <a:pPr marL="800100" lvl="1" indent="-342900">
              <a:buFont typeface="Arial" pitchFamily="34" charset="0"/>
              <a:buChar char="•"/>
            </a:pPr>
            <a:r>
              <a:rPr lang="fr-FR" sz="2800" b="1" dirty="0">
                <a:solidFill>
                  <a:schemeClr val="bg1"/>
                </a:solidFill>
              </a:rPr>
              <a:t>Éjaculation précoce</a:t>
            </a:r>
          </a:p>
          <a:p>
            <a:pPr marL="800100" lvl="1" indent="-342900">
              <a:buFont typeface="Arial" pitchFamily="34" charset="0"/>
              <a:buChar char="•"/>
            </a:pPr>
            <a:r>
              <a:rPr lang="fr-FR" sz="2800" b="1" dirty="0">
                <a:solidFill>
                  <a:schemeClr val="bg1"/>
                </a:solidFill>
              </a:rPr>
              <a:t>Conduite à risque…</a:t>
            </a:r>
          </a:p>
          <a:p>
            <a:pPr marL="800100" lvl="1" indent="-342900">
              <a:buFont typeface="Arial" pitchFamily="34" charset="0"/>
              <a:buChar char="•"/>
            </a:pPr>
            <a:r>
              <a:rPr lang="fr-FR" sz="2800" b="1" dirty="0">
                <a:solidFill>
                  <a:schemeClr val="bg1"/>
                </a:solidFill>
              </a:rPr>
              <a:t>Prévention des grossesses non désirées</a:t>
            </a:r>
          </a:p>
          <a:p>
            <a:pPr marL="800100" lvl="1" indent="-342900">
              <a:buFont typeface="Arial" pitchFamily="34" charset="0"/>
              <a:buChar char="•"/>
            </a:pPr>
            <a:r>
              <a:rPr lang="fr-FR" sz="2800" b="1" dirty="0">
                <a:solidFill>
                  <a:schemeClr val="bg1"/>
                </a:solidFill>
                <a:latin typeface="Arial" pitchFamily="34" charset="0"/>
                <a:cs typeface="Arial" pitchFamily="34" charset="0"/>
              </a:rPr>
              <a:t>Sexting </a:t>
            </a:r>
            <a:r>
              <a:rPr lang="fr-FR" sz="2800" dirty="0">
                <a:solidFill>
                  <a:schemeClr val="bg1"/>
                </a:solidFill>
                <a:latin typeface="Arial" pitchFamily="34" charset="0"/>
                <a:cs typeface="Arial" pitchFamily="34" charset="0"/>
              </a:rPr>
              <a:t>(2)</a:t>
            </a:r>
            <a:endParaRPr lang="fr-FR" sz="2400" b="1" dirty="0">
              <a:solidFill>
                <a:schemeClr val="bg1"/>
              </a:solidFill>
            </a:endParaRPr>
          </a:p>
        </p:txBody>
      </p:sp>
      <p:sp>
        <p:nvSpPr>
          <p:cNvPr id="2" name="Titre 1"/>
          <p:cNvSpPr>
            <a:spLocks noGrp="1"/>
          </p:cNvSpPr>
          <p:nvPr>
            <p:ph type="title"/>
          </p:nvPr>
        </p:nvSpPr>
        <p:spPr>
          <a:xfrm>
            <a:off x="4860032" y="22016"/>
            <a:ext cx="4283967" cy="526665"/>
          </a:xfrm>
        </p:spPr>
        <p:txBody>
          <a:bodyPr/>
          <a:lstStyle/>
          <a:p>
            <a:r>
              <a:rPr lang="fr-FR" dirty="0">
                <a:solidFill>
                  <a:srgbClr val="FF0000"/>
                </a:solidFill>
              </a:rPr>
              <a:t>Autopalpation (1)</a:t>
            </a:r>
          </a:p>
        </p:txBody>
      </p:sp>
      <p:sp>
        <p:nvSpPr>
          <p:cNvPr id="9" name="Espace réservé du contenu 2"/>
          <p:cNvSpPr txBox="1">
            <a:spLocks/>
          </p:cNvSpPr>
          <p:nvPr/>
        </p:nvSpPr>
        <p:spPr>
          <a:xfrm>
            <a:off x="5220072" y="6309320"/>
            <a:ext cx="2880320" cy="37948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fr-FR" b="1" u="sng" dirty="0">
                <a:solidFill>
                  <a:srgbClr val="FF0000"/>
                </a:solidFill>
              </a:rPr>
              <a:t>CRIPS IdF</a:t>
            </a:r>
          </a:p>
        </p:txBody>
      </p:sp>
      <p:sp>
        <p:nvSpPr>
          <p:cNvPr id="10" name="Espace réservé du contenu 2">
            <a:extLst>
              <a:ext uri="{FF2B5EF4-FFF2-40B4-BE49-F238E27FC236}">
                <a16:creationId xmlns="" xmlns:a16="http://schemas.microsoft.com/office/drawing/2014/main" id="{73435602-A001-4B8F-AA92-FC0AD9E57F82}"/>
              </a:ext>
            </a:extLst>
          </p:cNvPr>
          <p:cNvSpPr txBox="1">
            <a:spLocks/>
          </p:cNvSpPr>
          <p:nvPr/>
        </p:nvSpPr>
        <p:spPr bwMode="auto">
          <a:xfrm>
            <a:off x="30097" y="4681145"/>
            <a:ext cx="5211853" cy="21501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Font typeface="Wingdings 3" pitchFamily="18" charset="2"/>
              <a:buChar char=""/>
              <a:defRPr sz="32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eaLnBrk="1" hangingPunct="1">
              <a:buNone/>
            </a:pPr>
            <a:r>
              <a:rPr lang="fr-FR" sz="1800" i="1" dirty="0">
                <a:solidFill>
                  <a:schemeClr val="bg1"/>
                </a:solidFill>
              </a:rPr>
              <a:t>(1) Prescrire : </a:t>
            </a:r>
            <a:r>
              <a:rPr lang="fr-FR" sz="1800" b="1" i="1" dirty="0">
                <a:solidFill>
                  <a:schemeClr val="bg1"/>
                </a:solidFill>
              </a:rPr>
              <a:t>Pas de dépistage systématique des cancers du testicules</a:t>
            </a:r>
            <a:r>
              <a:rPr lang="fr-FR" sz="1800" i="1" dirty="0">
                <a:solidFill>
                  <a:schemeClr val="bg1"/>
                </a:solidFill>
              </a:rPr>
              <a:t>. La Revue Prescrire Mai 2013/33 N°355 Pages 367-8</a:t>
            </a:r>
          </a:p>
          <a:p>
            <a:pPr marL="0" indent="0" eaLnBrk="1" hangingPunct="1">
              <a:buNone/>
            </a:pPr>
            <a:r>
              <a:rPr lang="fr-FR" sz="1800" i="1" dirty="0">
                <a:solidFill>
                  <a:schemeClr val="bg1"/>
                </a:solidFill>
              </a:rPr>
              <a:t>(2) Delmotte S, Martin C. </a:t>
            </a:r>
            <a:r>
              <a:rPr lang="fr-FR" sz="1800" b="1" i="1" dirty="0">
                <a:solidFill>
                  <a:schemeClr val="bg1"/>
                </a:solidFill>
              </a:rPr>
              <a:t>Le sexting chez les adolescents : modalité, conséquences, rapport avec la pornographie et leur sexualité</a:t>
            </a:r>
            <a:r>
              <a:rPr lang="fr-FR" sz="1800" i="1" dirty="0">
                <a:solidFill>
                  <a:schemeClr val="bg1"/>
                </a:solidFill>
              </a:rPr>
              <a:t>. exercer 2016;127:214-5</a:t>
            </a:r>
          </a:p>
        </p:txBody>
      </p:sp>
      <p:sp>
        <p:nvSpPr>
          <p:cNvPr id="3" name="Rectangle 2">
            <a:extLst>
              <a:ext uri="{FF2B5EF4-FFF2-40B4-BE49-F238E27FC236}">
                <a16:creationId xmlns="" xmlns:a16="http://schemas.microsoft.com/office/drawing/2014/main" id="{4916C11C-3A8C-4802-813C-30A477402947}"/>
              </a:ext>
            </a:extLst>
          </p:cNvPr>
          <p:cNvSpPr/>
          <p:nvPr/>
        </p:nvSpPr>
        <p:spPr>
          <a:xfrm>
            <a:off x="30097" y="787400"/>
            <a:ext cx="5211853" cy="60438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83476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1000" fill="hold"/>
                                        <p:tgtEl>
                                          <p:spTgt spid="1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0">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 calcmode="lin" valueType="num">
                                      <p:cBhvr>
                                        <p:cTn id="12" dur="1000" fill="hold"/>
                                        <p:tgtEl>
                                          <p:spTgt spid="10">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10">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10">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3"/>
                                        </p:tgtEl>
                                        <p:attrNameLst>
                                          <p:attrName>ppt_x</p:attrName>
                                        </p:attrNameLst>
                                      </p:cBhvr>
                                      <p:tavLst>
                                        <p:tav tm="0">
                                          <p:val>
                                            <p:strVal val="ppt_x"/>
                                          </p:val>
                                        </p:tav>
                                        <p:tav tm="100000">
                                          <p:val>
                                            <p:strVal val="ppt_x"/>
                                          </p:val>
                                        </p:tav>
                                      </p:tavLst>
                                    </p:anim>
                                    <p:anim calcmode="lin" valueType="num">
                                      <p:cBhvr additive="base">
                                        <p:cTn id="19" dur="500"/>
                                        <p:tgtEl>
                                          <p:spTgt spid="3"/>
                                        </p:tgtEl>
                                        <p:attrNameLst>
                                          <p:attrName>ppt_y</p:attrName>
                                        </p:attrNameLst>
                                      </p:cBhvr>
                                      <p:tavLst>
                                        <p:tav tm="0">
                                          <p:val>
                                            <p:strVal val="ppt_y"/>
                                          </p:val>
                                        </p:tav>
                                        <p:tav tm="100000">
                                          <p:val>
                                            <p:strVal val="1+ppt_h/2"/>
                                          </p:val>
                                        </p:tav>
                                      </p:tavLst>
                                    </p:anim>
                                    <p:set>
                                      <p:cBhvr>
                                        <p:cTn id="20"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u numéro de diapositive 4"/>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A50B08E6-6469-49B3-A717-02E16F3B14DF}" type="slidenum">
              <a:rPr lang="en-US"/>
              <a:pPr fontAlgn="base">
                <a:spcBef>
                  <a:spcPct val="0"/>
                </a:spcBef>
                <a:spcAft>
                  <a:spcPct val="0"/>
                </a:spcAft>
                <a:defRPr/>
              </a:pPr>
              <a:t>9</a:t>
            </a:fld>
            <a:endParaRPr lang="en-US" dirty="0"/>
          </a:p>
        </p:txBody>
      </p:sp>
      <p:sp>
        <p:nvSpPr>
          <p:cNvPr id="3" name="Espace réservé du contenu 2"/>
          <p:cNvSpPr>
            <a:spLocks noGrp="1"/>
          </p:cNvSpPr>
          <p:nvPr>
            <p:ph idx="1"/>
          </p:nvPr>
        </p:nvSpPr>
        <p:spPr>
          <a:xfrm>
            <a:off x="1000125" y="5373216"/>
            <a:ext cx="8143875" cy="1296144"/>
          </a:xfrm>
        </p:spPr>
        <p:txBody>
          <a:bodyPr/>
          <a:lstStyle/>
          <a:p>
            <a:pPr marL="0" indent="0" eaLnBrk="1" hangingPunct="1">
              <a:buNone/>
            </a:pPr>
            <a:endParaRPr lang="fr-FR" sz="1800" i="1" dirty="0">
              <a:solidFill>
                <a:schemeClr val="tx1"/>
              </a:solidFill>
            </a:endParaRPr>
          </a:p>
          <a:p>
            <a:pPr eaLnBrk="1" hangingPunct="1">
              <a:buFont typeface="Wingdings 3" pitchFamily="18" charset="2"/>
              <a:buAutoNum type="arabicParenBoth"/>
            </a:pPr>
            <a:r>
              <a:rPr lang="fr-FR" sz="1800" i="1" dirty="0">
                <a:solidFill>
                  <a:schemeClr val="tx1"/>
                </a:solidFill>
              </a:rPr>
              <a:t>Delmotte S, Martin C. </a:t>
            </a:r>
            <a:r>
              <a:rPr lang="fr-FR" sz="1800" b="1" i="1" dirty="0">
                <a:solidFill>
                  <a:schemeClr val="tx1"/>
                </a:solidFill>
              </a:rPr>
              <a:t>Le sexting chez les adolescents : modalité, conséquences, rapport avec la pornographie et leur sexualité</a:t>
            </a:r>
            <a:r>
              <a:rPr lang="fr-FR" sz="1800" i="1" dirty="0">
                <a:solidFill>
                  <a:schemeClr val="tx1"/>
                </a:solidFill>
              </a:rPr>
              <a:t>. exercer 2016;127:214-5</a:t>
            </a:r>
          </a:p>
        </p:txBody>
      </p:sp>
      <p:sp>
        <p:nvSpPr>
          <p:cNvPr id="2" name="Titre 1"/>
          <p:cNvSpPr>
            <a:spLocks noGrp="1"/>
          </p:cNvSpPr>
          <p:nvPr>
            <p:ph type="title"/>
          </p:nvPr>
        </p:nvSpPr>
        <p:spPr>
          <a:xfrm>
            <a:off x="1043608" y="0"/>
            <a:ext cx="8100392" cy="692150"/>
          </a:xfrm>
        </p:spPr>
        <p:txBody>
          <a:bodyPr/>
          <a:lstStyle/>
          <a:p>
            <a:pPr eaLnBrk="1" hangingPunct="1"/>
            <a:r>
              <a:rPr lang="fr-FR" dirty="0">
                <a:solidFill>
                  <a:srgbClr val="FF0000"/>
                </a:solidFill>
                <a:latin typeface="Arial"/>
                <a:cs typeface="Arial"/>
              </a:rPr>
              <a:t>Le Sexting chez les adolescents (1)</a:t>
            </a:r>
          </a:p>
        </p:txBody>
      </p:sp>
      <p:sp>
        <p:nvSpPr>
          <p:cNvPr id="6" name="Rectangle 5"/>
          <p:cNvSpPr/>
          <p:nvPr/>
        </p:nvSpPr>
        <p:spPr>
          <a:xfrm>
            <a:off x="357158" y="1714488"/>
            <a:ext cx="8786842" cy="2862322"/>
          </a:xfrm>
          <a:prstGeom prst="rect">
            <a:avLst/>
          </a:prstGeom>
        </p:spPr>
        <p:txBody>
          <a:bodyPr wrap="square">
            <a:spAutoFit/>
          </a:bodyPr>
          <a:lstStyle/>
          <a:p>
            <a:pPr marL="285750" indent="-285750">
              <a:buFont typeface="Arial"/>
              <a:buChar char="•"/>
            </a:pPr>
            <a:r>
              <a:rPr lang="fr-FR" sz="3600" dirty="0" smtClean="0"/>
              <a:t>envoi de messages et d’images sexuellement explicites </a:t>
            </a:r>
          </a:p>
          <a:p>
            <a:pPr marL="285750" indent="-285750">
              <a:buFont typeface="Arial"/>
              <a:buChar char="•"/>
            </a:pPr>
            <a:endParaRPr lang="fr-FR" sz="3600" dirty="0" smtClean="0"/>
          </a:p>
          <a:p>
            <a:pPr marL="285750" indent="-285750">
              <a:buFont typeface="Arial"/>
              <a:buChar char="•"/>
            </a:pPr>
            <a:r>
              <a:rPr lang="fr-FR" sz="3600" dirty="0" smtClean="0"/>
              <a:t>au moyen d’un téléphone, messagerie instantanées, blogs ou réseaux sociaux.</a:t>
            </a:r>
            <a:endParaRPr lang="fr-FR" sz="3600" dirty="0"/>
          </a:p>
        </p:txBody>
      </p:sp>
    </p:spTree>
    <p:extLst>
      <p:ext uri="{BB962C8B-B14F-4D97-AF65-F5344CB8AC3E}">
        <p14:creationId xmlns:p14="http://schemas.microsoft.com/office/powerpoint/2010/main" val="3999553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55"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anim calcmode="lin" valueType="num">
                                      <p:cBhvr>
                                        <p:cTn id="9"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0"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1000" fill="hold"/>
                                        <p:tgtEl>
                                          <p:spTgt spid="6"/>
                                        </p:tgtEl>
                                        <p:attrNameLst>
                                          <p:attrName>ppt_w</p:attrName>
                                        </p:attrNameLst>
                                      </p:cBhvr>
                                      <p:tavLst>
                                        <p:tav tm="0">
                                          <p:val>
                                            <p:strVal val="#ppt_w*0.70"/>
                                          </p:val>
                                        </p:tav>
                                        <p:tav tm="100000">
                                          <p:val>
                                            <p:strVal val="#ppt_w"/>
                                          </p:val>
                                        </p:tav>
                                      </p:tavLst>
                                    </p:anim>
                                    <p:anim calcmode="lin" valueType="num">
                                      <p:cBhvr>
                                        <p:cTn id="17" dur="1000" fill="hold"/>
                                        <p:tgtEl>
                                          <p:spTgt spid="6"/>
                                        </p:tgtEl>
                                        <p:attrNameLst>
                                          <p:attrName>ppt_h</p:attrName>
                                        </p:attrNameLst>
                                      </p:cBhvr>
                                      <p:tavLst>
                                        <p:tav tm="0">
                                          <p:val>
                                            <p:strVal val="#ppt_h"/>
                                          </p:val>
                                        </p:tav>
                                        <p:tav tm="100000">
                                          <p:val>
                                            <p:strVal val="#ppt_h"/>
                                          </p:val>
                                        </p:tav>
                                      </p:tavLst>
                                    </p:anim>
                                    <p:animEffect transition="in" filter="fade">
                                      <p:cBhvr>
                                        <p:cTn id="1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u numéro de diapositive 4"/>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A50B08E6-6469-49B3-A717-02E16F3B14DF}" type="slidenum">
              <a:rPr lang="en-US"/>
              <a:pPr fontAlgn="base">
                <a:spcBef>
                  <a:spcPct val="0"/>
                </a:spcBef>
                <a:spcAft>
                  <a:spcPct val="0"/>
                </a:spcAft>
                <a:defRPr/>
              </a:pPr>
              <a:t>10</a:t>
            </a:fld>
            <a:endParaRPr lang="en-US" dirty="0"/>
          </a:p>
        </p:txBody>
      </p:sp>
      <p:sp>
        <p:nvSpPr>
          <p:cNvPr id="3" name="Espace réservé du contenu 2"/>
          <p:cNvSpPr>
            <a:spLocks noGrp="1"/>
          </p:cNvSpPr>
          <p:nvPr>
            <p:ph idx="1"/>
          </p:nvPr>
        </p:nvSpPr>
        <p:spPr>
          <a:xfrm>
            <a:off x="1000125" y="5373216"/>
            <a:ext cx="8143875" cy="1296144"/>
          </a:xfrm>
        </p:spPr>
        <p:txBody>
          <a:bodyPr/>
          <a:lstStyle/>
          <a:p>
            <a:pPr marL="0" indent="0" eaLnBrk="1" hangingPunct="1">
              <a:buNone/>
            </a:pPr>
            <a:endParaRPr lang="fr-FR" sz="1800" i="1" dirty="0">
              <a:solidFill>
                <a:schemeClr val="tx1"/>
              </a:solidFill>
            </a:endParaRPr>
          </a:p>
          <a:p>
            <a:pPr eaLnBrk="1" hangingPunct="1">
              <a:buFont typeface="Wingdings 3" pitchFamily="18" charset="2"/>
              <a:buAutoNum type="arabicParenBoth"/>
            </a:pPr>
            <a:r>
              <a:rPr lang="fr-FR" sz="1800" i="1" dirty="0">
                <a:solidFill>
                  <a:schemeClr val="tx1"/>
                </a:solidFill>
              </a:rPr>
              <a:t>Delmotte S, Martin C. </a:t>
            </a:r>
            <a:r>
              <a:rPr lang="fr-FR" sz="1800" b="1" i="1" dirty="0">
                <a:solidFill>
                  <a:schemeClr val="tx1"/>
                </a:solidFill>
              </a:rPr>
              <a:t>Le sexting chez les adolescents : modalité, conséquences, rapport avec la pornographie et leur sexualité</a:t>
            </a:r>
            <a:r>
              <a:rPr lang="fr-FR" sz="1800" i="1" dirty="0">
                <a:solidFill>
                  <a:schemeClr val="tx1"/>
                </a:solidFill>
              </a:rPr>
              <a:t>. exercer 2016;127:214-5</a:t>
            </a:r>
          </a:p>
        </p:txBody>
      </p:sp>
      <p:sp>
        <p:nvSpPr>
          <p:cNvPr id="2" name="Titre 1"/>
          <p:cNvSpPr>
            <a:spLocks noGrp="1"/>
          </p:cNvSpPr>
          <p:nvPr>
            <p:ph type="title"/>
          </p:nvPr>
        </p:nvSpPr>
        <p:spPr>
          <a:xfrm>
            <a:off x="1043608" y="0"/>
            <a:ext cx="8100392" cy="692150"/>
          </a:xfrm>
        </p:spPr>
        <p:txBody>
          <a:bodyPr/>
          <a:lstStyle/>
          <a:p>
            <a:pPr eaLnBrk="1" hangingPunct="1"/>
            <a:r>
              <a:rPr lang="fr-FR" dirty="0">
                <a:solidFill>
                  <a:srgbClr val="FF0000"/>
                </a:solidFill>
                <a:latin typeface="Arial"/>
                <a:cs typeface="Arial"/>
              </a:rPr>
              <a:t>Le Sexting chez les adolescents (1)</a:t>
            </a:r>
          </a:p>
        </p:txBody>
      </p:sp>
      <p:sp>
        <p:nvSpPr>
          <p:cNvPr id="7" name="ZoneTexte 6"/>
          <p:cNvSpPr txBox="1"/>
          <p:nvPr/>
        </p:nvSpPr>
        <p:spPr>
          <a:xfrm>
            <a:off x="262779" y="1247775"/>
            <a:ext cx="8892480" cy="5632311"/>
          </a:xfrm>
          <a:prstGeom prst="rect">
            <a:avLst/>
          </a:prstGeom>
          <a:noFill/>
        </p:spPr>
        <p:txBody>
          <a:bodyPr wrap="square" rtlCol="0">
            <a:spAutoFit/>
          </a:bodyPr>
          <a:lstStyle/>
          <a:p>
            <a:r>
              <a:rPr lang="fr-FR" sz="2000" dirty="0"/>
              <a:t>Une étude menée </a:t>
            </a:r>
            <a:r>
              <a:rPr lang="fr-FR" sz="2000" dirty="0" smtClean="0"/>
              <a:t>chez </a:t>
            </a:r>
            <a:r>
              <a:rPr lang="fr-FR" sz="2000" dirty="0"/>
              <a:t>des adolescents de 13 à 17 ans en cabinet de médecine générale dans le Nord : (1)</a:t>
            </a:r>
          </a:p>
          <a:p>
            <a:endParaRPr lang="fr-FR" sz="2000" dirty="0"/>
          </a:p>
          <a:p>
            <a:pPr marL="342900" indent="-342900">
              <a:buFont typeface="Wingdings" charset="2"/>
              <a:buChar char="Ø"/>
            </a:pPr>
            <a:r>
              <a:rPr lang="fr-FR" sz="2000" dirty="0"/>
              <a:t>32% connaissaient le sexting (surtout chez les 15-17 ans)</a:t>
            </a:r>
          </a:p>
          <a:p>
            <a:pPr marL="342900" indent="-342900">
              <a:buFont typeface="Wingdings" charset="2"/>
              <a:buChar char="Ø"/>
            </a:pPr>
            <a:r>
              <a:rPr lang="fr-FR" sz="2000" dirty="0"/>
              <a:t>20% avaient déjà pratiqué le sexting</a:t>
            </a:r>
          </a:p>
          <a:p>
            <a:pPr marL="1257300" lvl="2" indent="-342900">
              <a:buFont typeface="Courier New"/>
              <a:buChar char="o"/>
            </a:pPr>
            <a:r>
              <a:rPr lang="fr-FR" sz="2000" dirty="0"/>
              <a:t>70% à destination petit(e)s ami(e)s et 12 % à des inconnus</a:t>
            </a:r>
          </a:p>
          <a:p>
            <a:pPr lvl="3"/>
            <a:endParaRPr lang="fr-FR" sz="2000" dirty="0"/>
          </a:p>
          <a:p>
            <a:pPr marL="342900" indent="-342900">
              <a:buFont typeface="Wingdings" charset="2"/>
              <a:buChar char="Ø"/>
            </a:pPr>
            <a:r>
              <a:rPr lang="fr-FR" sz="2000" dirty="0"/>
              <a:t>29% de ces pratiquants expérimentaient des conséquences négatives. </a:t>
            </a:r>
          </a:p>
          <a:p>
            <a:pPr marL="1257300" lvl="2" indent="-342900">
              <a:buFont typeface="Courier New"/>
              <a:buChar char="o"/>
            </a:pPr>
            <a:r>
              <a:rPr lang="fr-FR" sz="2000" dirty="0"/>
              <a:t>Harcèlement 17%, angoisse 15%, dépression, hospitalisation ou tentative de suicide 8%</a:t>
            </a:r>
          </a:p>
          <a:p>
            <a:pPr marL="1257300" lvl="2" indent="-342900">
              <a:buFont typeface="Wingdings" charset="2"/>
              <a:buChar char="Ø"/>
            </a:pPr>
            <a:endParaRPr lang="fr-FR" sz="2000" dirty="0"/>
          </a:p>
          <a:p>
            <a:pPr marL="342900" indent="-342900">
              <a:buFont typeface="Wingdings" charset="2"/>
              <a:buChar char="Ø"/>
            </a:pPr>
            <a:r>
              <a:rPr lang="fr-FR" sz="2000" dirty="0"/>
              <a:t>75% savaient que toute photo ou vidéo transmise par Internet peut être utilisée à leurs dépens</a:t>
            </a:r>
          </a:p>
          <a:p>
            <a:pPr marL="342900" indent="-342900" algn="ctr">
              <a:buFont typeface="Wingdings" charset="2"/>
              <a:buChar char="Ø"/>
            </a:pPr>
            <a:r>
              <a:rPr lang="fr-FR" sz="2000" b="1" dirty="0">
                <a:solidFill>
                  <a:srgbClr val="FF0000"/>
                </a:solidFill>
              </a:rPr>
              <a:t> Le sexting est fréquent chez les adolescents</a:t>
            </a:r>
            <a:endParaRPr lang="fr-FR" sz="2000" b="1" dirty="0"/>
          </a:p>
          <a:p>
            <a:pPr marL="285750" indent="-285750">
              <a:buFont typeface="Arial"/>
              <a:buChar char="•"/>
            </a:pPr>
            <a:endParaRPr lang="fr-FR" sz="2000" dirty="0"/>
          </a:p>
          <a:p>
            <a:pPr marL="285750" indent="-285750">
              <a:buFont typeface="Arial"/>
              <a:buChar char="•"/>
            </a:pPr>
            <a:endParaRPr lang="fr-FR" sz="2000" dirty="0"/>
          </a:p>
          <a:p>
            <a:pPr marL="285750" indent="-285750">
              <a:buFont typeface="Arial"/>
              <a:buChar char="•"/>
            </a:pPr>
            <a:endParaRPr lang="fr-FR" sz="2000" dirty="0"/>
          </a:p>
          <a:p>
            <a:endParaRPr lang="fr-FR" sz="2000" dirty="0"/>
          </a:p>
        </p:txBody>
      </p:sp>
    </p:spTree>
    <p:extLst>
      <p:ext uri="{BB962C8B-B14F-4D97-AF65-F5344CB8AC3E}">
        <p14:creationId xmlns:p14="http://schemas.microsoft.com/office/powerpoint/2010/main" val="3999553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55"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anim calcmode="lin" valueType="num">
                                      <p:cBhvr>
                                        <p:cTn id="9"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0"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7235" y="397"/>
            <a:ext cx="8337253" cy="1152128"/>
          </a:xfrm>
        </p:spPr>
        <p:txBody>
          <a:bodyPr/>
          <a:lstStyle/>
          <a:p>
            <a:r>
              <a:rPr lang="fr-FR" dirty="0">
                <a:solidFill>
                  <a:srgbClr val="F9072F"/>
                </a:solidFill>
                <a:latin typeface="Arial"/>
                <a:cs typeface="Arial"/>
              </a:rPr>
              <a:t>Viols et agressions sexuelles en France </a:t>
            </a:r>
          </a:p>
        </p:txBody>
      </p:sp>
      <p:sp>
        <p:nvSpPr>
          <p:cNvPr id="4" name="Espace réservé du numéro de diapositive 3"/>
          <p:cNvSpPr>
            <a:spLocks noGrp="1"/>
          </p:cNvSpPr>
          <p:nvPr>
            <p:ph type="sldNum" sz="quarter" idx="12"/>
          </p:nvPr>
        </p:nvSpPr>
        <p:spPr/>
        <p:txBody>
          <a:bodyPr/>
          <a:lstStyle/>
          <a:p>
            <a:pPr>
              <a:defRPr/>
            </a:pPr>
            <a:fld id="{FFEA34CE-9724-4A6D-8D0F-F97B0D7C8D5E}" type="slidenum">
              <a:rPr lang="fr-BE" smtClean="0"/>
              <a:pPr>
                <a:defRPr/>
              </a:pPr>
              <a:t>11</a:t>
            </a:fld>
            <a:endParaRPr lang="fr-BE" dirty="0"/>
          </a:p>
        </p:txBody>
      </p:sp>
      <p:sp>
        <p:nvSpPr>
          <p:cNvPr id="10" name="ZoneTexte 9"/>
          <p:cNvSpPr txBox="1"/>
          <p:nvPr/>
        </p:nvSpPr>
        <p:spPr>
          <a:xfrm>
            <a:off x="864568" y="5865078"/>
            <a:ext cx="8279432" cy="1015663"/>
          </a:xfrm>
          <a:prstGeom prst="rect">
            <a:avLst/>
          </a:prstGeom>
          <a:noFill/>
        </p:spPr>
        <p:txBody>
          <a:bodyPr wrap="square" rtlCol="0">
            <a:spAutoFit/>
          </a:bodyPr>
          <a:lstStyle/>
          <a:p>
            <a:pPr eaLnBrk="1" hangingPunct="1">
              <a:buFont typeface="Wingdings 3" pitchFamily="18" charset="2"/>
              <a:buAutoNum type="arabicParenBoth"/>
            </a:pPr>
            <a:r>
              <a:rPr lang="fr-FR" sz="2000" i="1" dirty="0"/>
              <a:t>Hamel C et Coll</a:t>
            </a:r>
            <a:r>
              <a:rPr lang="fr-FR" sz="2000" b="1" i="1" dirty="0"/>
              <a:t>. Viols et agressions sexuelles en France : premiers résultats de l’enquête Virage. </a:t>
            </a:r>
            <a:r>
              <a:rPr lang="fr-FR" sz="2000" i="1" dirty="0"/>
              <a:t>INED. Numéro 538. Novembre 2016.</a:t>
            </a:r>
          </a:p>
        </p:txBody>
      </p:sp>
      <p:graphicFrame>
        <p:nvGraphicFramePr>
          <p:cNvPr id="6" name="Espace réservé du contenu 5">
            <a:extLst>
              <a:ext uri="{FF2B5EF4-FFF2-40B4-BE49-F238E27FC236}">
                <a16:creationId xmlns="" xmlns:a16="http://schemas.microsoft.com/office/drawing/2014/main" id="{FE9DBB6D-2FE3-4E1A-A0C7-60B0099F7055}"/>
              </a:ext>
            </a:extLst>
          </p:cNvPr>
          <p:cNvGraphicFramePr>
            <a:graphicFrameLocks noGrp="1"/>
          </p:cNvGraphicFramePr>
          <p:nvPr>
            <p:ph idx="1"/>
          </p:nvPr>
        </p:nvGraphicFramePr>
        <p:xfrm>
          <a:off x="971600" y="1485810"/>
          <a:ext cx="8172400" cy="4188427"/>
        </p:xfrm>
        <a:graphic>
          <a:graphicData uri="http://schemas.openxmlformats.org/drawingml/2006/table">
            <a:tbl>
              <a:tblPr firstRow="1" bandRow="1">
                <a:tableStyleId>{5C22544A-7EE6-4342-B048-85BDC9FD1C3A}</a:tableStyleId>
              </a:tblPr>
              <a:tblGrid>
                <a:gridCol w="2635923">
                  <a:extLst>
                    <a:ext uri="{9D8B030D-6E8A-4147-A177-3AD203B41FA5}">
                      <a16:colId xmlns="" xmlns:a16="http://schemas.microsoft.com/office/drawing/2014/main" val="186472284"/>
                    </a:ext>
                  </a:extLst>
                </a:gridCol>
                <a:gridCol w="1468534">
                  <a:extLst>
                    <a:ext uri="{9D8B030D-6E8A-4147-A177-3AD203B41FA5}">
                      <a16:colId xmlns="" xmlns:a16="http://schemas.microsoft.com/office/drawing/2014/main" val="1997754282"/>
                    </a:ext>
                  </a:extLst>
                </a:gridCol>
                <a:gridCol w="1296144">
                  <a:extLst>
                    <a:ext uri="{9D8B030D-6E8A-4147-A177-3AD203B41FA5}">
                      <a16:colId xmlns="" xmlns:a16="http://schemas.microsoft.com/office/drawing/2014/main" val="253358478"/>
                    </a:ext>
                  </a:extLst>
                </a:gridCol>
                <a:gridCol w="1224136">
                  <a:extLst>
                    <a:ext uri="{9D8B030D-6E8A-4147-A177-3AD203B41FA5}">
                      <a16:colId xmlns="" xmlns:a16="http://schemas.microsoft.com/office/drawing/2014/main" val="3571150142"/>
                    </a:ext>
                  </a:extLst>
                </a:gridCol>
                <a:gridCol w="1547663">
                  <a:extLst>
                    <a:ext uri="{9D8B030D-6E8A-4147-A177-3AD203B41FA5}">
                      <a16:colId xmlns="" xmlns:a16="http://schemas.microsoft.com/office/drawing/2014/main" val="963874895"/>
                    </a:ext>
                  </a:extLst>
                </a:gridCol>
              </a:tblGrid>
              <a:tr h="746198">
                <a:tc>
                  <a:txBody>
                    <a:bodyPr/>
                    <a:lstStyle/>
                    <a:p>
                      <a:pPr algn="ctr"/>
                      <a:r>
                        <a:rPr lang="fr-FR" sz="2000" dirty="0"/>
                        <a:t>Espace de vie</a:t>
                      </a:r>
                    </a:p>
                  </a:txBody>
                  <a:tcPr/>
                </a:tc>
                <a:tc gridSpan="2">
                  <a:txBody>
                    <a:bodyPr/>
                    <a:lstStyle/>
                    <a:p>
                      <a:pPr algn="ctr"/>
                      <a:r>
                        <a:rPr lang="fr-FR" sz="2000" dirty="0"/>
                        <a:t>Viol et tentative de viol</a:t>
                      </a:r>
                    </a:p>
                  </a:txBody>
                  <a:tcPr/>
                </a:tc>
                <a:tc hMerge="1">
                  <a:txBody>
                    <a:bodyPr/>
                    <a:lstStyle/>
                    <a:p>
                      <a:endParaRPr lang="fr-FR" dirty="0">
                        <a:solidFill>
                          <a:schemeClr val="bg1"/>
                        </a:solidFill>
                      </a:endParaRPr>
                    </a:p>
                  </a:txBody>
                  <a:tcPr>
                    <a:lnL w="12700" cap="flat" cmpd="sng" algn="ctr">
                      <a:solidFill>
                        <a:schemeClr val="tx1"/>
                      </a:solidFill>
                      <a:prstDash val="solid"/>
                      <a:round/>
                      <a:headEnd type="none" w="med" len="med"/>
                      <a:tailEnd type="none" w="med" len="med"/>
                    </a:lnL>
                  </a:tcPr>
                </a:tc>
                <a:tc gridSpan="2">
                  <a:txBody>
                    <a:bodyPr/>
                    <a:lstStyle/>
                    <a:p>
                      <a:pPr algn="ctr"/>
                      <a:r>
                        <a:rPr lang="fr-FR" sz="2000" dirty="0"/>
                        <a:t>Toutes violences sexuelles</a:t>
                      </a:r>
                    </a:p>
                  </a:txBody>
                  <a:tcPr/>
                </a:tc>
                <a:tc hMerge="1">
                  <a:txBody>
                    <a:bodyPr/>
                    <a:lstStyle/>
                    <a:p>
                      <a:endParaRPr lang="fr-FR" dirty="0"/>
                    </a:p>
                  </a:txBody>
                  <a:tcPr/>
                </a:tc>
                <a:extLst>
                  <a:ext uri="{0D108BD9-81ED-4DB2-BD59-A6C34878D82A}">
                    <a16:rowId xmlns="" xmlns:a16="http://schemas.microsoft.com/office/drawing/2014/main" val="1030861754"/>
                  </a:ext>
                </a:extLst>
              </a:tr>
              <a:tr h="421764">
                <a:tc>
                  <a:txBody>
                    <a:bodyPr/>
                    <a:lstStyle/>
                    <a:p>
                      <a:pPr algn="ctr"/>
                      <a:endParaRPr lang="fr-FR" dirty="0"/>
                    </a:p>
                  </a:txBody>
                  <a:tcPr/>
                </a:tc>
                <a:tc>
                  <a:txBody>
                    <a:bodyPr/>
                    <a:lstStyle/>
                    <a:p>
                      <a:pPr algn="ctr"/>
                      <a:r>
                        <a:rPr lang="fr-FR" sz="2000" b="1" dirty="0">
                          <a:solidFill>
                            <a:srgbClr val="FFFF00"/>
                          </a:solidFill>
                          <a:effectLst/>
                        </a:rPr>
                        <a:t>Femmes</a:t>
                      </a:r>
                    </a:p>
                  </a:txBody>
                  <a:tcPr>
                    <a:solidFill>
                      <a:schemeClr val="accent1">
                        <a:lumMod val="60000"/>
                        <a:lumOff val="40000"/>
                      </a:schemeClr>
                    </a:solidFill>
                  </a:tcPr>
                </a:tc>
                <a:tc>
                  <a:txBody>
                    <a:bodyPr/>
                    <a:lstStyle/>
                    <a:p>
                      <a:pPr algn="ctr"/>
                      <a:r>
                        <a:rPr lang="fr-FR" sz="2000" b="1" dirty="0">
                          <a:solidFill>
                            <a:srgbClr val="FFFF00"/>
                          </a:solidFill>
                          <a:effectLst/>
                        </a:rPr>
                        <a:t>Hommes</a:t>
                      </a:r>
                    </a:p>
                  </a:txBody>
                  <a:tcPr>
                    <a:solidFill>
                      <a:schemeClr val="accent1">
                        <a:lumMod val="60000"/>
                        <a:lumOff val="40000"/>
                      </a:schemeClr>
                    </a:solidFill>
                  </a:tcPr>
                </a:tc>
                <a:tc>
                  <a:txBody>
                    <a:bodyPr/>
                    <a:lstStyle/>
                    <a:p>
                      <a:pPr algn="ctr"/>
                      <a:r>
                        <a:rPr lang="fr-FR" sz="2000" b="1" dirty="0">
                          <a:solidFill>
                            <a:srgbClr val="FFFF00"/>
                          </a:solidFill>
                          <a:effectLst/>
                        </a:rPr>
                        <a:t>Femmes</a:t>
                      </a:r>
                    </a:p>
                  </a:txBody>
                  <a:tcPr>
                    <a:solidFill>
                      <a:schemeClr val="accent1">
                        <a:lumMod val="60000"/>
                        <a:lumOff val="40000"/>
                      </a:schemeClr>
                    </a:solidFill>
                  </a:tcPr>
                </a:tc>
                <a:tc>
                  <a:txBody>
                    <a:bodyPr/>
                    <a:lstStyle/>
                    <a:p>
                      <a:pPr algn="ctr"/>
                      <a:r>
                        <a:rPr lang="fr-FR" sz="2000" b="1" dirty="0">
                          <a:solidFill>
                            <a:srgbClr val="FFFF00"/>
                          </a:solidFill>
                          <a:effectLst/>
                        </a:rPr>
                        <a:t>Hommes</a:t>
                      </a:r>
                    </a:p>
                  </a:txBody>
                  <a:tcPr>
                    <a:solidFill>
                      <a:schemeClr val="accent1">
                        <a:lumMod val="60000"/>
                        <a:lumOff val="40000"/>
                      </a:schemeClr>
                    </a:solidFill>
                  </a:tcPr>
                </a:tc>
                <a:extLst>
                  <a:ext uri="{0D108BD9-81ED-4DB2-BD59-A6C34878D82A}">
                    <a16:rowId xmlns="" xmlns:a16="http://schemas.microsoft.com/office/drawing/2014/main" val="2590483997"/>
                  </a:ext>
                </a:extLst>
              </a:tr>
              <a:tr h="487196">
                <a:tc>
                  <a:txBody>
                    <a:bodyPr/>
                    <a:lstStyle/>
                    <a:p>
                      <a:pPr algn="ctr"/>
                      <a:r>
                        <a:rPr lang="fr-FR" sz="2000" b="1" dirty="0"/>
                        <a:t>Famille et proche</a:t>
                      </a:r>
                    </a:p>
                  </a:txBody>
                  <a:tcPr/>
                </a:tc>
                <a:tc>
                  <a:txBody>
                    <a:bodyPr/>
                    <a:lstStyle/>
                    <a:p>
                      <a:pPr algn="ctr"/>
                      <a:r>
                        <a:rPr lang="fr-FR" sz="2000" b="1" dirty="0"/>
                        <a:t>1,61</a:t>
                      </a:r>
                    </a:p>
                  </a:txBody>
                  <a:tcPr/>
                </a:tc>
                <a:tc>
                  <a:txBody>
                    <a:bodyPr/>
                    <a:lstStyle/>
                    <a:p>
                      <a:pPr algn="ctr"/>
                      <a:r>
                        <a:rPr lang="fr-FR" sz="2000" b="1" dirty="0"/>
                        <a:t>0,32</a:t>
                      </a:r>
                    </a:p>
                  </a:txBody>
                  <a:tcPr/>
                </a:tc>
                <a:tc>
                  <a:txBody>
                    <a:bodyPr/>
                    <a:lstStyle/>
                    <a:p>
                      <a:pPr algn="ctr"/>
                      <a:r>
                        <a:rPr lang="fr-FR" sz="2000" b="1" dirty="0"/>
                        <a:t>5</a:t>
                      </a:r>
                    </a:p>
                  </a:txBody>
                  <a:tcPr/>
                </a:tc>
                <a:tc>
                  <a:txBody>
                    <a:bodyPr/>
                    <a:lstStyle/>
                    <a:p>
                      <a:pPr algn="ctr"/>
                      <a:r>
                        <a:rPr lang="fr-FR" sz="2000" b="1" dirty="0"/>
                        <a:t>0,83</a:t>
                      </a:r>
                    </a:p>
                  </a:txBody>
                  <a:tcPr/>
                </a:tc>
                <a:extLst>
                  <a:ext uri="{0D108BD9-81ED-4DB2-BD59-A6C34878D82A}">
                    <a16:rowId xmlns="" xmlns:a16="http://schemas.microsoft.com/office/drawing/2014/main" val="454421537"/>
                  </a:ext>
                </a:extLst>
              </a:tr>
              <a:tr h="427999">
                <a:tc>
                  <a:txBody>
                    <a:bodyPr/>
                    <a:lstStyle/>
                    <a:p>
                      <a:pPr algn="ctr"/>
                      <a:r>
                        <a:rPr lang="fr-FR" sz="2000" b="1" dirty="0"/>
                        <a:t>Etudes</a:t>
                      </a:r>
                    </a:p>
                  </a:txBody>
                  <a:tcPr/>
                </a:tc>
                <a:tc>
                  <a:txBody>
                    <a:bodyPr/>
                    <a:lstStyle/>
                    <a:p>
                      <a:pPr algn="ctr"/>
                      <a:r>
                        <a:rPr lang="fr-FR" sz="2000" b="1" dirty="0"/>
                        <a:t>0,2</a:t>
                      </a:r>
                    </a:p>
                  </a:txBody>
                  <a:tcPr/>
                </a:tc>
                <a:tc>
                  <a:txBody>
                    <a:bodyPr/>
                    <a:lstStyle/>
                    <a:p>
                      <a:pPr algn="ctr"/>
                      <a:r>
                        <a:rPr lang="fr-FR" sz="2000" b="1" dirty="0"/>
                        <a:t>0,04</a:t>
                      </a:r>
                    </a:p>
                  </a:txBody>
                  <a:tcPr/>
                </a:tc>
                <a:tc>
                  <a:txBody>
                    <a:bodyPr/>
                    <a:lstStyle/>
                    <a:p>
                      <a:pPr algn="ctr"/>
                      <a:r>
                        <a:rPr lang="fr-FR" sz="2000" b="1" dirty="0"/>
                        <a:t>1,38</a:t>
                      </a:r>
                    </a:p>
                  </a:txBody>
                  <a:tcPr/>
                </a:tc>
                <a:tc>
                  <a:txBody>
                    <a:bodyPr/>
                    <a:lstStyle/>
                    <a:p>
                      <a:pPr algn="ctr"/>
                      <a:r>
                        <a:rPr lang="fr-FR" sz="2000" b="1" dirty="0"/>
                        <a:t>0,49</a:t>
                      </a:r>
                    </a:p>
                  </a:txBody>
                  <a:tcPr/>
                </a:tc>
                <a:extLst>
                  <a:ext uri="{0D108BD9-81ED-4DB2-BD59-A6C34878D82A}">
                    <a16:rowId xmlns="" xmlns:a16="http://schemas.microsoft.com/office/drawing/2014/main" val="1657965448"/>
                  </a:ext>
                </a:extLst>
              </a:tr>
              <a:tr h="427999">
                <a:tc>
                  <a:txBody>
                    <a:bodyPr/>
                    <a:lstStyle/>
                    <a:p>
                      <a:pPr algn="ctr"/>
                      <a:r>
                        <a:rPr lang="fr-FR" sz="2000" b="1" dirty="0"/>
                        <a:t>Couple</a:t>
                      </a:r>
                    </a:p>
                  </a:txBody>
                  <a:tcPr/>
                </a:tc>
                <a:tc>
                  <a:txBody>
                    <a:bodyPr/>
                    <a:lstStyle/>
                    <a:p>
                      <a:pPr algn="ctr"/>
                      <a:r>
                        <a:rPr lang="fr-FR" sz="2000" b="1" dirty="0"/>
                        <a:t>1,39</a:t>
                      </a:r>
                    </a:p>
                  </a:txBody>
                  <a:tcPr/>
                </a:tc>
                <a:tc>
                  <a:txBody>
                    <a:bodyPr/>
                    <a:lstStyle/>
                    <a:p>
                      <a:pPr algn="ctr"/>
                      <a:r>
                        <a:rPr lang="fr-FR" sz="2000" b="1" dirty="0"/>
                        <a:t>0,03</a:t>
                      </a:r>
                    </a:p>
                  </a:txBody>
                  <a:tcPr/>
                </a:tc>
                <a:tc>
                  <a:txBody>
                    <a:bodyPr/>
                    <a:lstStyle/>
                    <a:p>
                      <a:pPr algn="ctr"/>
                      <a:r>
                        <a:rPr lang="fr-FR" sz="2000" b="1" dirty="0"/>
                        <a:t>1,91</a:t>
                      </a:r>
                    </a:p>
                  </a:txBody>
                  <a:tcPr/>
                </a:tc>
                <a:tc>
                  <a:txBody>
                    <a:bodyPr/>
                    <a:lstStyle/>
                    <a:p>
                      <a:pPr algn="ctr"/>
                      <a:r>
                        <a:rPr lang="fr-FR" sz="2000" b="1" dirty="0"/>
                        <a:t>0,31</a:t>
                      </a:r>
                    </a:p>
                  </a:txBody>
                  <a:tcPr/>
                </a:tc>
                <a:extLst>
                  <a:ext uri="{0D108BD9-81ED-4DB2-BD59-A6C34878D82A}">
                    <a16:rowId xmlns="" xmlns:a16="http://schemas.microsoft.com/office/drawing/2014/main" val="1720206899"/>
                  </a:ext>
                </a:extLst>
              </a:tr>
              <a:tr h="427999">
                <a:tc>
                  <a:txBody>
                    <a:bodyPr/>
                    <a:lstStyle/>
                    <a:p>
                      <a:pPr algn="ctr"/>
                      <a:r>
                        <a:rPr lang="fr-FR" sz="2000" b="1" dirty="0"/>
                        <a:t>Travail</a:t>
                      </a:r>
                    </a:p>
                  </a:txBody>
                  <a:tcPr/>
                </a:tc>
                <a:tc>
                  <a:txBody>
                    <a:bodyPr/>
                    <a:lstStyle/>
                    <a:p>
                      <a:pPr algn="ctr"/>
                      <a:r>
                        <a:rPr lang="fr-FR" sz="2000" b="1" dirty="0"/>
                        <a:t>0,06</a:t>
                      </a:r>
                    </a:p>
                  </a:txBody>
                  <a:tcPr/>
                </a:tc>
                <a:tc>
                  <a:txBody>
                    <a:bodyPr/>
                    <a:lstStyle/>
                    <a:p>
                      <a:pPr algn="ctr"/>
                      <a:r>
                        <a:rPr lang="fr-FR" sz="2000" b="1" dirty="0"/>
                        <a:t>0,00</a:t>
                      </a:r>
                    </a:p>
                  </a:txBody>
                  <a:tcPr/>
                </a:tc>
                <a:tc>
                  <a:txBody>
                    <a:bodyPr/>
                    <a:lstStyle/>
                    <a:p>
                      <a:pPr algn="ctr"/>
                      <a:r>
                        <a:rPr lang="fr-FR" sz="2000" b="1" dirty="0"/>
                        <a:t>1,79</a:t>
                      </a:r>
                    </a:p>
                  </a:txBody>
                  <a:tcPr/>
                </a:tc>
                <a:tc>
                  <a:txBody>
                    <a:bodyPr/>
                    <a:lstStyle/>
                    <a:p>
                      <a:pPr algn="ctr"/>
                      <a:r>
                        <a:rPr lang="fr-FR" sz="2000" b="1" dirty="0"/>
                        <a:t>0,57</a:t>
                      </a:r>
                    </a:p>
                  </a:txBody>
                  <a:tcPr/>
                </a:tc>
                <a:extLst>
                  <a:ext uri="{0D108BD9-81ED-4DB2-BD59-A6C34878D82A}">
                    <a16:rowId xmlns="" xmlns:a16="http://schemas.microsoft.com/office/drawing/2014/main" val="3724968748"/>
                  </a:ext>
                </a:extLst>
              </a:tr>
              <a:tr h="444195">
                <a:tc>
                  <a:txBody>
                    <a:bodyPr/>
                    <a:lstStyle/>
                    <a:p>
                      <a:pPr algn="ctr"/>
                      <a:r>
                        <a:rPr lang="fr-FR" sz="2000" b="1" dirty="0"/>
                        <a:t>Espace public</a:t>
                      </a:r>
                    </a:p>
                  </a:txBody>
                  <a:tcPr/>
                </a:tc>
                <a:tc>
                  <a:txBody>
                    <a:bodyPr/>
                    <a:lstStyle/>
                    <a:p>
                      <a:pPr algn="ctr"/>
                      <a:r>
                        <a:rPr lang="fr-FR" sz="2000" b="1" dirty="0"/>
                        <a:t>0,9</a:t>
                      </a:r>
                    </a:p>
                  </a:txBody>
                  <a:tcPr/>
                </a:tc>
                <a:tc>
                  <a:txBody>
                    <a:bodyPr/>
                    <a:lstStyle/>
                    <a:p>
                      <a:pPr algn="ctr"/>
                      <a:r>
                        <a:rPr lang="fr-FR" sz="2000" b="1" dirty="0"/>
                        <a:t>0,27</a:t>
                      </a:r>
                    </a:p>
                  </a:txBody>
                  <a:tcPr/>
                </a:tc>
                <a:tc>
                  <a:txBody>
                    <a:bodyPr/>
                    <a:lstStyle/>
                    <a:p>
                      <a:pPr algn="ctr"/>
                      <a:r>
                        <a:rPr lang="fr-FR" sz="2000" b="1" dirty="0"/>
                        <a:t>7,85</a:t>
                      </a:r>
                    </a:p>
                  </a:txBody>
                  <a:tcPr/>
                </a:tc>
                <a:tc>
                  <a:txBody>
                    <a:bodyPr/>
                    <a:lstStyle/>
                    <a:p>
                      <a:pPr algn="ctr"/>
                      <a:r>
                        <a:rPr lang="fr-FR" sz="2000" b="1" dirty="0"/>
                        <a:t>2,19</a:t>
                      </a:r>
                    </a:p>
                  </a:txBody>
                  <a:tcPr/>
                </a:tc>
                <a:extLst>
                  <a:ext uri="{0D108BD9-81ED-4DB2-BD59-A6C34878D82A}">
                    <a16:rowId xmlns="" xmlns:a16="http://schemas.microsoft.com/office/drawing/2014/main" val="372357903"/>
                  </a:ext>
                </a:extLst>
              </a:tr>
              <a:tr h="805077">
                <a:tc>
                  <a:txBody>
                    <a:bodyPr/>
                    <a:lstStyle/>
                    <a:p>
                      <a:pPr algn="ctr"/>
                      <a:r>
                        <a:rPr lang="fr-FR" sz="2000" b="1" dirty="0"/>
                        <a:t>TOUS ESPACES DE VIE</a:t>
                      </a:r>
                    </a:p>
                  </a:txBody>
                  <a:tcPr anchor="ctr"/>
                </a:tc>
                <a:tc>
                  <a:txBody>
                    <a:bodyPr/>
                    <a:lstStyle/>
                    <a:p>
                      <a:pPr algn="ctr"/>
                      <a:r>
                        <a:rPr lang="fr-FR" sz="2000" b="1" dirty="0"/>
                        <a:t>3,72</a:t>
                      </a:r>
                    </a:p>
                  </a:txBody>
                  <a:tcPr anchor="ctr"/>
                </a:tc>
                <a:tc>
                  <a:txBody>
                    <a:bodyPr/>
                    <a:lstStyle/>
                    <a:p>
                      <a:pPr algn="ctr"/>
                      <a:r>
                        <a:rPr lang="fr-FR" sz="2000" b="1" dirty="0"/>
                        <a:t>0,61</a:t>
                      </a:r>
                    </a:p>
                  </a:txBody>
                  <a:tcPr anchor="ctr"/>
                </a:tc>
                <a:tc>
                  <a:txBody>
                    <a:bodyPr/>
                    <a:lstStyle/>
                    <a:p>
                      <a:pPr algn="ctr"/>
                      <a:r>
                        <a:rPr lang="fr-FR" sz="2000" b="1" dirty="0"/>
                        <a:t>14,47</a:t>
                      </a:r>
                    </a:p>
                  </a:txBody>
                  <a:tcPr anchor="ctr"/>
                </a:tc>
                <a:tc>
                  <a:txBody>
                    <a:bodyPr/>
                    <a:lstStyle/>
                    <a:p>
                      <a:pPr algn="ctr"/>
                      <a:r>
                        <a:rPr lang="fr-FR" sz="2000" b="1" dirty="0"/>
                        <a:t>3,94</a:t>
                      </a:r>
                    </a:p>
                  </a:txBody>
                  <a:tcPr anchor="ctr"/>
                </a:tc>
                <a:extLst>
                  <a:ext uri="{0D108BD9-81ED-4DB2-BD59-A6C34878D82A}">
                    <a16:rowId xmlns="" xmlns:a16="http://schemas.microsoft.com/office/drawing/2014/main" val="1059433659"/>
                  </a:ext>
                </a:extLst>
              </a:tr>
            </a:tbl>
          </a:graphicData>
        </a:graphic>
      </p:graphicFrame>
      <p:sp>
        <p:nvSpPr>
          <p:cNvPr id="11" name="ZoneTexte 10">
            <a:extLst>
              <a:ext uri="{FF2B5EF4-FFF2-40B4-BE49-F238E27FC236}">
                <a16:creationId xmlns="" xmlns:a16="http://schemas.microsoft.com/office/drawing/2014/main" id="{758BED4B-8DDC-4D37-9E6D-FEEFA63536AB}"/>
              </a:ext>
            </a:extLst>
          </p:cNvPr>
          <p:cNvSpPr txBox="1"/>
          <p:nvPr/>
        </p:nvSpPr>
        <p:spPr>
          <a:xfrm>
            <a:off x="1447700" y="777924"/>
            <a:ext cx="7632848" cy="707886"/>
          </a:xfrm>
          <a:prstGeom prst="rect">
            <a:avLst/>
          </a:prstGeom>
          <a:noFill/>
        </p:spPr>
        <p:txBody>
          <a:bodyPr wrap="square" rtlCol="0">
            <a:spAutoFit/>
          </a:bodyPr>
          <a:lstStyle/>
          <a:p>
            <a:r>
              <a:rPr lang="fr-FR" sz="2000" dirty="0"/>
              <a:t>Proportion (%) de victimes de violences sexuelles au cours de la vie, par espace de vie (1)</a:t>
            </a:r>
          </a:p>
        </p:txBody>
      </p:sp>
      <p:sp>
        <p:nvSpPr>
          <p:cNvPr id="7" name="Ellipse 6"/>
          <p:cNvSpPr/>
          <p:nvPr/>
        </p:nvSpPr>
        <p:spPr>
          <a:xfrm>
            <a:off x="6357950" y="4786322"/>
            <a:ext cx="2786050" cy="107157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p>
        </p:txBody>
      </p:sp>
    </p:spTree>
    <p:extLst>
      <p:ext uri="{BB962C8B-B14F-4D97-AF65-F5344CB8AC3E}">
        <p14:creationId xmlns:p14="http://schemas.microsoft.com/office/powerpoint/2010/main" val="38503021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strVal val="#ppt_w*0.70"/>
                                          </p:val>
                                        </p:tav>
                                        <p:tav tm="100000">
                                          <p:val>
                                            <p:strVal val="#ppt_w"/>
                                          </p:val>
                                        </p:tav>
                                      </p:tavLst>
                                    </p:anim>
                                    <p:anim calcmode="lin" valueType="num">
                                      <p:cBhvr>
                                        <p:cTn id="12" dur="1000" fill="hold"/>
                                        <p:tgtEl>
                                          <p:spTgt spid="7"/>
                                        </p:tgtEl>
                                        <p:attrNameLst>
                                          <p:attrName>ppt_h</p:attrName>
                                        </p:attrNameLst>
                                      </p:cBhvr>
                                      <p:tavLst>
                                        <p:tav tm="0">
                                          <p:val>
                                            <p:strVal val="#ppt_h"/>
                                          </p:val>
                                        </p:tav>
                                        <p:tav tm="100000">
                                          <p:val>
                                            <p:strVal val="#ppt_h"/>
                                          </p:val>
                                        </p:tav>
                                      </p:tavLst>
                                    </p:anim>
                                    <p:animEffect transition="in" filter="fade">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0D257A96-49B4-4628-BA48-5D3287E934CA}" type="slidenum">
              <a:rPr lang="fr-FR"/>
              <a:pPr fontAlgn="base">
                <a:spcBef>
                  <a:spcPct val="0"/>
                </a:spcBef>
                <a:spcAft>
                  <a:spcPct val="0"/>
                </a:spcAft>
                <a:defRPr/>
              </a:pPr>
              <a:t>12</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31749"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1357313" y="623888"/>
            <a:ext cx="7607300" cy="1281112"/>
          </a:xfrm>
        </p:spPr>
        <p:txBody>
          <a:bodyPr rtlCol="0">
            <a:noAutofit/>
          </a:bodyPr>
          <a:lstStyle/>
          <a:p>
            <a:pPr algn="ctr" eaLnBrk="1" fontAlgn="auto" hangingPunct="1">
              <a:spcAft>
                <a:spcPts val="0"/>
              </a:spcAft>
              <a:defRPr/>
            </a:pPr>
            <a:r>
              <a:rPr lang="fr-FR" sz="4000" b="1" dirty="0">
                <a:solidFill>
                  <a:schemeClr val="tx1">
                    <a:lumMod val="85000"/>
                    <a:lumOff val="15000"/>
                  </a:schemeClr>
                </a:solidFill>
                <a:latin typeface="Arial" panose="020B0604020202020204" pitchFamily="34" charset="0"/>
                <a:cs typeface="Arial" panose="020B0604020202020204" pitchFamily="34" charset="0"/>
              </a:rPr>
              <a:t>Parler de sexualité</a:t>
            </a:r>
            <a:endParaRPr lang="fr-FR" sz="4000" b="1" dirty="0">
              <a:solidFill>
                <a:schemeClr val="tx1">
                  <a:lumMod val="85000"/>
                  <a:lumOff val="15000"/>
                </a:schemeClr>
              </a:solidFill>
              <a:effectLst>
                <a:outerShdw blurRad="38100" dist="38100" dir="2700000" algn="tl">
                  <a:srgbClr val="000000">
                    <a:alpha val="43137"/>
                  </a:srgbClr>
                </a:outerShdw>
              </a:effectLst>
            </a:endParaRPr>
          </a:p>
        </p:txBody>
      </p:sp>
      <p:sp>
        <p:nvSpPr>
          <p:cNvPr id="12" name="ZoneTexte 11"/>
          <p:cNvSpPr txBox="1">
            <a:spLocks noChangeArrowheads="1"/>
          </p:cNvSpPr>
          <p:nvPr/>
        </p:nvSpPr>
        <p:spPr bwMode="auto">
          <a:xfrm>
            <a:off x="511175" y="2633663"/>
            <a:ext cx="8574088" cy="523875"/>
          </a:xfrm>
          <a:prstGeom prst="rect">
            <a:avLst/>
          </a:prstGeom>
          <a:noFill/>
          <a:ln w="9525">
            <a:noFill/>
            <a:miter lim="800000"/>
            <a:headEnd/>
            <a:tailEnd/>
          </a:ln>
        </p:spPr>
        <p:txBody>
          <a:bodyPr>
            <a:spAutoFit/>
          </a:bodyPr>
          <a:lstStyle/>
          <a:p>
            <a:pPr algn="ctr"/>
            <a:r>
              <a:rPr lang="fr-FR" sz="2800" b="1" dirty="0"/>
              <a:t>La littérature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6974E9AA-9A53-47CE-946F-0F0D2B783A11}" type="slidenum">
              <a:rPr lang="fr-FR"/>
              <a:pPr fontAlgn="base">
                <a:spcBef>
                  <a:spcPct val="0"/>
                </a:spcBef>
                <a:spcAft>
                  <a:spcPct val="0"/>
                </a:spcAft>
                <a:defRPr/>
              </a:pPr>
              <a:t>13</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32773"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1357313" y="623888"/>
            <a:ext cx="7607300" cy="1281112"/>
          </a:xfrm>
        </p:spPr>
        <p:txBody>
          <a:bodyPr rtlCol="0">
            <a:noAutofit/>
          </a:bodyPr>
          <a:lstStyle/>
          <a:p>
            <a:pPr algn="ctr" eaLnBrk="1" fontAlgn="auto" hangingPunct="1">
              <a:spcAft>
                <a:spcPts val="0"/>
              </a:spcAft>
              <a:defRPr/>
            </a:pPr>
            <a:r>
              <a:rPr lang="fr-FR" sz="4000" b="1" dirty="0">
                <a:solidFill>
                  <a:schemeClr val="tx1">
                    <a:lumMod val="85000"/>
                    <a:lumOff val="15000"/>
                  </a:schemeClr>
                </a:solidFill>
                <a:latin typeface="Arial" panose="020B0604020202020204" pitchFamily="34" charset="0"/>
                <a:cs typeface="Arial" panose="020B0604020202020204" pitchFamily="34" charset="0"/>
              </a:rPr>
              <a:t>Parler de sexualité</a:t>
            </a:r>
            <a:endParaRPr lang="fr-FR" sz="4000" b="1" dirty="0">
              <a:solidFill>
                <a:schemeClr val="tx1">
                  <a:lumMod val="85000"/>
                  <a:lumOff val="15000"/>
                </a:schemeClr>
              </a:solidFill>
              <a:effectLst>
                <a:outerShdw blurRad="38100" dist="38100" dir="2700000" algn="tl">
                  <a:srgbClr val="000000">
                    <a:alpha val="43137"/>
                  </a:srgbClr>
                </a:outerShdw>
              </a:effectLst>
            </a:endParaRPr>
          </a:p>
        </p:txBody>
      </p:sp>
      <p:sp>
        <p:nvSpPr>
          <p:cNvPr id="2" name="ZoneTexte 1"/>
          <p:cNvSpPr txBox="1">
            <a:spLocks noChangeArrowheads="1"/>
          </p:cNvSpPr>
          <p:nvPr/>
        </p:nvSpPr>
        <p:spPr bwMode="auto">
          <a:xfrm>
            <a:off x="1195388" y="1144588"/>
            <a:ext cx="8597900" cy="1384300"/>
          </a:xfrm>
          <a:prstGeom prst="rect">
            <a:avLst/>
          </a:prstGeom>
          <a:noFill/>
          <a:ln w="9525">
            <a:noFill/>
            <a:miter lim="800000"/>
            <a:headEnd/>
            <a:tailEnd/>
          </a:ln>
        </p:spPr>
        <p:txBody>
          <a:bodyPr>
            <a:spAutoFit/>
          </a:bodyPr>
          <a:lstStyle/>
          <a:p>
            <a:r>
              <a:rPr lang="fr-FR" sz="2800" b="1" dirty="0"/>
              <a:t>La santé sexuelle (OMS)</a:t>
            </a:r>
          </a:p>
          <a:p>
            <a:r>
              <a:rPr lang="fr-FR" sz="2800" dirty="0">
                <a:sym typeface="Wingdings" pitchFamily="2" charset="2"/>
              </a:rPr>
              <a:t></a:t>
            </a:r>
            <a:r>
              <a:rPr lang="fr-FR" sz="2800" dirty="0"/>
              <a:t>un état de bien être physique, mental et social dans la domaine de la sexualité(1)</a:t>
            </a:r>
          </a:p>
        </p:txBody>
      </p:sp>
      <p:sp>
        <p:nvSpPr>
          <p:cNvPr id="3" name="ZoneTexte 2"/>
          <p:cNvSpPr txBox="1">
            <a:spLocks noChangeArrowheads="1"/>
          </p:cNvSpPr>
          <p:nvPr/>
        </p:nvSpPr>
        <p:spPr bwMode="auto">
          <a:xfrm>
            <a:off x="1187450" y="5934075"/>
            <a:ext cx="7897813" cy="923925"/>
          </a:xfrm>
          <a:prstGeom prst="rect">
            <a:avLst/>
          </a:prstGeom>
          <a:noFill/>
          <a:ln w="9525">
            <a:noFill/>
            <a:miter lim="800000"/>
            <a:headEnd/>
            <a:tailEnd/>
          </a:ln>
        </p:spPr>
        <p:txBody>
          <a:bodyPr>
            <a:spAutoFit/>
          </a:bodyPr>
          <a:lstStyle/>
          <a:p>
            <a:r>
              <a:rPr lang="fr-FR" i="1" dirty="0"/>
              <a:t>(1) Organisation Mondiale de la Santé. </a:t>
            </a:r>
            <a:r>
              <a:rPr lang="fr-FR" b="1" i="1" dirty="0"/>
              <a:t>Communication brève relative à la sexualité (CBS). </a:t>
            </a:r>
            <a:r>
              <a:rPr lang="fr-FR" i="1" dirty="0"/>
              <a:t>Recommandations pour une approche de santé publique. OMS 2015. 70 p.</a:t>
            </a:r>
          </a:p>
        </p:txBody>
      </p:sp>
      <p:sp>
        <p:nvSpPr>
          <p:cNvPr id="12" name="ZoneTexte 11"/>
          <p:cNvSpPr txBox="1">
            <a:spLocks noChangeArrowheads="1"/>
          </p:cNvSpPr>
          <p:nvPr/>
        </p:nvSpPr>
        <p:spPr bwMode="auto">
          <a:xfrm>
            <a:off x="400050" y="2495550"/>
            <a:ext cx="8574088" cy="3538538"/>
          </a:xfrm>
          <a:prstGeom prst="rect">
            <a:avLst/>
          </a:prstGeom>
          <a:noFill/>
          <a:ln w="9525">
            <a:noFill/>
            <a:miter lim="800000"/>
            <a:headEnd/>
            <a:tailEnd/>
          </a:ln>
        </p:spPr>
        <p:txBody>
          <a:bodyPr>
            <a:spAutoFit/>
          </a:bodyPr>
          <a:lstStyle/>
          <a:p>
            <a:r>
              <a:rPr lang="fr-FR" sz="2800" b="1" dirty="0"/>
              <a:t>RECO 1 : la Communication brève relative à la sexualité (CBS)</a:t>
            </a:r>
            <a:r>
              <a:rPr lang="fr-FR" sz="2800" dirty="0">
                <a:sym typeface="Wingdings" pitchFamily="2" charset="2"/>
              </a:rPr>
              <a:t></a:t>
            </a:r>
            <a:r>
              <a:rPr lang="fr-FR" sz="2800" dirty="0"/>
              <a:t>pour la prévention des IST chez l’adulte et l’adolescent, en soins premiers</a:t>
            </a:r>
          </a:p>
          <a:p>
            <a:endParaRPr lang="fr-FR" sz="2800" dirty="0"/>
          </a:p>
          <a:p>
            <a:r>
              <a:rPr lang="fr-FR" sz="2800" b="1" dirty="0"/>
              <a:t>RECO 2 : former les soignants à la connaissance sur la santé sexuelle et à avoir une compétence en matière de communication brève relative à la sexualité</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75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5EB56EBB-0B79-4EB8-AB5B-AF159DB70E1F}" type="slidenum">
              <a:rPr lang="fr-FR"/>
              <a:pPr fontAlgn="base">
                <a:spcBef>
                  <a:spcPct val="0"/>
                </a:spcBef>
                <a:spcAft>
                  <a:spcPct val="0"/>
                </a:spcAft>
                <a:defRPr/>
              </a:pPr>
              <a:t>14</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33797"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1357313" y="623888"/>
            <a:ext cx="7607300" cy="1281112"/>
          </a:xfrm>
        </p:spPr>
        <p:txBody>
          <a:bodyPr rtlCol="0">
            <a:noAutofit/>
          </a:bodyPr>
          <a:lstStyle/>
          <a:p>
            <a:pPr algn="ctr" eaLnBrk="1" fontAlgn="auto" hangingPunct="1">
              <a:spcAft>
                <a:spcPts val="0"/>
              </a:spcAft>
              <a:defRPr/>
            </a:pPr>
            <a:r>
              <a:rPr lang="fr-FR" sz="4000" b="1" dirty="0">
                <a:solidFill>
                  <a:schemeClr val="tx1">
                    <a:lumMod val="85000"/>
                    <a:lumOff val="15000"/>
                  </a:schemeClr>
                </a:solidFill>
                <a:latin typeface="Arial" panose="020B0604020202020204" pitchFamily="34" charset="0"/>
                <a:cs typeface="Arial" panose="020B0604020202020204" pitchFamily="34" charset="0"/>
              </a:rPr>
              <a:t>Parler de sexualité</a:t>
            </a:r>
            <a:endParaRPr lang="fr-FR" sz="4000" b="1" dirty="0">
              <a:solidFill>
                <a:schemeClr val="tx1">
                  <a:lumMod val="85000"/>
                  <a:lumOff val="15000"/>
                </a:schemeClr>
              </a:solidFill>
              <a:effectLst>
                <a:outerShdw blurRad="38100" dist="38100" dir="2700000" algn="tl">
                  <a:srgbClr val="000000">
                    <a:alpha val="43137"/>
                  </a:srgbClr>
                </a:outerShdw>
              </a:effectLst>
            </a:endParaRPr>
          </a:p>
        </p:txBody>
      </p:sp>
      <p:sp>
        <p:nvSpPr>
          <p:cNvPr id="3" name="ZoneTexte 2"/>
          <p:cNvSpPr txBox="1">
            <a:spLocks noChangeArrowheads="1"/>
          </p:cNvSpPr>
          <p:nvPr/>
        </p:nvSpPr>
        <p:spPr bwMode="auto">
          <a:xfrm>
            <a:off x="214313" y="6199188"/>
            <a:ext cx="8970962" cy="646112"/>
          </a:xfrm>
          <a:prstGeom prst="rect">
            <a:avLst/>
          </a:prstGeom>
          <a:noFill/>
          <a:ln w="9525">
            <a:noFill/>
            <a:miter lim="800000"/>
            <a:headEnd/>
            <a:tailEnd/>
          </a:ln>
        </p:spPr>
        <p:txBody>
          <a:bodyPr>
            <a:spAutoFit/>
          </a:bodyPr>
          <a:lstStyle/>
          <a:p>
            <a:r>
              <a:rPr lang="fr-FR" i="1" dirty="0"/>
              <a:t>(1) Organisation Mondiale de la Santé. </a:t>
            </a:r>
            <a:r>
              <a:rPr lang="fr-FR" b="1" i="1" dirty="0"/>
              <a:t>Communication brève relative à la sexualité (CBS).</a:t>
            </a:r>
            <a:r>
              <a:rPr lang="fr-FR" i="1" dirty="0"/>
              <a:t> Recommandations pour une approche de santé publique. OMS 2015. 70 p.</a:t>
            </a:r>
          </a:p>
        </p:txBody>
      </p:sp>
      <p:sp>
        <p:nvSpPr>
          <p:cNvPr id="12" name="ZoneTexte 11"/>
          <p:cNvSpPr txBox="1"/>
          <p:nvPr/>
        </p:nvSpPr>
        <p:spPr>
          <a:xfrm>
            <a:off x="1187450" y="1195388"/>
            <a:ext cx="7921625" cy="5016500"/>
          </a:xfrm>
          <a:prstGeom prst="rect">
            <a:avLst/>
          </a:prstGeom>
          <a:noFill/>
        </p:spPr>
        <p:txBody>
          <a:bodyPr>
            <a:spAutoFit/>
          </a:bodyPr>
          <a:lstStyle/>
          <a:p>
            <a:pPr fontAlgn="auto">
              <a:spcBef>
                <a:spcPts val="0"/>
              </a:spcBef>
              <a:spcAft>
                <a:spcPts val="0"/>
              </a:spcAft>
              <a:defRPr/>
            </a:pPr>
            <a:r>
              <a:rPr lang="fr-FR" sz="3200" b="1" dirty="0">
                <a:latin typeface="Arial" panose="020B0604020202020204" pitchFamily="34" charset="0"/>
                <a:cs typeface="Arial" panose="020B0604020202020204" pitchFamily="34" charset="0"/>
              </a:rPr>
              <a:t>la Communication brève relative à la sexualité (CBS)</a:t>
            </a:r>
            <a:r>
              <a:rPr lang="fr-FR" sz="3200" dirty="0">
                <a:latin typeface="Arial" panose="020B0604020202020204" pitchFamily="34" charset="0"/>
                <a:cs typeface="Arial" panose="020B0604020202020204" pitchFamily="34" charset="0"/>
                <a:sym typeface="Wingdings" panose="05000000000000000000" pitchFamily="2" charset="2"/>
              </a:rPr>
              <a:t> (1)</a:t>
            </a:r>
          </a:p>
          <a:p>
            <a:pPr marL="457200" indent="-457200" fontAlgn="auto">
              <a:spcBef>
                <a:spcPts val="0"/>
              </a:spcBef>
              <a:spcAft>
                <a:spcPts val="0"/>
              </a:spcAft>
              <a:buFont typeface="Wingdings" panose="05000000000000000000" pitchFamily="2" charset="2"/>
              <a:buChar char="Ø"/>
              <a:defRPr/>
            </a:pPr>
            <a:r>
              <a:rPr lang="fr-FR" sz="3200" dirty="0">
                <a:latin typeface="Arial" panose="020B0604020202020204" pitchFamily="34" charset="0"/>
                <a:cs typeface="Arial" panose="020B0604020202020204" pitchFamily="34" charset="0"/>
              </a:rPr>
              <a:t>Counselling non formalisé</a:t>
            </a:r>
          </a:p>
          <a:p>
            <a:pPr marL="457200" indent="-457200" fontAlgn="auto">
              <a:spcBef>
                <a:spcPts val="0"/>
              </a:spcBef>
              <a:spcAft>
                <a:spcPts val="0"/>
              </a:spcAft>
              <a:buFont typeface="Wingdings" panose="05000000000000000000" pitchFamily="2" charset="2"/>
              <a:buChar char="Ø"/>
              <a:defRPr/>
            </a:pPr>
            <a:r>
              <a:rPr lang="fr-FR" sz="3200" dirty="0">
                <a:latin typeface="Arial" panose="020B0604020202020204" pitchFamily="34" charset="0"/>
                <a:cs typeface="Arial" panose="020B0604020202020204" pitchFamily="34" charset="0"/>
              </a:rPr>
              <a:t>Par médecin, infirmier ou éducateur pour la santé</a:t>
            </a:r>
          </a:p>
          <a:p>
            <a:pPr marL="457200" indent="-457200" fontAlgn="auto">
              <a:spcBef>
                <a:spcPts val="0"/>
              </a:spcBef>
              <a:spcAft>
                <a:spcPts val="0"/>
              </a:spcAft>
              <a:buFont typeface="Wingdings" panose="05000000000000000000" pitchFamily="2" charset="2"/>
              <a:buChar char="Ø"/>
              <a:defRPr/>
            </a:pPr>
            <a:r>
              <a:rPr lang="fr-FR" sz="3200" dirty="0">
                <a:latin typeface="Arial" panose="020B0604020202020204" pitchFamily="34" charset="0"/>
                <a:cs typeface="Arial" panose="020B0604020202020204" pitchFamily="34" charset="0"/>
              </a:rPr>
              <a:t>Pour prendre en charge</a:t>
            </a:r>
          </a:p>
          <a:p>
            <a:pPr marL="914400" lvl="1" indent="-457200" fontAlgn="auto">
              <a:spcBef>
                <a:spcPts val="0"/>
              </a:spcBef>
              <a:spcAft>
                <a:spcPts val="0"/>
              </a:spcAft>
              <a:buFont typeface="Arial" panose="020B0604020202020204" pitchFamily="34" charset="0"/>
              <a:buChar char="•"/>
              <a:defRPr/>
            </a:pPr>
            <a:r>
              <a:rPr lang="fr-FR" sz="3200" dirty="0">
                <a:latin typeface="Arial" panose="020B0604020202020204" pitchFamily="34" charset="0"/>
                <a:cs typeface="Arial" panose="020B0604020202020204" pitchFamily="34" charset="0"/>
              </a:rPr>
              <a:t>les pb d’ordre sexuels</a:t>
            </a:r>
          </a:p>
          <a:p>
            <a:pPr marL="914400" lvl="1" indent="-457200" fontAlgn="auto">
              <a:spcBef>
                <a:spcPts val="0"/>
              </a:spcBef>
              <a:spcAft>
                <a:spcPts val="0"/>
              </a:spcAft>
              <a:buFont typeface="Arial" panose="020B0604020202020204" pitchFamily="34" charset="0"/>
              <a:buChar char="•"/>
              <a:defRPr/>
            </a:pPr>
            <a:r>
              <a:rPr lang="fr-FR" sz="3200" dirty="0">
                <a:latin typeface="Arial" panose="020B0604020202020204" pitchFamily="34" charset="0"/>
                <a:cs typeface="Arial" panose="020B0604020202020204" pitchFamily="34" charset="0"/>
              </a:rPr>
              <a:t>les pb personnels ou psychologiques connexes</a:t>
            </a:r>
          </a:p>
          <a:p>
            <a:pPr marL="914400" lvl="1" indent="-457200" fontAlgn="auto">
              <a:spcBef>
                <a:spcPts val="0"/>
              </a:spcBef>
              <a:spcAft>
                <a:spcPts val="0"/>
              </a:spcAft>
              <a:buFont typeface="Arial" panose="020B0604020202020204" pitchFamily="34" charset="0"/>
              <a:buChar char="•"/>
              <a:defRPr/>
            </a:pPr>
            <a:r>
              <a:rPr lang="fr-FR" sz="3200" dirty="0">
                <a:latin typeface="Arial" panose="020B0604020202020204" pitchFamily="34" charset="0"/>
                <a:cs typeface="Arial" panose="020B0604020202020204" pitchFamily="34" charset="0"/>
              </a:rPr>
              <a:t>promouvoir le bien être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E46B31F5-43F7-49D9-AC43-12C0B79FF16E}" type="slidenum">
              <a:rPr lang="fr-FR"/>
              <a:pPr fontAlgn="base">
                <a:spcBef>
                  <a:spcPct val="0"/>
                </a:spcBef>
                <a:spcAft>
                  <a:spcPct val="0"/>
                </a:spcAft>
                <a:defRPr/>
              </a:pPr>
              <a:t>15</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34821"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1357313" y="623888"/>
            <a:ext cx="7607300" cy="1281112"/>
          </a:xfrm>
        </p:spPr>
        <p:txBody>
          <a:bodyPr rtlCol="0">
            <a:noAutofit/>
          </a:bodyPr>
          <a:lstStyle/>
          <a:p>
            <a:pPr algn="ctr" eaLnBrk="1" fontAlgn="auto" hangingPunct="1">
              <a:spcAft>
                <a:spcPts val="0"/>
              </a:spcAft>
              <a:defRPr/>
            </a:pPr>
            <a:r>
              <a:rPr lang="fr-FR" sz="4000" b="1" dirty="0">
                <a:solidFill>
                  <a:schemeClr val="tx1">
                    <a:lumMod val="85000"/>
                    <a:lumOff val="15000"/>
                  </a:schemeClr>
                </a:solidFill>
                <a:latin typeface="Arial" panose="020B0604020202020204" pitchFamily="34" charset="0"/>
                <a:cs typeface="Arial" panose="020B0604020202020204" pitchFamily="34" charset="0"/>
              </a:rPr>
              <a:t>Parler de sexualité</a:t>
            </a:r>
            <a:endParaRPr lang="fr-FR" sz="4000" b="1" dirty="0">
              <a:solidFill>
                <a:schemeClr val="tx1">
                  <a:lumMod val="85000"/>
                  <a:lumOff val="15000"/>
                </a:schemeClr>
              </a:solidFill>
              <a:effectLst>
                <a:outerShdw blurRad="38100" dist="38100" dir="2700000" algn="tl">
                  <a:srgbClr val="000000">
                    <a:alpha val="43137"/>
                  </a:srgbClr>
                </a:outerShdw>
              </a:effectLst>
            </a:endParaRPr>
          </a:p>
        </p:txBody>
      </p:sp>
      <p:sp>
        <p:nvSpPr>
          <p:cNvPr id="3" name="ZoneTexte 2"/>
          <p:cNvSpPr txBox="1">
            <a:spLocks noChangeArrowheads="1"/>
          </p:cNvSpPr>
          <p:nvPr/>
        </p:nvSpPr>
        <p:spPr bwMode="auto">
          <a:xfrm>
            <a:off x="642938" y="5516563"/>
            <a:ext cx="8355012" cy="646112"/>
          </a:xfrm>
          <a:prstGeom prst="rect">
            <a:avLst/>
          </a:prstGeom>
          <a:noFill/>
          <a:ln w="9525">
            <a:noFill/>
            <a:miter lim="800000"/>
            <a:headEnd/>
            <a:tailEnd/>
          </a:ln>
        </p:spPr>
        <p:txBody>
          <a:bodyPr>
            <a:spAutoFit/>
          </a:bodyPr>
          <a:lstStyle/>
          <a:p>
            <a:r>
              <a:rPr lang="fr-FR" i="1" dirty="0"/>
              <a:t>(1) Maystre-Agustoni G et coll. </a:t>
            </a:r>
            <a:r>
              <a:rPr lang="fr-FR" b="1" i="1" dirty="0"/>
              <a:t>Talking about sexuality with the physician are patients receiving what they wish ? </a:t>
            </a:r>
            <a:r>
              <a:rPr lang="fr-FR" i="1" dirty="0"/>
              <a:t>Swiss Med Wkly 2011;141:w13178</a:t>
            </a:r>
          </a:p>
        </p:txBody>
      </p:sp>
      <p:sp>
        <p:nvSpPr>
          <p:cNvPr id="12" name="ZoneTexte 11"/>
          <p:cNvSpPr txBox="1">
            <a:spLocks noChangeArrowheads="1"/>
          </p:cNvSpPr>
          <p:nvPr/>
        </p:nvSpPr>
        <p:spPr bwMode="auto">
          <a:xfrm>
            <a:off x="1489075" y="1790700"/>
            <a:ext cx="7343775" cy="2555875"/>
          </a:xfrm>
          <a:prstGeom prst="rect">
            <a:avLst/>
          </a:prstGeom>
          <a:noFill/>
          <a:ln w="9525">
            <a:noFill/>
            <a:miter lim="800000"/>
            <a:headEnd/>
            <a:tailEnd/>
          </a:ln>
        </p:spPr>
        <p:txBody>
          <a:bodyPr>
            <a:spAutoFit/>
          </a:bodyPr>
          <a:lstStyle/>
          <a:p>
            <a:r>
              <a:rPr lang="fr-FR" sz="3200" dirty="0"/>
              <a:t>Etude suisse (1)</a:t>
            </a:r>
          </a:p>
          <a:p>
            <a:endParaRPr lang="fr-FR" sz="3200" dirty="0"/>
          </a:p>
          <a:p>
            <a:r>
              <a:rPr lang="fr-FR" sz="3200" dirty="0"/>
              <a:t>90% des hommes interrogés souhaites que leur MG  parle davantage de sexualité en consultation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1386D089-E7E8-4A5F-B2F7-B5C7FEC95247}" type="slidenum">
              <a:rPr lang="fr-FR"/>
              <a:pPr fontAlgn="base">
                <a:spcBef>
                  <a:spcPct val="0"/>
                </a:spcBef>
                <a:spcAft>
                  <a:spcPct val="0"/>
                </a:spcAft>
                <a:defRPr/>
              </a:pPr>
              <a:t>16</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35845"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1357313" y="623888"/>
            <a:ext cx="7607300" cy="1281112"/>
          </a:xfrm>
        </p:spPr>
        <p:txBody>
          <a:bodyPr rtlCol="0">
            <a:noAutofit/>
          </a:bodyPr>
          <a:lstStyle/>
          <a:p>
            <a:pPr algn="ctr" eaLnBrk="1" fontAlgn="auto" hangingPunct="1">
              <a:spcAft>
                <a:spcPts val="0"/>
              </a:spcAft>
              <a:defRPr/>
            </a:pPr>
            <a:r>
              <a:rPr lang="fr-FR" sz="4000" b="1" dirty="0">
                <a:solidFill>
                  <a:schemeClr val="tx1">
                    <a:lumMod val="85000"/>
                    <a:lumOff val="15000"/>
                  </a:schemeClr>
                </a:solidFill>
                <a:latin typeface="Arial" panose="020B0604020202020204" pitchFamily="34" charset="0"/>
                <a:cs typeface="Arial" panose="020B0604020202020204" pitchFamily="34" charset="0"/>
              </a:rPr>
              <a:t>Parler de sexualité</a:t>
            </a:r>
            <a:endParaRPr lang="fr-FR" sz="4000" b="1" dirty="0">
              <a:solidFill>
                <a:schemeClr val="tx1">
                  <a:lumMod val="85000"/>
                  <a:lumOff val="15000"/>
                </a:schemeClr>
              </a:solidFill>
              <a:effectLst>
                <a:outerShdw blurRad="38100" dist="38100" dir="2700000" algn="tl">
                  <a:srgbClr val="000000">
                    <a:alpha val="43137"/>
                  </a:srgbClr>
                </a:outerShdw>
              </a:effectLst>
            </a:endParaRPr>
          </a:p>
        </p:txBody>
      </p:sp>
      <p:sp>
        <p:nvSpPr>
          <p:cNvPr id="3" name="ZoneTexte 2"/>
          <p:cNvSpPr txBox="1">
            <a:spLocks noChangeArrowheads="1"/>
          </p:cNvSpPr>
          <p:nvPr/>
        </p:nvSpPr>
        <p:spPr bwMode="auto">
          <a:xfrm>
            <a:off x="1316038" y="5715000"/>
            <a:ext cx="7827962" cy="923925"/>
          </a:xfrm>
          <a:prstGeom prst="rect">
            <a:avLst/>
          </a:prstGeom>
          <a:noFill/>
          <a:ln w="9525">
            <a:noFill/>
            <a:miter lim="800000"/>
            <a:headEnd/>
            <a:tailEnd/>
          </a:ln>
        </p:spPr>
        <p:txBody>
          <a:bodyPr>
            <a:spAutoFit/>
          </a:bodyPr>
          <a:lstStyle/>
          <a:p>
            <a:r>
              <a:rPr lang="fr-FR" i="1" dirty="0"/>
              <a:t>(1)Bartoli S., Grandcolin S. </a:t>
            </a:r>
            <a:r>
              <a:rPr lang="fr-FR" b="1" i="1" dirty="0"/>
              <a:t>Aborder la sexualité masculine en MG: atteintes, opinions et représentations des hommes</a:t>
            </a:r>
            <a:r>
              <a:rPr lang="fr-FR" i="1" dirty="0"/>
              <a:t>. exercer 2016;124:52-9</a:t>
            </a:r>
          </a:p>
        </p:txBody>
      </p:sp>
      <p:sp>
        <p:nvSpPr>
          <p:cNvPr id="12" name="ZoneTexte 11"/>
          <p:cNvSpPr txBox="1"/>
          <p:nvPr/>
        </p:nvSpPr>
        <p:spPr>
          <a:xfrm>
            <a:off x="803275" y="1565275"/>
            <a:ext cx="8340725" cy="3538538"/>
          </a:xfrm>
          <a:prstGeom prst="rect">
            <a:avLst/>
          </a:prstGeom>
          <a:noFill/>
        </p:spPr>
        <p:txBody>
          <a:bodyPr>
            <a:spAutoFit/>
          </a:bodyPr>
          <a:lstStyle/>
          <a:p>
            <a:pPr fontAlgn="auto">
              <a:spcBef>
                <a:spcPts val="0"/>
              </a:spcBef>
              <a:spcAft>
                <a:spcPts val="0"/>
              </a:spcAft>
              <a:defRPr/>
            </a:pPr>
            <a:r>
              <a:rPr lang="fr-FR" sz="3200" dirty="0">
                <a:latin typeface="Arial" panose="020B0604020202020204" pitchFamily="34" charset="0"/>
                <a:cs typeface="Arial" panose="020B0604020202020204" pitchFamily="34" charset="0"/>
              </a:rPr>
              <a:t>Etude qualitative dans galeries marchandes en Charente-Maritime et Cotes-d’Armor (1)</a:t>
            </a:r>
          </a:p>
          <a:p>
            <a:pPr fontAlgn="auto">
              <a:spcBef>
                <a:spcPts val="0"/>
              </a:spcBef>
              <a:spcAft>
                <a:spcPts val="0"/>
              </a:spcAft>
              <a:defRPr/>
            </a:pPr>
            <a:endParaRPr lang="fr-FR" sz="3200" dirty="0">
              <a:latin typeface="Arial" panose="020B0604020202020204" pitchFamily="34" charset="0"/>
              <a:cs typeface="Arial" panose="020B0604020202020204" pitchFamily="34" charset="0"/>
            </a:endParaRPr>
          </a:p>
          <a:p>
            <a:pPr marL="457200" indent="-457200" fontAlgn="auto">
              <a:spcBef>
                <a:spcPts val="0"/>
              </a:spcBef>
              <a:spcAft>
                <a:spcPts val="0"/>
              </a:spcAft>
              <a:buFont typeface="Wingdings" panose="05000000000000000000" pitchFamily="2" charset="2"/>
              <a:buChar char="à"/>
              <a:defRPr/>
            </a:pPr>
            <a:r>
              <a:rPr lang="fr-FR" sz="3200" dirty="0">
                <a:latin typeface="Arial" panose="020B0604020202020204" pitchFamily="34" charset="0"/>
                <a:cs typeface="Arial" panose="020B0604020202020204" pitchFamily="34" charset="0"/>
                <a:sym typeface="Wingdings" panose="05000000000000000000" pitchFamily="2" charset="2"/>
              </a:rPr>
              <a:t>Attitude proactive de la part du MG</a:t>
            </a:r>
          </a:p>
          <a:p>
            <a:pPr marL="457200" indent="-457200" fontAlgn="auto">
              <a:spcBef>
                <a:spcPts val="0"/>
              </a:spcBef>
              <a:spcAft>
                <a:spcPts val="0"/>
              </a:spcAft>
              <a:buFont typeface="Wingdings" panose="05000000000000000000" pitchFamily="2" charset="2"/>
              <a:buChar char="à"/>
              <a:defRPr/>
            </a:pPr>
            <a:r>
              <a:rPr lang="fr-FR" sz="3200" dirty="0">
                <a:latin typeface="Arial" panose="020B0604020202020204" pitchFamily="34" charset="0"/>
                <a:cs typeface="Arial" panose="020B0604020202020204" pitchFamily="34" charset="0"/>
                <a:sym typeface="Wingdings" panose="05000000000000000000" pitchFamily="2" charset="2"/>
              </a:rPr>
              <a:t>L’abord de la sexualité est légitimé quand dans le domaine médical, en lien avec la santé</a:t>
            </a:r>
            <a:endParaRPr lang="fr-FR" sz="3200" dirty="0">
              <a:latin typeface="Arial" panose="020B0604020202020204" pitchFamily="34" charset="0"/>
              <a:cs typeface="Arial" panose="020B0604020202020204"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grpId="0" nodeType="withEffect">
                                  <p:stCondLst>
                                    <p:cond delay="75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82B40625-9E70-47AF-B68C-3A2449C9588E}" type="slidenum">
              <a:rPr lang="fr-FR"/>
              <a:pPr fontAlgn="base">
                <a:spcBef>
                  <a:spcPct val="0"/>
                </a:spcBef>
                <a:spcAft>
                  <a:spcPct val="0"/>
                </a:spcAft>
                <a:defRPr/>
              </a:pPr>
              <a:t>17</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36869"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1357313" y="623888"/>
            <a:ext cx="7607300" cy="1281112"/>
          </a:xfrm>
        </p:spPr>
        <p:txBody>
          <a:bodyPr rtlCol="0">
            <a:noAutofit/>
          </a:bodyPr>
          <a:lstStyle/>
          <a:p>
            <a:pPr algn="ctr" eaLnBrk="1" fontAlgn="auto" hangingPunct="1">
              <a:spcAft>
                <a:spcPts val="0"/>
              </a:spcAft>
              <a:defRPr/>
            </a:pPr>
            <a:r>
              <a:rPr lang="fr-FR" sz="4000" b="1" dirty="0">
                <a:solidFill>
                  <a:schemeClr val="tx1">
                    <a:lumMod val="85000"/>
                    <a:lumOff val="15000"/>
                  </a:schemeClr>
                </a:solidFill>
                <a:latin typeface="Arial" panose="020B0604020202020204" pitchFamily="34" charset="0"/>
                <a:cs typeface="Arial" panose="020B0604020202020204" pitchFamily="34" charset="0"/>
              </a:rPr>
              <a:t>Parler de sexualité</a:t>
            </a:r>
            <a:endParaRPr lang="fr-FR" sz="4000" b="1" dirty="0">
              <a:solidFill>
                <a:schemeClr val="tx1">
                  <a:lumMod val="85000"/>
                  <a:lumOff val="15000"/>
                </a:schemeClr>
              </a:solidFill>
              <a:effectLst>
                <a:outerShdw blurRad="38100" dist="38100" dir="2700000" algn="tl">
                  <a:srgbClr val="000000">
                    <a:alpha val="43137"/>
                  </a:srgbClr>
                </a:outerShdw>
              </a:effectLst>
            </a:endParaRPr>
          </a:p>
        </p:txBody>
      </p:sp>
      <p:sp>
        <p:nvSpPr>
          <p:cNvPr id="3" name="ZoneTexte 2"/>
          <p:cNvSpPr txBox="1">
            <a:spLocks noChangeArrowheads="1"/>
          </p:cNvSpPr>
          <p:nvPr/>
        </p:nvSpPr>
        <p:spPr bwMode="auto">
          <a:xfrm>
            <a:off x="1619250" y="6396038"/>
            <a:ext cx="7827963" cy="400050"/>
          </a:xfrm>
          <a:prstGeom prst="rect">
            <a:avLst/>
          </a:prstGeom>
          <a:noFill/>
          <a:ln w="9525">
            <a:noFill/>
            <a:miter lim="800000"/>
            <a:headEnd/>
            <a:tailEnd/>
          </a:ln>
        </p:spPr>
        <p:txBody>
          <a:bodyPr>
            <a:spAutoFit/>
          </a:bodyPr>
          <a:lstStyle/>
          <a:p>
            <a:r>
              <a:rPr lang="fr-FR" sz="2000" i="1" dirty="0"/>
              <a:t>(1) HCSP, 2 mars 2016. 20p</a:t>
            </a:r>
          </a:p>
        </p:txBody>
      </p:sp>
      <p:sp>
        <p:nvSpPr>
          <p:cNvPr id="12" name="ZoneTexte 11"/>
          <p:cNvSpPr txBox="1"/>
          <p:nvPr/>
        </p:nvSpPr>
        <p:spPr>
          <a:xfrm>
            <a:off x="647700" y="1127125"/>
            <a:ext cx="8475663" cy="5262563"/>
          </a:xfrm>
          <a:prstGeom prst="rect">
            <a:avLst/>
          </a:prstGeom>
          <a:noFill/>
        </p:spPr>
        <p:txBody>
          <a:bodyPr>
            <a:spAutoFit/>
          </a:bodyPr>
          <a:lstStyle/>
          <a:p>
            <a:pPr fontAlgn="auto">
              <a:spcBef>
                <a:spcPts val="0"/>
              </a:spcBef>
              <a:spcAft>
                <a:spcPts val="0"/>
              </a:spcAft>
              <a:defRPr/>
            </a:pPr>
            <a:r>
              <a:rPr lang="fr-FR" sz="2800" dirty="0">
                <a:latin typeface="Arial" panose="020B0604020202020204" pitchFamily="34" charset="0"/>
                <a:cs typeface="Arial" panose="020B0604020202020204" pitchFamily="34" charset="0"/>
              </a:rPr>
              <a:t>Avis du Haut Conseil de la santé publique</a:t>
            </a:r>
          </a:p>
          <a:p>
            <a:pPr fontAlgn="auto">
              <a:spcBef>
                <a:spcPts val="0"/>
              </a:spcBef>
              <a:spcAft>
                <a:spcPts val="0"/>
              </a:spcAft>
              <a:defRPr/>
            </a:pPr>
            <a:r>
              <a:rPr lang="fr-FR" sz="2800" dirty="0">
                <a:latin typeface="Arial" panose="020B0604020202020204" pitchFamily="34" charset="0"/>
                <a:cs typeface="Arial" panose="020B0604020202020204" pitchFamily="34" charset="0"/>
              </a:rPr>
              <a:t>Relatif à la santé sexuelle et reproductive (1)</a:t>
            </a:r>
          </a:p>
          <a:p>
            <a:pPr fontAlgn="auto">
              <a:spcBef>
                <a:spcPts val="0"/>
              </a:spcBef>
              <a:spcAft>
                <a:spcPts val="0"/>
              </a:spcAft>
              <a:defRPr/>
            </a:pPr>
            <a:endParaRPr lang="fr-FR" sz="2800" dirty="0">
              <a:latin typeface="Arial" panose="020B0604020202020204" pitchFamily="34" charset="0"/>
              <a:cs typeface="Arial" panose="020B0604020202020204" pitchFamily="34" charset="0"/>
            </a:endParaRPr>
          </a:p>
          <a:p>
            <a:pPr marL="457200" indent="-457200" fontAlgn="auto">
              <a:spcBef>
                <a:spcPts val="0"/>
              </a:spcBef>
              <a:spcAft>
                <a:spcPts val="0"/>
              </a:spcAft>
              <a:buFont typeface="Wingdings" panose="05000000000000000000" pitchFamily="2" charset="2"/>
              <a:buChar char="à"/>
              <a:defRPr/>
            </a:pPr>
            <a:r>
              <a:rPr lang="fr-FR" sz="2800" dirty="0">
                <a:latin typeface="Arial" panose="020B0604020202020204" pitchFamily="34" charset="0"/>
                <a:cs typeface="Arial" panose="020B0604020202020204" pitchFamily="34" charset="0"/>
                <a:sym typeface="Wingdings" panose="05000000000000000000" pitchFamily="2" charset="2"/>
              </a:rPr>
              <a:t>Information en santé sexuelle (évolution des savoirs)</a:t>
            </a:r>
          </a:p>
          <a:p>
            <a:pPr marL="457200" indent="-457200" fontAlgn="auto">
              <a:spcBef>
                <a:spcPts val="0"/>
              </a:spcBef>
              <a:spcAft>
                <a:spcPts val="0"/>
              </a:spcAft>
              <a:buFont typeface="Wingdings" panose="05000000000000000000" pitchFamily="2" charset="2"/>
              <a:buChar char="à"/>
              <a:defRPr/>
            </a:pPr>
            <a:r>
              <a:rPr lang="fr-FR" sz="2800" dirty="0">
                <a:latin typeface="Arial" panose="020B0604020202020204" pitchFamily="34" charset="0"/>
                <a:cs typeface="Arial" panose="020B0604020202020204" pitchFamily="34" charset="0"/>
                <a:sym typeface="Wingdings" panose="05000000000000000000" pitchFamily="2" charset="2"/>
              </a:rPr>
              <a:t>Education à la vie sexuelle (évolution des savoir-être et des savoir-faire)</a:t>
            </a:r>
          </a:p>
          <a:p>
            <a:pPr marL="457200" indent="-457200" fontAlgn="auto">
              <a:spcBef>
                <a:spcPts val="0"/>
              </a:spcBef>
              <a:spcAft>
                <a:spcPts val="0"/>
              </a:spcAft>
              <a:buFont typeface="Wingdings" panose="05000000000000000000" pitchFamily="2" charset="2"/>
              <a:buChar char="à"/>
              <a:defRPr/>
            </a:pPr>
            <a:r>
              <a:rPr lang="fr-FR" sz="2800" dirty="0">
                <a:latin typeface="Arial" panose="020B0604020202020204" pitchFamily="34" charset="0"/>
                <a:cs typeface="Arial" panose="020B0604020202020204" pitchFamily="34" charset="0"/>
                <a:sym typeface="Wingdings" panose="05000000000000000000" pitchFamily="2" charset="2"/>
              </a:rPr>
              <a:t>Santé reproductive (contraception, IVG)</a:t>
            </a:r>
          </a:p>
          <a:p>
            <a:pPr marL="457200" indent="-457200" fontAlgn="auto">
              <a:spcBef>
                <a:spcPts val="0"/>
              </a:spcBef>
              <a:spcAft>
                <a:spcPts val="0"/>
              </a:spcAft>
              <a:buFont typeface="Wingdings" panose="05000000000000000000" pitchFamily="2" charset="2"/>
              <a:buChar char="à"/>
              <a:defRPr/>
            </a:pPr>
            <a:r>
              <a:rPr lang="fr-FR" sz="2800" dirty="0">
                <a:latin typeface="Arial" panose="020B0604020202020204" pitchFamily="34" charset="0"/>
                <a:cs typeface="Arial" panose="020B0604020202020204" pitchFamily="34" charset="0"/>
                <a:sym typeface="Wingdings" panose="05000000000000000000" pitchFamily="2" charset="2"/>
              </a:rPr>
              <a:t>Risques liés à la sexualité (IST, vaccination, violences sexuelles et discrimination)</a:t>
            </a:r>
          </a:p>
          <a:p>
            <a:pPr marL="457200" indent="-457200" fontAlgn="auto">
              <a:spcBef>
                <a:spcPts val="0"/>
              </a:spcBef>
              <a:spcAft>
                <a:spcPts val="0"/>
              </a:spcAft>
              <a:buFont typeface="Wingdings" panose="05000000000000000000" pitchFamily="2" charset="2"/>
              <a:buChar char="à"/>
              <a:defRPr/>
            </a:pPr>
            <a:r>
              <a:rPr lang="fr-FR" sz="2800" dirty="0">
                <a:latin typeface="Arial" panose="020B0604020202020204" pitchFamily="34" charset="0"/>
                <a:cs typeface="Arial" panose="020B0604020202020204" pitchFamily="34" charset="0"/>
                <a:sym typeface="Wingdings" panose="05000000000000000000" pitchFamily="2" charset="2"/>
              </a:rPr>
              <a:t>Populations âgées, handicapées, trans, prostituées</a:t>
            </a:r>
            <a:endParaRPr lang="fr-FR" sz="2800" dirty="0">
              <a:latin typeface="Arial" panose="020B0604020202020204" pitchFamily="34" charset="0"/>
              <a:cs typeface="Arial" panose="020B0604020202020204"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950" y="285750"/>
            <a:ext cx="9036050" cy="4652963"/>
          </a:xfrm>
        </p:spPr>
        <p:txBody>
          <a:bodyPr rtlCol="0">
            <a:normAutofit/>
          </a:bodyPr>
          <a:lstStyle/>
          <a:p>
            <a:pPr algn="ctr" eaLnBrk="1" fontAlgn="auto" hangingPunct="1">
              <a:spcAft>
                <a:spcPts val="0"/>
              </a:spcAft>
              <a:defRPr/>
            </a:pPr>
            <a:r>
              <a:rPr lang="fr-FR" dirty="0">
                <a:solidFill>
                  <a:schemeClr val="tx1"/>
                </a:solidFill>
                <a:latin typeface="Arial" panose="020B0604020202020204" pitchFamily="34" charset="0"/>
                <a:cs typeface="Arial" panose="020B0604020202020204" pitchFamily="34" charset="0"/>
              </a:rPr>
              <a:t>Parler de sexualité</a:t>
            </a:r>
            <a:br>
              <a:rPr lang="fr-FR" dirty="0">
                <a:solidFill>
                  <a:schemeClr val="tx1"/>
                </a:solidFill>
                <a:latin typeface="Arial" panose="020B0604020202020204" pitchFamily="34" charset="0"/>
                <a:cs typeface="Arial" panose="020B0604020202020204" pitchFamily="34" charset="0"/>
              </a:rPr>
            </a:br>
            <a:r>
              <a:rPr lang="fr-FR" dirty="0">
                <a:solidFill>
                  <a:schemeClr val="tx1"/>
                </a:solidFill>
                <a:latin typeface="Arial" panose="020B0604020202020204" pitchFamily="34" charset="0"/>
                <a:cs typeface="Arial" panose="020B0604020202020204" pitchFamily="34" charset="0"/>
              </a:rPr>
              <a:t> avec des hommes</a:t>
            </a:r>
            <a:br>
              <a:rPr lang="fr-FR" dirty="0">
                <a:solidFill>
                  <a:schemeClr val="tx1"/>
                </a:solidFill>
                <a:latin typeface="Arial" panose="020B0604020202020204" pitchFamily="34" charset="0"/>
                <a:cs typeface="Arial" panose="020B0604020202020204" pitchFamily="34" charset="0"/>
              </a:rPr>
            </a:br>
            <a:r>
              <a:rPr lang="fr-FR" dirty="0">
                <a:solidFill>
                  <a:schemeClr val="tx1"/>
                </a:solidFill>
                <a:latin typeface="Arial" panose="020B0604020202020204" pitchFamily="34" charset="0"/>
                <a:cs typeface="Arial" panose="020B0604020202020204" pitchFamily="34" charset="0"/>
              </a:rPr>
              <a:t> ayant des relations sexuelles avec des hommes</a:t>
            </a:r>
            <a:r>
              <a:rPr lang="fr-FR" dirty="0">
                <a:solidFill>
                  <a:schemeClr val="tx1">
                    <a:lumMod val="85000"/>
                    <a:lumOff val="15000"/>
                  </a:schemeClr>
                </a:solidFill>
                <a:latin typeface="Arial" panose="020B0604020202020204" pitchFamily="34" charset="0"/>
                <a:cs typeface="Arial" panose="020B0604020202020204" pitchFamily="34" charset="0"/>
              </a:rPr>
              <a:t/>
            </a:r>
            <a:br>
              <a:rPr lang="fr-FR" dirty="0">
                <a:solidFill>
                  <a:schemeClr val="tx1">
                    <a:lumMod val="85000"/>
                    <a:lumOff val="15000"/>
                  </a:schemeClr>
                </a:solidFill>
                <a:latin typeface="Arial" panose="020B0604020202020204" pitchFamily="34" charset="0"/>
                <a:cs typeface="Arial" panose="020B0604020202020204" pitchFamily="34" charset="0"/>
              </a:rPr>
            </a:br>
            <a:r>
              <a:rPr lang="fr-FR" dirty="0">
                <a:solidFill>
                  <a:schemeClr val="tx1">
                    <a:lumMod val="85000"/>
                    <a:lumOff val="15000"/>
                  </a:schemeClr>
                </a:solidFill>
                <a:latin typeface="Arial" panose="020B0604020202020204" pitchFamily="34" charset="0"/>
                <a:cs typeface="Arial" panose="020B0604020202020204" pitchFamily="34" charset="0"/>
              </a:rPr>
              <a:t> </a:t>
            </a:r>
            <a:endParaRPr lang="fr-FR" dirty="0">
              <a:solidFill>
                <a:srgbClr val="FF0000"/>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 xmlns:a16="http://schemas.microsoft.com/office/drawing/2014/main" id="{FAF37366-3EA6-47A0-83C3-E41336BE1139}"/>
              </a:ext>
            </a:extLst>
          </p:cNvPr>
          <p:cNvSpPr/>
          <p:nvPr/>
        </p:nvSpPr>
        <p:spPr>
          <a:xfrm>
            <a:off x="2915816" y="4938713"/>
            <a:ext cx="4057521" cy="830997"/>
          </a:xfrm>
          <a:prstGeom prst="rect">
            <a:avLst/>
          </a:prstGeom>
        </p:spPr>
        <p:txBody>
          <a:bodyPr wrap="none">
            <a:spAutoFit/>
          </a:bodyPr>
          <a:lstStyle/>
          <a:p>
            <a:r>
              <a:rPr lang="fr-FR" sz="4800" dirty="0">
                <a:solidFill>
                  <a:srgbClr val="FF0000"/>
                </a:solidFill>
                <a:latin typeface="Arial" panose="020B0604020202020204" pitchFamily="34" charset="0"/>
                <a:cs typeface="Arial" panose="020B0604020202020204" pitchFamily="34" charset="0"/>
              </a:rPr>
              <a:t>Quel intérêt ? </a:t>
            </a:r>
            <a:endParaRPr lang="fr-FR" sz="4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950" y="0"/>
            <a:ext cx="9036050" cy="2928938"/>
          </a:xfrm>
        </p:spPr>
        <p:txBody>
          <a:bodyPr rtlCol="0"/>
          <a:lstStyle/>
          <a:p>
            <a:pPr algn="ctr" eaLnBrk="1" fontAlgn="auto" hangingPunct="1">
              <a:spcAft>
                <a:spcPts val="0"/>
              </a:spcAft>
              <a:defRPr/>
            </a:pPr>
            <a:r>
              <a:rPr lang="fr-FR" sz="3200" dirty="0">
                <a:solidFill>
                  <a:schemeClr val="tx1"/>
                </a:solidFill>
                <a:latin typeface="Arial" panose="020B0604020202020204" pitchFamily="34" charset="0"/>
                <a:cs typeface="Arial" panose="020B0604020202020204" pitchFamily="34" charset="0"/>
              </a:rPr>
              <a:t>Parler de sexualité</a:t>
            </a:r>
            <a:br>
              <a:rPr lang="fr-FR" sz="3200" dirty="0">
                <a:solidFill>
                  <a:schemeClr val="tx1"/>
                </a:solidFill>
                <a:latin typeface="Arial" panose="020B0604020202020204" pitchFamily="34" charset="0"/>
                <a:cs typeface="Arial" panose="020B0604020202020204" pitchFamily="34" charset="0"/>
              </a:rPr>
            </a:br>
            <a:r>
              <a:rPr lang="fr-FR" sz="3200" dirty="0">
                <a:solidFill>
                  <a:schemeClr val="tx1"/>
                </a:solidFill>
                <a:latin typeface="Arial" panose="020B0604020202020204" pitchFamily="34" charset="0"/>
                <a:cs typeface="Arial" panose="020B0604020202020204" pitchFamily="34" charset="0"/>
              </a:rPr>
              <a:t> avec des hommes</a:t>
            </a:r>
            <a:br>
              <a:rPr lang="fr-FR" sz="3200" dirty="0">
                <a:solidFill>
                  <a:schemeClr val="tx1"/>
                </a:solidFill>
                <a:latin typeface="Arial" panose="020B0604020202020204" pitchFamily="34" charset="0"/>
                <a:cs typeface="Arial" panose="020B0604020202020204" pitchFamily="34" charset="0"/>
              </a:rPr>
            </a:br>
            <a:r>
              <a:rPr lang="fr-FR" sz="3200" dirty="0">
                <a:solidFill>
                  <a:schemeClr val="tx1"/>
                </a:solidFill>
                <a:latin typeface="Arial" panose="020B0604020202020204" pitchFamily="34" charset="0"/>
                <a:cs typeface="Arial" panose="020B0604020202020204" pitchFamily="34" charset="0"/>
              </a:rPr>
              <a:t> ayant des relations sexuelles avec des hommes</a:t>
            </a:r>
            <a:br>
              <a:rPr lang="fr-FR" sz="3200" dirty="0">
                <a:solidFill>
                  <a:schemeClr val="tx1"/>
                </a:solidFill>
                <a:latin typeface="Arial" panose="020B0604020202020204" pitchFamily="34" charset="0"/>
                <a:cs typeface="Arial" panose="020B0604020202020204" pitchFamily="34" charset="0"/>
              </a:rPr>
            </a:br>
            <a:r>
              <a:rPr lang="fr-FR" sz="3200" dirty="0">
                <a:solidFill>
                  <a:schemeClr val="tx1">
                    <a:lumMod val="85000"/>
                    <a:lumOff val="15000"/>
                  </a:schemeClr>
                </a:solidFill>
                <a:latin typeface="Arial" panose="020B0604020202020204" pitchFamily="34" charset="0"/>
                <a:cs typeface="Arial" panose="020B0604020202020204" pitchFamily="34" charset="0"/>
              </a:rPr>
              <a:t> </a:t>
            </a:r>
            <a:br>
              <a:rPr lang="fr-FR" sz="3200" dirty="0">
                <a:solidFill>
                  <a:schemeClr val="tx1">
                    <a:lumMod val="85000"/>
                    <a:lumOff val="15000"/>
                  </a:schemeClr>
                </a:solidFill>
                <a:latin typeface="Arial" panose="020B0604020202020204" pitchFamily="34" charset="0"/>
                <a:cs typeface="Arial" panose="020B0604020202020204" pitchFamily="34" charset="0"/>
              </a:rPr>
            </a:br>
            <a:r>
              <a:rPr lang="fr-FR" sz="3200" dirty="0">
                <a:solidFill>
                  <a:schemeClr val="tx1">
                    <a:lumMod val="85000"/>
                    <a:lumOff val="15000"/>
                  </a:schemeClr>
                </a:solidFill>
                <a:latin typeface="Arial" panose="020B0604020202020204" pitchFamily="34" charset="0"/>
                <a:cs typeface="Arial" panose="020B0604020202020204" pitchFamily="34" charset="0"/>
              </a:rPr>
              <a:t> </a:t>
            </a:r>
            <a:r>
              <a:rPr lang="fr-FR" sz="3200" dirty="0">
                <a:solidFill>
                  <a:srgbClr val="FF0000"/>
                </a:solidFill>
                <a:latin typeface="Arial" panose="020B0604020202020204" pitchFamily="34" charset="0"/>
                <a:cs typeface="Arial" panose="020B0604020202020204" pitchFamily="34" charset="0"/>
              </a:rPr>
              <a:t>Quel intérêt ? </a:t>
            </a:r>
          </a:p>
        </p:txBody>
      </p:sp>
      <p:sp>
        <p:nvSpPr>
          <p:cNvPr id="3" name="Subtitle 2"/>
          <p:cNvSpPr>
            <a:spLocks noGrp="1"/>
          </p:cNvSpPr>
          <p:nvPr>
            <p:ph type="subTitle" idx="1"/>
          </p:nvPr>
        </p:nvSpPr>
        <p:spPr>
          <a:xfrm>
            <a:off x="323527" y="3068960"/>
            <a:ext cx="8820473" cy="3714750"/>
          </a:xfrm>
        </p:spPr>
        <p:txBody>
          <a:bodyPr rtlCol="0">
            <a:normAutofit fontScale="25000" lnSpcReduction="20000"/>
          </a:bodyPr>
          <a:lstStyle/>
          <a:p>
            <a:pPr eaLnBrk="1" fontAlgn="auto" hangingPunct="1">
              <a:spcAft>
                <a:spcPts val="0"/>
              </a:spcAft>
              <a:buFont typeface="Wingdings 3" charset="2"/>
              <a:buNone/>
              <a:defRPr/>
            </a:pPr>
            <a:r>
              <a:rPr lang="fr-FR" sz="11200" dirty="0">
                <a:solidFill>
                  <a:schemeClr val="tx1"/>
                </a:solidFill>
                <a:latin typeface="Arial" pitchFamily="34" charset="0"/>
                <a:cs typeface="Arial" pitchFamily="34" charset="0"/>
              </a:rPr>
              <a:t>BROC A. </a:t>
            </a:r>
            <a:r>
              <a:rPr lang="fr-FR" sz="11200" b="1" dirty="0">
                <a:solidFill>
                  <a:schemeClr val="tx1"/>
                </a:solidFill>
                <a:latin typeface="Arial" pitchFamily="34" charset="0"/>
                <a:cs typeface="Arial" pitchFamily="34" charset="0"/>
              </a:rPr>
              <a:t>Sexualité et bien être sexuel : en parler pour améliorer la santé de nos patients. Exemple de la vaccination contre l’hépatite A chez les hommes ayant des relations sexuelles avec des hommes</a:t>
            </a:r>
            <a:r>
              <a:rPr lang="fr-FR" sz="11200" dirty="0">
                <a:solidFill>
                  <a:schemeClr val="tx1"/>
                </a:solidFill>
                <a:latin typeface="Arial" pitchFamily="34" charset="0"/>
                <a:cs typeface="Arial" pitchFamily="34" charset="0"/>
              </a:rPr>
              <a:t>. </a:t>
            </a:r>
          </a:p>
          <a:p>
            <a:pPr eaLnBrk="1" fontAlgn="auto" hangingPunct="1">
              <a:spcAft>
                <a:spcPts val="0"/>
              </a:spcAft>
              <a:buFont typeface="Wingdings 3" charset="2"/>
              <a:buNone/>
              <a:defRPr/>
            </a:pPr>
            <a:r>
              <a:rPr lang="fr-FR" sz="11200" dirty="0">
                <a:solidFill>
                  <a:schemeClr val="tx1"/>
                </a:solidFill>
                <a:latin typeface="Arial" pitchFamily="34" charset="0"/>
                <a:cs typeface="Arial" pitchFamily="34" charset="0"/>
              </a:rPr>
              <a:t>	Thèse de médecine générale. Université Paris-Diderot Paris 7;2016, 104p</a:t>
            </a:r>
          </a:p>
          <a:p>
            <a:pPr lvl="1" algn="l" eaLnBrk="1" fontAlgn="auto" hangingPunct="1">
              <a:spcAft>
                <a:spcPts val="0"/>
              </a:spcAft>
              <a:buFont typeface="Wingdings 3" charset="2"/>
              <a:buNone/>
              <a:defRPr/>
            </a:pPr>
            <a:r>
              <a:rPr lang="fr-FR" sz="11200" dirty="0">
                <a:solidFill>
                  <a:schemeClr val="tx1"/>
                </a:solidFill>
                <a:latin typeface="Arial" pitchFamily="34" charset="0"/>
                <a:cs typeface="Arial" pitchFamily="34" charset="0"/>
              </a:rPr>
              <a:t>  Président Pr. Yazdan Yazdanpanah</a:t>
            </a:r>
          </a:p>
          <a:p>
            <a:pPr lvl="1" algn="l" eaLnBrk="1" fontAlgn="auto" hangingPunct="1">
              <a:spcAft>
                <a:spcPts val="0"/>
              </a:spcAft>
              <a:buFont typeface="Wingdings 3" charset="2"/>
              <a:buNone/>
              <a:defRPr/>
            </a:pPr>
            <a:r>
              <a:rPr lang="fr-FR" sz="11200" dirty="0">
                <a:solidFill>
                  <a:schemeClr val="tx1"/>
                </a:solidFill>
                <a:latin typeface="Arial" pitchFamily="34" charset="0"/>
                <a:cs typeface="Arial" pitchFamily="34" charset="0"/>
              </a:rPr>
              <a:t>  Soutenue publiquement le 3 novembre 2016 à Paris</a:t>
            </a:r>
          </a:p>
          <a:p>
            <a:pPr eaLnBrk="1" fontAlgn="auto" hangingPunct="1">
              <a:spcAft>
                <a:spcPts val="0"/>
              </a:spcAft>
              <a:buFont typeface="Wingdings 3" charset="2"/>
              <a:buNone/>
              <a:defRPr/>
            </a:pPr>
            <a:endParaRPr lang="fr-FR"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68313" y="0"/>
            <a:ext cx="7467600" cy="1143000"/>
          </a:xfrm>
        </p:spPr>
        <p:txBody>
          <a:bodyPr/>
          <a:lstStyle/>
          <a:p>
            <a:pPr eaLnBrk="1" hangingPunct="1"/>
            <a:r>
              <a:rPr lang="fr-FR" u="sng" dirty="0">
                <a:solidFill>
                  <a:srgbClr val="FF0000"/>
                </a:solidFill>
                <a:latin typeface="Arial" charset="0"/>
                <a:cs typeface="Arial" charset="0"/>
              </a:rPr>
              <a:t>GÉNÉRALITÉS	Hépatite A (1) (2)</a:t>
            </a:r>
          </a:p>
        </p:txBody>
      </p:sp>
      <p:sp>
        <p:nvSpPr>
          <p:cNvPr id="39939" name="Content Placeholder 2"/>
          <p:cNvSpPr>
            <a:spLocks noGrp="1"/>
          </p:cNvSpPr>
          <p:nvPr>
            <p:ph idx="1"/>
          </p:nvPr>
        </p:nvSpPr>
        <p:spPr>
          <a:xfrm>
            <a:off x="1331640" y="768191"/>
            <a:ext cx="7812360" cy="5373687"/>
          </a:xfrm>
        </p:spPr>
        <p:txBody>
          <a:bodyPr/>
          <a:lstStyle/>
          <a:p>
            <a:pPr eaLnBrk="1" hangingPunct="1"/>
            <a:r>
              <a:rPr lang="fr-FR" sz="2400" dirty="0">
                <a:solidFill>
                  <a:schemeClr val="tx1"/>
                </a:solidFill>
                <a:latin typeface="Arial" charset="0"/>
                <a:cs typeface="Arial" charset="0"/>
              </a:rPr>
              <a:t>Maladie cosmopolite, 1,4 millions de personnes infectées par an dans le monde, coût 3000 euros par personne infectée. </a:t>
            </a:r>
          </a:p>
          <a:p>
            <a:pPr eaLnBrk="1" hangingPunct="1"/>
            <a:r>
              <a:rPr lang="fr-FR" sz="2400" dirty="0">
                <a:solidFill>
                  <a:schemeClr val="tx1"/>
                </a:solidFill>
                <a:latin typeface="Arial" charset="0"/>
                <a:cs typeface="Arial" charset="0"/>
              </a:rPr>
              <a:t>Infection virale, 70% à 80% d’hépatite aiguë</a:t>
            </a:r>
          </a:p>
          <a:p>
            <a:pPr eaLnBrk="1" hangingPunct="1"/>
            <a:r>
              <a:rPr lang="fr-FR" sz="2400" dirty="0">
                <a:solidFill>
                  <a:schemeClr val="tx1"/>
                </a:solidFill>
                <a:latin typeface="Arial" charset="0"/>
                <a:cs typeface="Arial" charset="0"/>
              </a:rPr>
              <a:t>symptomatique chez l’adulte.</a:t>
            </a:r>
          </a:p>
          <a:p>
            <a:pPr eaLnBrk="1" hangingPunct="1"/>
            <a:r>
              <a:rPr lang="fr-FR" sz="2400" dirty="0">
                <a:solidFill>
                  <a:schemeClr val="tx1"/>
                </a:solidFill>
                <a:latin typeface="Arial" charset="0"/>
                <a:cs typeface="Arial" charset="0"/>
              </a:rPr>
              <a:t>Guérison dans 95% des cas. En moyenne, 470 hospitalisations, 120 formes sévères et 2 décès par an en France</a:t>
            </a:r>
            <a:r>
              <a:rPr lang="fr-FR" sz="2400" dirty="0">
                <a:solidFill>
                  <a:schemeClr val="tx1"/>
                </a:solidFill>
              </a:rPr>
              <a:t>. </a:t>
            </a:r>
          </a:p>
        </p:txBody>
      </p:sp>
      <p:sp>
        <p:nvSpPr>
          <p:cNvPr id="38916"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E6F63361-93A8-4D65-8229-5C3763E653BE}" type="slidenum">
              <a:rPr lang="fr-FR"/>
              <a:pPr fontAlgn="base">
                <a:spcBef>
                  <a:spcPct val="0"/>
                </a:spcBef>
                <a:spcAft>
                  <a:spcPct val="0"/>
                </a:spcAft>
                <a:defRPr/>
              </a:pPr>
              <a:t>20</a:t>
            </a:fld>
            <a:endParaRPr lang="fr-FR" dirty="0"/>
          </a:p>
        </p:txBody>
      </p:sp>
      <p:sp>
        <p:nvSpPr>
          <p:cNvPr id="5" name="ZoneTexte 4"/>
          <p:cNvSpPr txBox="1"/>
          <p:nvPr/>
        </p:nvSpPr>
        <p:spPr>
          <a:xfrm>
            <a:off x="1062545" y="4149080"/>
            <a:ext cx="8074910" cy="2554545"/>
          </a:xfrm>
          <a:prstGeom prst="rect">
            <a:avLst/>
          </a:prstGeom>
          <a:noFill/>
        </p:spPr>
        <p:txBody>
          <a:bodyPr wrap="square">
            <a:spAutoFit/>
          </a:bodyPr>
          <a:lstStyle/>
          <a:p>
            <a:pPr fontAlgn="auto">
              <a:spcBef>
                <a:spcPts val="0"/>
              </a:spcBef>
              <a:spcAft>
                <a:spcPts val="0"/>
              </a:spcAft>
              <a:defRPr/>
            </a:pPr>
            <a:r>
              <a:rPr lang="fr-FR" sz="2000" i="1" dirty="0">
                <a:latin typeface="Arial" panose="020B0604020202020204" pitchFamily="34" charset="0"/>
                <a:cs typeface="Arial" panose="020B0604020202020204" pitchFamily="34" charset="0"/>
              </a:rPr>
              <a:t>(1) Institut de Veille Sanitaire. Hépatite A [en ligne]. 2009 [consulté le 11 janvier 2016]. Disponible : </a:t>
            </a:r>
            <a:r>
              <a:rPr lang="fr-FR" sz="2000" i="1" u="sng" dirty="0">
                <a:solidFill>
                  <a:srgbClr val="FF0000"/>
                </a:solidFill>
                <a:latin typeface="Arial" panose="020B0604020202020204" pitchFamily="34" charset="0"/>
                <a:cs typeface="Arial" panose="020B0604020202020204" pitchFamily="34" charset="0"/>
                <a:hlinkClick r:id="rId3"/>
              </a:rPr>
              <a:t>www.invs.sante.fr/Dossiers-thematiques/Maladies-infectieuses/Maladies-a-declaration-obligatoire/Hepatite-A/Donnees-epidemiologiques</a:t>
            </a:r>
            <a:r>
              <a:rPr lang="fr-FR" sz="2000" i="1" dirty="0">
                <a:solidFill>
                  <a:srgbClr val="FF0000"/>
                </a:solidFill>
                <a:latin typeface="Arial" panose="020B0604020202020204" pitchFamily="34" charset="0"/>
                <a:cs typeface="Arial" panose="020B0604020202020204" pitchFamily="34" charset="0"/>
              </a:rPr>
              <a:t>.</a:t>
            </a:r>
          </a:p>
          <a:p>
            <a:pPr fontAlgn="auto">
              <a:spcBef>
                <a:spcPts val="0"/>
              </a:spcBef>
              <a:spcAft>
                <a:spcPts val="0"/>
              </a:spcAft>
              <a:defRPr/>
            </a:pPr>
            <a:r>
              <a:rPr lang="fr-FR" sz="2000" i="1" dirty="0">
                <a:latin typeface="Arial" panose="020B0604020202020204" pitchFamily="34" charset="0"/>
                <a:cs typeface="Arial" panose="020B0604020202020204" pitchFamily="34" charset="0"/>
              </a:rPr>
              <a:t>(2) Agence National de Sécurité Sanitaire, Environnement, Travail. </a:t>
            </a:r>
            <a:r>
              <a:rPr lang="fr-FR" sz="2000" b="1" i="1" dirty="0">
                <a:latin typeface="Arial" panose="020B0604020202020204" pitchFamily="34" charset="0"/>
                <a:cs typeface="Arial" panose="020B0604020202020204" pitchFamily="34" charset="0"/>
              </a:rPr>
              <a:t>Virus de l’hépatite A </a:t>
            </a:r>
            <a:r>
              <a:rPr lang="fr-FR" sz="2000" i="1" dirty="0">
                <a:latin typeface="Arial" panose="020B0604020202020204" pitchFamily="34" charset="0"/>
                <a:cs typeface="Arial" panose="020B0604020202020204" pitchFamily="34" charset="0"/>
              </a:rPr>
              <a:t>[en ligne]. 2011[consulté le 12 décembre 2015]. Disponible :</a:t>
            </a:r>
          </a:p>
          <a:p>
            <a:pPr fontAlgn="auto">
              <a:spcBef>
                <a:spcPts val="0"/>
              </a:spcBef>
              <a:spcAft>
                <a:spcPts val="0"/>
              </a:spcAft>
              <a:defRPr/>
            </a:pPr>
            <a:r>
              <a:rPr lang="fr-FR" sz="2000" i="1" u="sng" dirty="0">
                <a:solidFill>
                  <a:srgbClr val="FF0000"/>
                </a:solidFill>
                <a:latin typeface="Arial" panose="020B0604020202020204" pitchFamily="34" charset="0"/>
                <a:cs typeface="Arial" panose="020B0604020202020204" pitchFamily="34" charset="0"/>
              </a:rPr>
              <a:t>www.anses.fr/fr/system/files/MIC2010sa0236Fi.pdf</a:t>
            </a:r>
            <a:r>
              <a:rPr lang="fr-FR" sz="2000" i="1" dirty="0">
                <a:solidFill>
                  <a:srgbClr val="FF0000"/>
                </a:solidFill>
                <a:latin typeface="Arial" panose="020B0604020202020204" pitchFamily="34" charset="0"/>
                <a:cs typeface="Arial" panose="020B0604020202020204" pitchFamily="34" charset="0"/>
              </a:rPr>
              <a:t> </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113" y="0"/>
            <a:ext cx="8632825" cy="6858000"/>
          </a:xfrm>
        </p:spPr>
        <p:txBody>
          <a:bodyPr rtlCol="0">
            <a:normAutofit lnSpcReduction="10000"/>
          </a:bodyPr>
          <a:lstStyle/>
          <a:p>
            <a:pPr eaLnBrk="1" fontAlgn="auto" hangingPunct="1">
              <a:spcAft>
                <a:spcPts val="0"/>
              </a:spcAft>
              <a:buFont typeface="Wingdings 3" charset="2"/>
              <a:buNone/>
              <a:defRPr/>
            </a:pPr>
            <a:endParaRPr lang="fr-FR" sz="1800" dirty="0">
              <a:solidFill>
                <a:schemeClr val="tx1">
                  <a:lumMod val="75000"/>
                  <a:lumOff val="25000"/>
                </a:schemeClr>
              </a:solidFill>
            </a:endParaRPr>
          </a:p>
          <a:p>
            <a:pPr marL="1371600" lvl="3" indent="0" eaLnBrk="1" fontAlgn="auto" hangingPunct="1">
              <a:spcAft>
                <a:spcPts val="0"/>
              </a:spcAft>
              <a:buFont typeface="Wingdings 3" charset="2"/>
              <a:buNone/>
              <a:defRPr/>
            </a:pPr>
            <a:r>
              <a:rPr lang="fr-FR" sz="3600" dirty="0">
                <a:solidFill>
                  <a:srgbClr val="FF0000"/>
                </a:solidFill>
                <a:latin typeface="Arial" panose="020B0604020202020204" pitchFamily="34" charset="0"/>
                <a:cs typeface="Arial" panose="020B0604020202020204" pitchFamily="34" charset="0"/>
              </a:rPr>
              <a:t>  Mode de transmission</a:t>
            </a:r>
          </a:p>
          <a:p>
            <a:pPr lvl="1" eaLnBrk="1" fontAlgn="auto" hangingPunct="1">
              <a:spcAft>
                <a:spcPts val="0"/>
              </a:spcAft>
              <a:buFontTx/>
              <a:buChar char="-"/>
              <a:defRPr/>
            </a:pPr>
            <a:r>
              <a:rPr lang="fr-FR" sz="3200" dirty="0">
                <a:solidFill>
                  <a:schemeClr val="tx1"/>
                </a:solidFill>
                <a:latin typeface="Arial" panose="020B0604020202020204" pitchFamily="34" charset="0"/>
                <a:cs typeface="Arial" panose="020B0604020202020204" pitchFamily="34" charset="0"/>
              </a:rPr>
              <a:t>Féco-orale</a:t>
            </a:r>
            <a:r>
              <a:rPr lang="fr-FR" sz="3200" dirty="0">
                <a:solidFill>
                  <a:schemeClr val="tx1">
                    <a:lumMod val="75000"/>
                    <a:lumOff val="25000"/>
                  </a:schemeClr>
                </a:solidFill>
                <a:latin typeface="Arial" panose="020B0604020202020204" pitchFamily="34" charset="0"/>
                <a:cs typeface="Arial" panose="020B0604020202020204" pitchFamily="34" charset="0"/>
              </a:rPr>
              <a:t> (40% des cas en 2014 en France)</a:t>
            </a:r>
          </a:p>
          <a:p>
            <a:pPr marL="457200" lvl="1" indent="0" eaLnBrk="1" fontAlgn="auto" hangingPunct="1">
              <a:spcAft>
                <a:spcPts val="0"/>
              </a:spcAft>
              <a:buFont typeface="Wingdings 3" charset="2"/>
              <a:buNone/>
              <a:defRPr/>
            </a:pPr>
            <a:endParaRPr lang="fr-FR" sz="3200" dirty="0">
              <a:solidFill>
                <a:schemeClr val="tx1">
                  <a:lumMod val="75000"/>
                  <a:lumOff val="25000"/>
                </a:schemeClr>
              </a:solidFill>
              <a:latin typeface="Arial" panose="020B0604020202020204" pitchFamily="34" charset="0"/>
              <a:cs typeface="Arial" panose="020B0604020202020204" pitchFamily="34" charset="0"/>
            </a:endParaRPr>
          </a:p>
          <a:p>
            <a:pPr lvl="1" eaLnBrk="1" fontAlgn="auto" hangingPunct="1">
              <a:spcAft>
                <a:spcPts val="0"/>
              </a:spcAft>
              <a:buFontTx/>
              <a:buChar char="-"/>
              <a:defRPr/>
            </a:pPr>
            <a:r>
              <a:rPr lang="fr-FR" sz="3200" dirty="0">
                <a:solidFill>
                  <a:schemeClr val="tx1">
                    <a:lumMod val="75000"/>
                    <a:lumOff val="25000"/>
                  </a:schemeClr>
                </a:solidFill>
                <a:latin typeface="Arial" panose="020B0604020202020204" pitchFamily="34" charset="0"/>
                <a:cs typeface="Arial" panose="020B0604020202020204" pitchFamily="34" charset="0"/>
              </a:rPr>
              <a:t>Relations sexuelles oro-anales et digito-anales</a:t>
            </a:r>
          </a:p>
          <a:p>
            <a:pPr marL="457200" lvl="1" indent="0" eaLnBrk="1" fontAlgn="auto" hangingPunct="1">
              <a:spcAft>
                <a:spcPts val="0"/>
              </a:spcAft>
              <a:buFont typeface="Wingdings 3" charset="2"/>
              <a:buNone/>
              <a:defRPr/>
            </a:pPr>
            <a:r>
              <a:rPr lang="fr-FR" sz="3200" dirty="0">
                <a:solidFill>
                  <a:schemeClr val="tx1">
                    <a:lumMod val="75000"/>
                    <a:lumOff val="25000"/>
                  </a:schemeClr>
                </a:solidFill>
                <a:latin typeface="Arial" panose="020B0604020202020204" pitchFamily="34" charset="0"/>
                <a:cs typeface="Arial" panose="020B0604020202020204" pitchFamily="34" charset="0"/>
                <a:sym typeface="Wingdings" panose="05000000000000000000" pitchFamily="2" charset="2"/>
              </a:rPr>
              <a:t></a:t>
            </a:r>
            <a:r>
              <a:rPr lang="fr-FR" sz="3200" dirty="0">
                <a:solidFill>
                  <a:schemeClr val="tx1">
                    <a:lumMod val="75000"/>
                    <a:lumOff val="25000"/>
                  </a:schemeClr>
                </a:solidFill>
                <a:latin typeface="Arial" panose="020B0604020202020204" pitchFamily="34" charset="0"/>
                <a:cs typeface="Arial" panose="020B0604020202020204" pitchFamily="34" charset="0"/>
              </a:rPr>
              <a:t>OR 2,8, p&lt;0,03, IC 95% [1,1 ; 7,4] (1)</a:t>
            </a:r>
          </a:p>
          <a:p>
            <a:pPr marL="457200" lvl="1" indent="0" eaLnBrk="1" fontAlgn="auto" hangingPunct="1">
              <a:spcAft>
                <a:spcPts val="0"/>
              </a:spcAft>
              <a:buFont typeface="Wingdings 3" charset="2"/>
              <a:buNone/>
              <a:defRPr/>
            </a:pPr>
            <a:endParaRPr lang="fr-FR" sz="3200" dirty="0">
              <a:solidFill>
                <a:schemeClr val="tx1">
                  <a:lumMod val="75000"/>
                  <a:lumOff val="25000"/>
                </a:schemeClr>
              </a:solidFill>
              <a:latin typeface="Arial" panose="020B0604020202020204" pitchFamily="34" charset="0"/>
              <a:cs typeface="Arial" panose="020B0604020202020204" pitchFamily="34" charset="0"/>
            </a:endParaRPr>
          </a:p>
          <a:p>
            <a:pPr lvl="1" eaLnBrk="1" fontAlgn="auto" hangingPunct="1">
              <a:spcAft>
                <a:spcPts val="0"/>
              </a:spcAft>
              <a:buFontTx/>
              <a:buChar char="-"/>
              <a:defRPr/>
            </a:pPr>
            <a:r>
              <a:rPr lang="fr-FR" sz="2400" dirty="0">
                <a:solidFill>
                  <a:schemeClr val="tx1">
                    <a:lumMod val="75000"/>
                    <a:lumOff val="25000"/>
                  </a:schemeClr>
                </a:solidFill>
                <a:latin typeface="Arial" panose="020B0604020202020204" pitchFamily="34" charset="0"/>
                <a:cs typeface="Arial" panose="020B0604020202020204" pitchFamily="34" charset="0"/>
              </a:rPr>
              <a:t>Voie sanguine exceptionnelle (AES et accident transfusionnel),</a:t>
            </a:r>
          </a:p>
          <a:p>
            <a:pPr lvl="1" eaLnBrk="1" fontAlgn="auto" hangingPunct="1">
              <a:spcAft>
                <a:spcPts val="0"/>
              </a:spcAft>
              <a:buFontTx/>
              <a:buChar char="-"/>
              <a:defRPr/>
            </a:pPr>
            <a:r>
              <a:rPr lang="fr-FR" sz="2400" dirty="0">
                <a:solidFill>
                  <a:schemeClr val="tx1">
                    <a:lumMod val="75000"/>
                    <a:lumOff val="25000"/>
                  </a:schemeClr>
                </a:solidFill>
                <a:latin typeface="Arial" panose="020B0604020202020204" pitchFamily="34" charset="0"/>
                <a:cs typeface="Arial" panose="020B0604020202020204" pitchFamily="34" charset="0"/>
              </a:rPr>
              <a:t>Toxicomanie IV (peu fréquent)</a:t>
            </a:r>
          </a:p>
          <a:p>
            <a:pPr eaLnBrk="1" fontAlgn="auto" hangingPunct="1">
              <a:spcAft>
                <a:spcPts val="0"/>
              </a:spcAft>
              <a:buFont typeface="Wingdings 3" charset="2"/>
              <a:buNone/>
              <a:defRPr/>
            </a:pPr>
            <a:r>
              <a:rPr lang="en-US" sz="2000" i="1" dirty="0">
                <a:solidFill>
                  <a:schemeClr val="tx1">
                    <a:lumMod val="75000"/>
                    <a:lumOff val="25000"/>
                  </a:schemeClr>
                </a:solidFill>
              </a:rPr>
              <a:t>	</a:t>
            </a:r>
            <a:r>
              <a:rPr lang="en-US" sz="2000" i="1" dirty="0">
                <a:solidFill>
                  <a:schemeClr val="tx1"/>
                </a:solidFill>
                <a:latin typeface="Arial" panose="020B0604020202020204" pitchFamily="34" charset="0"/>
                <a:cs typeface="Arial" panose="020B0604020202020204" pitchFamily="34" charset="0"/>
              </a:rPr>
              <a:t>(1) Ballesteros J, Dal-Ré R, Gonzàlez A, Del Romero J. Are homosexual males a risk group for hepatitis A infection in intermediate endemicity areas? Epidemiol Infect. 1996 Aug; 117(1): 145–148</a:t>
            </a:r>
          </a:p>
          <a:p>
            <a:pPr eaLnBrk="1" fontAlgn="auto" hangingPunct="1">
              <a:spcAft>
                <a:spcPts val="0"/>
              </a:spcAft>
              <a:buFont typeface="Wingdings 3" charset="2"/>
              <a:buNone/>
              <a:defRPr/>
            </a:pPr>
            <a:endParaRPr lang="fr-FR" sz="1800" dirty="0">
              <a:solidFill>
                <a:schemeClr val="tx1">
                  <a:lumMod val="75000"/>
                  <a:lumOff val="25000"/>
                </a:schemeClr>
              </a:solidFill>
            </a:endParaRPr>
          </a:p>
          <a:p>
            <a:pPr eaLnBrk="1" fontAlgn="auto" hangingPunct="1">
              <a:spcAft>
                <a:spcPts val="0"/>
              </a:spcAft>
              <a:buFont typeface="Wingdings 3" charset="2"/>
              <a:buChar char=""/>
              <a:defRPr/>
            </a:pPr>
            <a:endParaRPr lang="fr-FR" sz="1800" dirty="0">
              <a:solidFill>
                <a:schemeClr val="tx1">
                  <a:lumMod val="75000"/>
                  <a:lumOff val="25000"/>
                </a:schemeClr>
              </a:solidFill>
            </a:endParaRPr>
          </a:p>
          <a:p>
            <a:pPr eaLnBrk="1" fontAlgn="auto" hangingPunct="1">
              <a:spcAft>
                <a:spcPts val="0"/>
              </a:spcAft>
              <a:buFont typeface="Wingdings 3" charset="2"/>
              <a:buChar char=""/>
              <a:defRPr/>
            </a:pPr>
            <a:endParaRPr lang="fr-FR" sz="1800" dirty="0">
              <a:solidFill>
                <a:schemeClr val="tx1">
                  <a:lumMod val="75000"/>
                  <a:lumOff val="25000"/>
                </a:schemeClr>
              </a:solidFill>
            </a:endParaRPr>
          </a:p>
        </p:txBody>
      </p:sp>
      <p:sp>
        <p:nvSpPr>
          <p:cNvPr id="39939" name="Espace réservé du numéro de diapositive 1"/>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02A04826-36F6-4411-9155-6FB0D420B95B}" type="slidenum">
              <a:rPr lang="fr-FR"/>
              <a:pPr fontAlgn="base">
                <a:spcBef>
                  <a:spcPct val="0"/>
                </a:spcBef>
                <a:spcAft>
                  <a:spcPct val="0"/>
                </a:spcAft>
                <a:defRPr/>
              </a:pPr>
              <a:t>21</a:t>
            </a:fld>
            <a:endParaRPr lang="fr-FR"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995738" y="0"/>
            <a:ext cx="3940175" cy="1143000"/>
          </a:xfrm>
        </p:spPr>
        <p:txBody>
          <a:bodyPr/>
          <a:lstStyle/>
          <a:p>
            <a:pPr eaLnBrk="1" hangingPunct="1"/>
            <a:r>
              <a:rPr lang="fr-FR" dirty="0">
                <a:solidFill>
                  <a:srgbClr val="FF0000"/>
                </a:solidFill>
                <a:latin typeface="Arial" charset="0"/>
                <a:cs typeface="Arial" charset="0"/>
              </a:rPr>
              <a:t>HSH</a:t>
            </a:r>
          </a:p>
        </p:txBody>
      </p:sp>
      <p:sp>
        <p:nvSpPr>
          <p:cNvPr id="3" name="Content Placeholder 2"/>
          <p:cNvSpPr>
            <a:spLocks noGrp="1"/>
          </p:cNvSpPr>
          <p:nvPr>
            <p:ph idx="1"/>
          </p:nvPr>
        </p:nvSpPr>
        <p:spPr>
          <a:xfrm>
            <a:off x="1331913" y="692150"/>
            <a:ext cx="7704137" cy="6161088"/>
          </a:xfrm>
        </p:spPr>
        <p:txBody>
          <a:bodyPr rtlCol="0">
            <a:normAutofit lnSpcReduction="10000"/>
          </a:bodyPr>
          <a:lstStyle/>
          <a:p>
            <a:pPr eaLnBrk="1" fontAlgn="auto" hangingPunct="1">
              <a:spcAft>
                <a:spcPts val="0"/>
              </a:spcAft>
              <a:buFont typeface="Wingdings 3" charset="2"/>
              <a:buChar char=""/>
              <a:defRPr/>
            </a:pPr>
            <a:endParaRPr lang="fr-FR" sz="1800" b="1" dirty="0">
              <a:solidFill>
                <a:schemeClr val="tx1">
                  <a:lumMod val="75000"/>
                  <a:lumOff val="25000"/>
                </a:schemeClr>
              </a:solidFill>
            </a:endParaRPr>
          </a:p>
          <a:p>
            <a:pPr eaLnBrk="1" fontAlgn="auto" hangingPunct="1">
              <a:spcAft>
                <a:spcPts val="0"/>
              </a:spcAft>
              <a:buFont typeface="Wingdings 3" charset="2"/>
              <a:buChar char=""/>
              <a:defRPr/>
            </a:pPr>
            <a:r>
              <a:rPr lang="fr-FR" sz="2800" b="1" dirty="0">
                <a:solidFill>
                  <a:schemeClr val="tx1">
                    <a:lumMod val="75000"/>
                    <a:lumOff val="25000"/>
                  </a:schemeClr>
                </a:solidFill>
                <a:latin typeface="Arial" panose="020B0604020202020204" pitchFamily="34" charset="0"/>
                <a:cs typeface="Arial" panose="020B0604020202020204" pitchFamily="34" charset="0"/>
              </a:rPr>
              <a:t>Vaccination contre l’hépatite A recommandée dans le calendrier vaccinal dans le BEH depuis 2006</a:t>
            </a:r>
          </a:p>
          <a:p>
            <a:pPr marL="0" indent="0" eaLnBrk="1" fontAlgn="auto" hangingPunct="1">
              <a:spcAft>
                <a:spcPts val="0"/>
              </a:spcAft>
              <a:buFont typeface="Wingdings 3" charset="2"/>
              <a:buNone/>
              <a:defRPr/>
            </a:pPr>
            <a:endParaRPr lang="fr-FR" sz="2800" b="1" dirty="0">
              <a:solidFill>
                <a:schemeClr val="tx1">
                  <a:lumMod val="75000"/>
                  <a:lumOff val="25000"/>
                </a:schemeClr>
              </a:solidFill>
              <a:latin typeface="Arial" panose="020B0604020202020204" pitchFamily="34" charset="0"/>
              <a:cs typeface="Arial" panose="020B0604020202020204" pitchFamily="34" charset="0"/>
            </a:endParaRPr>
          </a:p>
          <a:p>
            <a:pPr marL="0" indent="0" eaLnBrk="1" fontAlgn="auto" hangingPunct="1">
              <a:spcAft>
                <a:spcPts val="0"/>
              </a:spcAft>
              <a:buFont typeface="Wingdings 3" charset="2"/>
              <a:buNone/>
              <a:defRPr/>
            </a:pPr>
            <a:r>
              <a:rPr lang="fr-FR" sz="2800" b="1" dirty="0">
                <a:solidFill>
                  <a:schemeClr val="tx1">
                    <a:lumMod val="75000"/>
                    <a:lumOff val="25000"/>
                  </a:schemeClr>
                </a:solidFill>
                <a:latin typeface="Arial" panose="020B0604020202020204" pitchFamily="34" charset="0"/>
                <a:cs typeface="Arial" panose="020B0604020202020204" pitchFamily="34" charset="0"/>
              </a:rPr>
              <a:t>HSH</a:t>
            </a:r>
            <a:r>
              <a:rPr lang="fr-FR" sz="2800" dirty="0">
                <a:solidFill>
                  <a:schemeClr val="tx1">
                    <a:lumMod val="75000"/>
                    <a:lumOff val="25000"/>
                  </a:schemeClr>
                </a:solidFill>
                <a:latin typeface="Arial" panose="020B0604020202020204" pitchFamily="34" charset="0"/>
                <a:cs typeface="Arial" panose="020B0604020202020204" pitchFamily="34" charset="0"/>
              </a:rPr>
              <a:t> : </a:t>
            </a:r>
            <a:r>
              <a:rPr lang="fr-FR" sz="2800" dirty="0">
                <a:solidFill>
                  <a:schemeClr val="tx1"/>
                </a:solidFill>
                <a:latin typeface="Arial" panose="020B0604020202020204" pitchFamily="34" charset="0"/>
                <a:cs typeface="Arial" panose="020B0604020202020204" pitchFamily="34" charset="0"/>
              </a:rPr>
              <a:t>hommes ayant des relations sexuelles avec des hommes</a:t>
            </a:r>
          </a:p>
          <a:p>
            <a:pPr eaLnBrk="1" fontAlgn="auto" hangingPunct="1">
              <a:spcAft>
                <a:spcPts val="0"/>
              </a:spcAft>
              <a:buFont typeface="Wingdings 3" charset="2"/>
              <a:buChar char=""/>
              <a:defRPr/>
            </a:pPr>
            <a:endParaRPr lang="fr-FR" sz="2800"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Wingdings 3" charset="2"/>
              <a:buChar char=""/>
              <a:defRPr/>
            </a:pPr>
            <a:r>
              <a:rPr lang="fr-FR" sz="2800" dirty="0">
                <a:solidFill>
                  <a:schemeClr val="tx1"/>
                </a:solidFill>
                <a:latin typeface="Arial" panose="020B0604020202020204" pitchFamily="34" charset="0"/>
                <a:cs typeface="Arial" panose="020B0604020202020204" pitchFamily="34" charset="0"/>
              </a:rPr>
              <a:t>1,1% de la population masculine se définit comme homosexuelle.</a:t>
            </a:r>
          </a:p>
          <a:p>
            <a:pPr eaLnBrk="1" fontAlgn="auto" hangingPunct="1">
              <a:spcAft>
                <a:spcPts val="0"/>
              </a:spcAft>
              <a:buFont typeface="Wingdings 3" charset="2"/>
              <a:buNone/>
              <a:defRPr/>
            </a:pPr>
            <a:endParaRPr lang="fr-FR" sz="2800"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Wingdings 3" charset="2"/>
              <a:buChar char=""/>
              <a:defRPr/>
            </a:pPr>
            <a:r>
              <a:rPr lang="fr-FR" sz="2800" dirty="0">
                <a:solidFill>
                  <a:schemeClr val="tx1"/>
                </a:solidFill>
                <a:latin typeface="Arial" panose="020B0604020202020204" pitchFamily="34" charset="0"/>
                <a:cs typeface="Arial" panose="020B0604020202020204" pitchFamily="34" charset="0"/>
              </a:rPr>
              <a:t>4,1% des hommes ont eu des relations sexuelles avec des hommes. </a:t>
            </a:r>
          </a:p>
          <a:p>
            <a:pPr eaLnBrk="1" fontAlgn="auto" hangingPunct="1">
              <a:spcAft>
                <a:spcPts val="0"/>
              </a:spcAft>
              <a:buFont typeface="Wingdings 3" charset="2"/>
              <a:buChar char=""/>
              <a:defRPr/>
            </a:pPr>
            <a:endParaRPr lang="fr-FR" sz="2800" dirty="0">
              <a:solidFill>
                <a:schemeClr val="tx1">
                  <a:lumMod val="75000"/>
                  <a:lumOff val="25000"/>
                </a:schemeClr>
              </a:solidFill>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endParaRPr lang="fr-FR" sz="2400" dirty="0">
              <a:solidFill>
                <a:schemeClr val="tx1">
                  <a:lumMod val="75000"/>
                  <a:lumOff val="25000"/>
                </a:schemeClr>
              </a:solidFill>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endParaRPr lang="fr-FR" sz="2400" dirty="0">
              <a:solidFill>
                <a:schemeClr val="tx1">
                  <a:lumMod val="75000"/>
                  <a:lumOff val="25000"/>
                </a:schemeClr>
              </a:solidFill>
            </a:endParaRPr>
          </a:p>
        </p:txBody>
      </p:sp>
      <p:sp>
        <p:nvSpPr>
          <p:cNvPr id="40964"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9E9E06B5-7D9B-4FF0-91E1-4008396F802D}" type="slidenum">
              <a:rPr lang="fr-FR"/>
              <a:pPr fontAlgn="base">
                <a:spcBef>
                  <a:spcPct val="0"/>
                </a:spcBef>
                <a:spcAft>
                  <a:spcPct val="0"/>
                </a:spcAft>
                <a:defRPr/>
              </a:pPr>
              <a:t>22</a:t>
            </a:fld>
            <a:endParaRPr lang="fr-FR" dirty="0"/>
          </a:p>
        </p:txBody>
      </p:sp>
      <p:sp>
        <p:nvSpPr>
          <p:cNvPr id="5" name="ZoneTexte 4"/>
          <p:cNvSpPr txBox="1">
            <a:spLocks noChangeArrowheads="1"/>
          </p:cNvSpPr>
          <p:nvPr/>
        </p:nvSpPr>
        <p:spPr bwMode="auto">
          <a:xfrm>
            <a:off x="4572000" y="3357563"/>
            <a:ext cx="4214813" cy="954087"/>
          </a:xfrm>
          <a:prstGeom prst="rect">
            <a:avLst/>
          </a:prstGeom>
          <a:noFill/>
          <a:ln w="9525">
            <a:noFill/>
            <a:miter lim="800000"/>
            <a:headEnd/>
            <a:tailEnd/>
          </a:ln>
        </p:spPr>
        <p:txBody>
          <a:bodyPr>
            <a:spAutoFit/>
          </a:bodyPr>
          <a:lstStyle/>
          <a:p>
            <a:r>
              <a:rPr lang="fr-FR" sz="2800" b="1" dirty="0"/>
              <a:t>Rapports oraux-anaux</a:t>
            </a:r>
          </a:p>
          <a:p>
            <a:r>
              <a:rPr lang="fr-FR" sz="2800" b="1" dirty="0"/>
              <a:t>Rapports digito-anaux</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350" y="0"/>
            <a:ext cx="7740650" cy="6858000"/>
          </a:xfrm>
        </p:spPr>
        <p:txBody>
          <a:bodyPr rtlCol="0">
            <a:normAutofit/>
          </a:bodyPr>
          <a:lstStyle/>
          <a:p>
            <a:pPr marL="0" indent="0" eaLnBrk="1" fontAlgn="auto" hangingPunct="1">
              <a:spcAft>
                <a:spcPts val="0"/>
              </a:spcAft>
              <a:buFont typeface="Wingdings 3" charset="2"/>
              <a:buNone/>
              <a:defRPr/>
            </a:pPr>
            <a:r>
              <a:rPr lang="fr-FR" sz="2800" dirty="0">
                <a:solidFill>
                  <a:srgbClr val="FF0000"/>
                </a:solidFill>
                <a:latin typeface="Arial" panose="020B0604020202020204" pitchFamily="34" charset="0"/>
                <a:cs typeface="Arial" panose="020B0604020202020204" pitchFamily="34" charset="0"/>
              </a:rPr>
              <a:t>Pourcentage de personnes ayant déjà pratiqué l’anulingus dans la population générale (1) (2)</a:t>
            </a:r>
          </a:p>
          <a:p>
            <a:pPr eaLnBrk="1" fontAlgn="auto" hangingPunct="1">
              <a:spcAft>
                <a:spcPts val="0"/>
              </a:spcAft>
              <a:buFont typeface="Wingdings 3" charset="2"/>
              <a:buNone/>
              <a:defRPr/>
            </a:pPr>
            <a:endParaRPr lang="fr-FR" sz="2400"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Arial" panose="020B0604020202020204" pitchFamily="34" charset="0"/>
              <a:buChar char="•"/>
              <a:defRPr/>
            </a:pPr>
            <a:r>
              <a:rPr lang="fr-FR" sz="2600" dirty="0">
                <a:solidFill>
                  <a:schemeClr val="tx1"/>
                </a:solidFill>
                <a:latin typeface="Arial" panose="020B0604020202020204" pitchFamily="34" charset="0"/>
                <a:cs typeface="Arial" panose="020B0604020202020204" pitchFamily="34" charset="0"/>
              </a:rPr>
              <a:t>43% des hommes hétérosexuels, </a:t>
            </a:r>
          </a:p>
          <a:p>
            <a:pPr eaLnBrk="1" fontAlgn="auto" hangingPunct="1">
              <a:spcAft>
                <a:spcPts val="0"/>
              </a:spcAft>
              <a:buFont typeface="Arial" panose="020B0604020202020204" pitchFamily="34" charset="0"/>
              <a:buChar char="•"/>
              <a:defRPr/>
            </a:pPr>
            <a:endParaRPr lang="es-ES_tradnl" sz="2600"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Arial" panose="020B0604020202020204" pitchFamily="34" charset="0"/>
              <a:buChar char="•"/>
              <a:defRPr/>
            </a:pPr>
            <a:r>
              <a:rPr lang="fr-FR" sz="2600" dirty="0">
                <a:solidFill>
                  <a:schemeClr val="tx1"/>
                </a:solidFill>
                <a:latin typeface="Arial" panose="020B0604020202020204" pitchFamily="34" charset="0"/>
                <a:cs typeface="Arial" panose="020B0604020202020204" pitchFamily="34" charset="0"/>
              </a:rPr>
              <a:t>60% des HSH (avec partenaires occasionnels),</a:t>
            </a:r>
          </a:p>
          <a:p>
            <a:pPr eaLnBrk="1" fontAlgn="auto" hangingPunct="1">
              <a:spcAft>
                <a:spcPts val="0"/>
              </a:spcAft>
              <a:buFont typeface="Arial" panose="020B0604020202020204" pitchFamily="34" charset="0"/>
              <a:buChar char="•"/>
              <a:defRPr/>
            </a:pPr>
            <a:endParaRPr lang="es-ES_tradnl" sz="2600"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Arial" panose="020B0604020202020204" pitchFamily="34" charset="0"/>
              <a:buChar char="•"/>
              <a:defRPr/>
            </a:pPr>
            <a:r>
              <a:rPr lang="fr-FR" sz="2600" dirty="0">
                <a:solidFill>
                  <a:schemeClr val="tx1"/>
                </a:solidFill>
                <a:latin typeface="Arial" panose="020B0604020202020204" pitchFamily="34" charset="0"/>
                <a:cs typeface="Arial" panose="020B0604020202020204" pitchFamily="34" charset="0"/>
              </a:rPr>
              <a:t>16% des femmes hétérosexuelles,</a:t>
            </a:r>
          </a:p>
          <a:p>
            <a:pPr marL="0" indent="0" eaLnBrk="1" fontAlgn="auto" hangingPunct="1">
              <a:spcAft>
                <a:spcPts val="0"/>
              </a:spcAft>
              <a:buFont typeface="Wingdings 3" charset="2"/>
              <a:buNone/>
              <a:defRPr/>
            </a:pPr>
            <a:endParaRPr lang="es-ES_tradnl" sz="2600"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Arial" panose="020B0604020202020204" pitchFamily="34" charset="0"/>
              <a:buChar char="•"/>
              <a:defRPr/>
            </a:pPr>
            <a:r>
              <a:rPr lang="fr-FR" sz="2600" dirty="0">
                <a:solidFill>
                  <a:schemeClr val="tx1"/>
                </a:solidFill>
                <a:latin typeface="Arial" panose="020B0604020202020204" pitchFamily="34" charset="0"/>
                <a:cs typeface="Arial" panose="020B0604020202020204" pitchFamily="34" charset="0"/>
              </a:rPr>
              <a:t>15% des jeunes entre 15 et 24 ans</a:t>
            </a:r>
            <a:r>
              <a:rPr lang="fr-FR" sz="2400" dirty="0">
                <a:solidFill>
                  <a:schemeClr val="tx1"/>
                </a:solidFill>
                <a:latin typeface="Arial" panose="020B0604020202020204" pitchFamily="34" charset="0"/>
                <a:cs typeface="Arial" panose="020B0604020202020204" pitchFamily="34" charset="0"/>
              </a:rPr>
              <a:t>.</a:t>
            </a:r>
          </a:p>
          <a:p>
            <a:pPr eaLnBrk="1" fontAlgn="auto" hangingPunct="1">
              <a:spcAft>
                <a:spcPts val="0"/>
              </a:spcAft>
              <a:buFont typeface="Wingdings 3" charset="2"/>
              <a:buNone/>
              <a:defRPr/>
            </a:pPr>
            <a:endParaRPr lang="fr-FR" sz="2400" dirty="0">
              <a:solidFill>
                <a:schemeClr val="tx1">
                  <a:lumMod val="75000"/>
                  <a:lumOff val="25000"/>
                </a:schemeClr>
              </a:solidFill>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r>
              <a:rPr lang="fr-FR" sz="2000" i="1" dirty="0">
                <a:solidFill>
                  <a:schemeClr val="tx1">
                    <a:lumMod val="75000"/>
                    <a:lumOff val="25000"/>
                  </a:schemeClr>
                </a:solidFill>
                <a:latin typeface="Arial" panose="020B0604020202020204" pitchFamily="34" charset="0"/>
                <a:cs typeface="Arial" panose="020B0604020202020204" pitchFamily="34" charset="0"/>
              </a:rPr>
              <a:t>(1)Ifop. </a:t>
            </a:r>
            <a:r>
              <a:rPr lang="fr-FR" sz="2000" b="1" i="1" dirty="0">
                <a:solidFill>
                  <a:schemeClr val="tx1">
                    <a:lumMod val="75000"/>
                    <a:lumOff val="25000"/>
                  </a:schemeClr>
                </a:solidFill>
                <a:latin typeface="Arial" panose="020B0604020202020204" pitchFamily="34" charset="0"/>
                <a:cs typeface="Arial" panose="020B0604020202020204" pitchFamily="34" charset="0"/>
              </a:rPr>
              <a:t>Les français et le 1</a:t>
            </a:r>
            <a:r>
              <a:rPr lang="fr-FR" sz="2000" b="1" i="1" baseline="30000" dirty="0">
                <a:solidFill>
                  <a:schemeClr val="tx1">
                    <a:lumMod val="75000"/>
                    <a:lumOff val="25000"/>
                  </a:schemeClr>
                </a:solidFill>
                <a:latin typeface="Arial" panose="020B0604020202020204" pitchFamily="34" charset="0"/>
                <a:cs typeface="Arial" panose="020B0604020202020204" pitchFamily="34" charset="0"/>
              </a:rPr>
              <a:t>er</a:t>
            </a:r>
            <a:r>
              <a:rPr lang="fr-FR" sz="2000" b="1" i="1" dirty="0">
                <a:solidFill>
                  <a:schemeClr val="tx1">
                    <a:lumMod val="75000"/>
                    <a:lumOff val="25000"/>
                  </a:schemeClr>
                </a:solidFill>
                <a:latin typeface="Arial" panose="020B0604020202020204" pitchFamily="34" charset="0"/>
                <a:cs typeface="Arial" panose="020B0604020202020204" pitchFamily="34" charset="0"/>
              </a:rPr>
              <a:t> soir ; à l’heure des sites de rencontres</a:t>
            </a:r>
            <a:r>
              <a:rPr lang="fr-FR" sz="2000" i="1" dirty="0">
                <a:solidFill>
                  <a:schemeClr val="tx1">
                    <a:lumMod val="75000"/>
                    <a:lumOff val="25000"/>
                  </a:schemeClr>
                </a:solidFill>
                <a:latin typeface="Arial" panose="020B0604020202020204" pitchFamily="34" charset="0"/>
                <a:cs typeface="Arial" panose="020B0604020202020204" pitchFamily="34" charset="0"/>
              </a:rPr>
              <a:t>. </a:t>
            </a:r>
          </a:p>
          <a:p>
            <a:pPr eaLnBrk="1" fontAlgn="auto" hangingPunct="1">
              <a:spcAft>
                <a:spcPts val="0"/>
              </a:spcAft>
              <a:buFont typeface="Wingdings 3" charset="2"/>
              <a:buNone/>
              <a:defRPr/>
            </a:pPr>
            <a:r>
              <a:rPr lang="fr-FR" sz="2000" i="1" dirty="0">
                <a:solidFill>
                  <a:schemeClr val="tx1">
                    <a:lumMod val="75000"/>
                    <a:lumOff val="25000"/>
                  </a:schemeClr>
                </a:solidFill>
                <a:latin typeface="Arial" panose="020B0604020202020204" pitchFamily="34" charset="0"/>
                <a:cs typeface="Arial" panose="020B0604020202020204" pitchFamily="34" charset="0"/>
              </a:rPr>
              <a:t>(2)Ifop. </a:t>
            </a:r>
            <a:r>
              <a:rPr lang="fr-FR" sz="2000" b="1" i="1" dirty="0">
                <a:solidFill>
                  <a:schemeClr val="tx1">
                    <a:lumMod val="75000"/>
                    <a:lumOff val="25000"/>
                  </a:schemeClr>
                </a:solidFill>
                <a:latin typeface="Arial" panose="020B0604020202020204" pitchFamily="34" charset="0"/>
                <a:cs typeface="Arial" panose="020B0604020202020204" pitchFamily="34" charset="0"/>
              </a:rPr>
              <a:t>Génération youporn ; mythe ou réalité</a:t>
            </a:r>
            <a:r>
              <a:rPr lang="fr-FR" sz="2000" i="1" dirty="0">
                <a:solidFill>
                  <a:schemeClr val="tx1">
                    <a:lumMod val="75000"/>
                    <a:lumOff val="25000"/>
                  </a:schemeClr>
                </a:solidFill>
                <a:latin typeface="Arial" panose="020B0604020202020204" pitchFamily="34" charset="0"/>
                <a:cs typeface="Arial" panose="020B0604020202020204" pitchFamily="34" charset="0"/>
              </a:rPr>
              <a:t> ?</a:t>
            </a:r>
            <a:endParaRPr lang="fr-FR" sz="2000" dirty="0">
              <a:solidFill>
                <a:schemeClr val="tx1">
                  <a:lumMod val="75000"/>
                  <a:lumOff val="25000"/>
                </a:schemeClr>
              </a:solidFill>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endParaRPr lang="fr-FR" sz="1800" dirty="0">
              <a:solidFill>
                <a:schemeClr val="tx1">
                  <a:lumMod val="75000"/>
                  <a:lumOff val="25000"/>
                </a:schemeClr>
              </a:solidFill>
            </a:endParaRPr>
          </a:p>
          <a:p>
            <a:pPr eaLnBrk="1" fontAlgn="auto" hangingPunct="1">
              <a:spcAft>
                <a:spcPts val="0"/>
              </a:spcAft>
              <a:buFont typeface="Wingdings 3" charset="2"/>
              <a:buNone/>
              <a:defRPr/>
            </a:pPr>
            <a:endParaRPr lang="fr-FR" sz="1800" dirty="0">
              <a:solidFill>
                <a:schemeClr val="tx1">
                  <a:lumMod val="75000"/>
                  <a:lumOff val="25000"/>
                </a:schemeClr>
              </a:solidFill>
            </a:endParaRPr>
          </a:p>
        </p:txBody>
      </p:sp>
      <p:sp>
        <p:nvSpPr>
          <p:cNvPr id="41987" name="Slide Number Placeholder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5EFA1463-8D5F-488A-B77B-BF8486728A69}" type="slidenum">
              <a:rPr lang="fr-FR"/>
              <a:pPr fontAlgn="base">
                <a:spcBef>
                  <a:spcPct val="0"/>
                </a:spcBef>
                <a:spcAft>
                  <a:spcPct val="0"/>
                </a:spcAft>
                <a:defRPr/>
              </a:pPr>
              <a:t>23</a:t>
            </a:fld>
            <a:endParaRPr lang="fr-FR"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7250" y="950913"/>
            <a:ext cx="8286750" cy="5907087"/>
          </a:xfrm>
        </p:spPr>
        <p:txBody>
          <a:bodyPr rtlCol="0">
            <a:normAutofit lnSpcReduction="10000"/>
          </a:bodyPr>
          <a:lstStyle/>
          <a:p>
            <a:pPr eaLnBrk="1" fontAlgn="auto" hangingPunct="1">
              <a:spcAft>
                <a:spcPts val="0"/>
              </a:spcAft>
              <a:buFont typeface="Wingdings 3" charset="2"/>
              <a:buChar char=""/>
              <a:defRPr/>
            </a:pPr>
            <a:endParaRPr lang="fr-FR" sz="1800" dirty="0">
              <a:solidFill>
                <a:schemeClr val="tx1">
                  <a:lumMod val="75000"/>
                  <a:lumOff val="25000"/>
                </a:schemeClr>
              </a:solidFill>
            </a:endParaRPr>
          </a:p>
          <a:p>
            <a:pPr eaLnBrk="1" fontAlgn="auto" hangingPunct="1">
              <a:spcAft>
                <a:spcPts val="0"/>
              </a:spcAft>
              <a:buFont typeface="Wingdings 3" charset="2"/>
              <a:buChar char=""/>
              <a:defRPr/>
            </a:pPr>
            <a:r>
              <a:rPr lang="fr-FR" sz="2400" dirty="0">
                <a:solidFill>
                  <a:schemeClr val="tx1"/>
                </a:solidFill>
                <a:latin typeface="Arial" panose="020B0604020202020204" pitchFamily="34" charset="0"/>
                <a:cs typeface="Arial" panose="020B0604020202020204" pitchFamily="34" charset="0"/>
              </a:rPr>
              <a:t>Vaccination : </a:t>
            </a:r>
          </a:p>
          <a:p>
            <a:pPr eaLnBrk="1" fontAlgn="auto" hangingPunct="1">
              <a:spcAft>
                <a:spcPts val="0"/>
              </a:spcAft>
              <a:buFontTx/>
              <a:buChar char="-"/>
              <a:defRPr/>
            </a:pPr>
            <a:r>
              <a:rPr lang="fr-FR" sz="2400" dirty="0">
                <a:solidFill>
                  <a:schemeClr val="tx1"/>
                </a:solidFill>
                <a:latin typeface="Arial" panose="020B0604020202020204" pitchFamily="34" charset="0"/>
                <a:cs typeface="Arial" panose="020B0604020202020204" pitchFamily="34" charset="0"/>
              </a:rPr>
              <a:t>Recommandée depuis 2006 après avis du HCSP en France.</a:t>
            </a:r>
          </a:p>
          <a:p>
            <a:pPr eaLnBrk="1" fontAlgn="auto" hangingPunct="1">
              <a:spcAft>
                <a:spcPts val="0"/>
              </a:spcAft>
              <a:buFont typeface="Wingdings 3" charset="2"/>
              <a:buNone/>
              <a:defRPr/>
            </a:pPr>
            <a:endParaRPr lang="fr-FR" sz="2400"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Wingdings 3" charset="2"/>
              <a:buChar char=""/>
              <a:defRPr/>
            </a:pPr>
            <a:r>
              <a:rPr lang="fr-FR" sz="2400" b="1" dirty="0">
                <a:solidFill>
                  <a:schemeClr val="tx1"/>
                </a:solidFill>
                <a:latin typeface="Arial" panose="020B0604020202020204" pitchFamily="34" charset="0"/>
                <a:cs typeface="Arial" panose="020B0604020202020204" pitchFamily="34" charset="0"/>
              </a:rPr>
              <a:t> </a:t>
            </a:r>
            <a:r>
              <a:rPr lang="fr-FR" sz="2400" dirty="0">
                <a:solidFill>
                  <a:schemeClr val="tx1"/>
                </a:solidFill>
                <a:latin typeface="Arial" panose="020B0604020202020204" pitchFamily="34" charset="0"/>
                <a:cs typeface="Arial" panose="020B0604020202020204" pitchFamily="34" charset="0"/>
              </a:rPr>
              <a:t>HCSP, 2009, le manque de vaccination des patients (1) :</a:t>
            </a:r>
            <a:endParaRPr lang="es-ES_tradnl" sz="2400" b="1"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Arial" panose="020B0604020202020204" pitchFamily="34" charset="0"/>
              <a:buChar char="•"/>
              <a:defRPr/>
            </a:pPr>
            <a:r>
              <a:rPr lang="fr-FR" sz="2400" dirty="0">
                <a:solidFill>
                  <a:schemeClr val="tx1"/>
                </a:solidFill>
                <a:latin typeface="Arial" panose="020B0604020202020204" pitchFamily="34" charset="0"/>
                <a:cs typeface="Arial" panose="020B0604020202020204" pitchFamily="34" charset="0"/>
              </a:rPr>
              <a:t>- perception insuffisante du risque</a:t>
            </a:r>
            <a:endParaRPr lang="es-ES_tradnl" sz="2400" b="1"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Arial" panose="020B0604020202020204" pitchFamily="34" charset="0"/>
              <a:buChar char="•"/>
              <a:defRPr/>
            </a:pPr>
            <a:r>
              <a:rPr lang="fr-FR" sz="2400" dirty="0">
                <a:solidFill>
                  <a:schemeClr val="tx1"/>
                </a:solidFill>
                <a:latin typeface="Arial" panose="020B0604020202020204" pitchFamily="34" charset="0"/>
                <a:cs typeface="Arial" panose="020B0604020202020204" pitchFamily="34" charset="0"/>
              </a:rPr>
              <a:t>- la méconnaissance de nombreux médecins traitants</a:t>
            </a:r>
            <a:endParaRPr lang="es-ES_tradnl" sz="2400" b="1" dirty="0">
              <a:solidFill>
                <a:schemeClr val="tx1"/>
              </a:solidFill>
              <a:latin typeface="Arial" panose="020B0604020202020204" pitchFamily="34" charset="0"/>
              <a:cs typeface="Arial" panose="020B0604020202020204" pitchFamily="34" charset="0"/>
            </a:endParaRPr>
          </a:p>
          <a:p>
            <a:pPr eaLnBrk="1" fontAlgn="auto" hangingPunct="1">
              <a:spcAft>
                <a:spcPts val="0"/>
              </a:spcAft>
              <a:buFont typeface="Arial" panose="020B0604020202020204" pitchFamily="34" charset="0"/>
              <a:buChar char="•"/>
              <a:defRPr/>
            </a:pPr>
            <a:r>
              <a:rPr lang="fr-FR" sz="2400" dirty="0">
                <a:solidFill>
                  <a:schemeClr val="tx1"/>
                </a:solidFill>
                <a:latin typeface="Arial" panose="020B0604020202020204" pitchFamily="34" charset="0"/>
                <a:cs typeface="Arial" panose="020B0604020202020204" pitchFamily="34" charset="0"/>
              </a:rPr>
              <a:t>- le prix du vaccin</a:t>
            </a:r>
          </a:p>
          <a:p>
            <a:pPr eaLnBrk="1" fontAlgn="auto" hangingPunct="1">
              <a:spcAft>
                <a:spcPts val="0"/>
              </a:spcAft>
              <a:buFont typeface="Wingdings 3" pitchFamily="18" charset="2"/>
              <a:buNone/>
              <a:defRPr/>
            </a:pPr>
            <a:endParaRPr lang="fr-FR" sz="2400" dirty="0">
              <a:solidFill>
                <a:schemeClr val="tx1">
                  <a:lumMod val="75000"/>
                  <a:lumOff val="25000"/>
                </a:schemeClr>
              </a:solidFill>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r>
              <a:rPr lang="fr-FR" sz="2000" i="1" dirty="0">
                <a:solidFill>
                  <a:schemeClr val="tx1">
                    <a:lumMod val="75000"/>
                    <a:lumOff val="25000"/>
                  </a:schemeClr>
                </a:solidFill>
                <a:latin typeface="Arial" panose="020B0604020202020204" pitchFamily="34" charset="0"/>
                <a:cs typeface="Arial" panose="020B0604020202020204" pitchFamily="34" charset="0"/>
              </a:rPr>
              <a:t>(1) Avis du Haut Conseil de la Santé Publique relatif aux </a:t>
            </a:r>
            <a:r>
              <a:rPr lang="fr-FR" sz="2000" b="1" i="1" dirty="0">
                <a:solidFill>
                  <a:schemeClr val="tx1">
                    <a:lumMod val="75000"/>
                    <a:lumOff val="25000"/>
                  </a:schemeClr>
                </a:solidFill>
                <a:latin typeface="Arial" panose="020B0604020202020204" pitchFamily="34" charset="0"/>
                <a:cs typeface="Arial" panose="020B0604020202020204" pitchFamily="34" charset="0"/>
              </a:rPr>
              <a:t>recommandations de vaccination préventive ciblée contre l’hépatite A. Séance du 13 février 2009</a:t>
            </a:r>
            <a:r>
              <a:rPr lang="fr-FR" sz="2000" i="1" dirty="0">
                <a:solidFill>
                  <a:schemeClr val="tx1">
                    <a:lumMod val="75000"/>
                    <a:lumOff val="25000"/>
                  </a:schemeClr>
                </a:solidFill>
                <a:latin typeface="Arial" panose="020B0604020202020204" pitchFamily="34" charset="0"/>
                <a:cs typeface="Arial" panose="020B0604020202020204" pitchFamily="34" charset="0"/>
              </a:rPr>
              <a:t> » BEH 2009 ; (16 -17) : 173-174. </a:t>
            </a:r>
            <a:endParaRPr lang="es-ES_tradnl" sz="2000" dirty="0">
              <a:solidFill>
                <a:schemeClr val="tx1">
                  <a:lumMod val="75000"/>
                  <a:lumOff val="25000"/>
                </a:schemeClr>
              </a:solidFill>
            </a:endParaRPr>
          </a:p>
        </p:txBody>
      </p:sp>
      <p:sp>
        <p:nvSpPr>
          <p:cNvPr id="44035" name="Espace réservé du numéro de diapositive 1"/>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D9E73002-4582-417B-9952-4380B029B91F}" type="slidenum">
              <a:rPr lang="fr-FR"/>
              <a:pPr fontAlgn="base">
                <a:spcBef>
                  <a:spcPct val="0"/>
                </a:spcBef>
                <a:spcAft>
                  <a:spcPct val="0"/>
                </a:spcAft>
                <a:defRPr/>
              </a:pPr>
              <a:t>24</a:t>
            </a:fld>
            <a:endParaRPr lang="fr-FR" dirty="0"/>
          </a:p>
        </p:txBody>
      </p:sp>
      <p:sp>
        <p:nvSpPr>
          <p:cNvPr id="45060" name="Title 1"/>
          <p:cNvSpPr>
            <a:spLocks noGrp="1"/>
          </p:cNvSpPr>
          <p:nvPr>
            <p:ph type="title"/>
          </p:nvPr>
        </p:nvSpPr>
        <p:spPr>
          <a:xfrm>
            <a:off x="1476375" y="0"/>
            <a:ext cx="5991225" cy="1143000"/>
          </a:xfrm>
        </p:spPr>
        <p:txBody>
          <a:bodyPr/>
          <a:lstStyle/>
          <a:p>
            <a:pPr eaLnBrk="1" hangingPunct="1"/>
            <a:r>
              <a:rPr lang="fr-FR" dirty="0">
                <a:solidFill>
                  <a:srgbClr val="FF0000"/>
                </a:solidFill>
                <a:latin typeface="Arial" charset="0"/>
                <a:cs typeface="Arial" charset="0"/>
              </a:rPr>
              <a:t>Stratégie de prévention</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1"/>
          <p:cNvSpPr>
            <a:spLocks noGrp="1"/>
          </p:cNvSpPr>
          <p:nvPr>
            <p:ph idx="1"/>
          </p:nvPr>
        </p:nvSpPr>
        <p:spPr>
          <a:xfrm>
            <a:off x="1619250" y="1481138"/>
            <a:ext cx="7524750" cy="4972050"/>
          </a:xfrm>
        </p:spPr>
        <p:txBody>
          <a:bodyPr/>
          <a:lstStyle/>
          <a:p>
            <a:pPr eaLnBrk="1" hangingPunct="1"/>
            <a:r>
              <a:rPr lang="fr-FR" sz="2800" u="sng" dirty="0">
                <a:solidFill>
                  <a:schemeClr val="tx1"/>
                </a:solidFill>
                <a:latin typeface="Arial" charset="0"/>
                <a:cs typeface="Arial" charset="0"/>
              </a:rPr>
              <a:t>Hypothèse</a:t>
            </a:r>
            <a:r>
              <a:rPr lang="fr-FR" sz="2800" dirty="0">
                <a:solidFill>
                  <a:schemeClr val="tx1"/>
                </a:solidFill>
                <a:latin typeface="Arial" charset="0"/>
                <a:cs typeface="Arial" charset="0"/>
              </a:rPr>
              <a:t> : quand le médecin généraliste(MG) aborde la sexualité le taux de vaccination contre le virus de l’hépatite A (VHA) chez les HSH augmente</a:t>
            </a:r>
            <a:endParaRPr lang="es-ES_tradnl" sz="2800" dirty="0">
              <a:solidFill>
                <a:schemeClr val="tx1"/>
              </a:solidFill>
              <a:latin typeface="Arial" charset="0"/>
              <a:cs typeface="Arial" charset="0"/>
            </a:endParaRPr>
          </a:p>
          <a:p>
            <a:pPr eaLnBrk="1" hangingPunct="1"/>
            <a:r>
              <a:rPr lang="fr-FR" sz="2800" u="sng" dirty="0">
                <a:solidFill>
                  <a:schemeClr val="tx1"/>
                </a:solidFill>
                <a:latin typeface="Arial" charset="0"/>
                <a:cs typeface="Arial" charset="0"/>
              </a:rPr>
              <a:t>Objectif principal </a:t>
            </a:r>
            <a:r>
              <a:rPr lang="fr-FR" sz="2800" dirty="0">
                <a:solidFill>
                  <a:schemeClr val="tx1"/>
                </a:solidFill>
                <a:latin typeface="Arial" charset="0"/>
                <a:cs typeface="Arial" charset="0"/>
              </a:rPr>
              <a:t>: évaluer la proposition de vaccination par le MG selon le questionnement sur la sexualité </a:t>
            </a:r>
          </a:p>
          <a:p>
            <a:pPr eaLnBrk="1" hangingPunct="1"/>
            <a:r>
              <a:rPr lang="fr-FR" sz="2800" u="sng" dirty="0">
                <a:solidFill>
                  <a:schemeClr val="tx1"/>
                </a:solidFill>
                <a:latin typeface="Arial" charset="0"/>
                <a:cs typeface="Arial" charset="0"/>
              </a:rPr>
              <a:t>Objectifs secondaires </a:t>
            </a:r>
            <a:r>
              <a:rPr lang="fr-FR" sz="2800" dirty="0">
                <a:solidFill>
                  <a:schemeClr val="tx1"/>
                </a:solidFill>
                <a:latin typeface="Arial" charset="0"/>
                <a:cs typeface="Arial" charset="0"/>
              </a:rPr>
              <a:t>: savoir</a:t>
            </a:r>
          </a:p>
          <a:p>
            <a:pPr eaLnBrk="1" hangingPunct="1">
              <a:buFont typeface="Arial" charset="0"/>
              <a:buChar char="•"/>
            </a:pPr>
            <a:r>
              <a:rPr lang="fr-FR" sz="2800" dirty="0">
                <a:solidFill>
                  <a:schemeClr val="tx1"/>
                </a:solidFill>
                <a:latin typeface="Arial" charset="0"/>
                <a:cs typeface="Arial" charset="0"/>
              </a:rPr>
              <a:t>si les MG abordent la sexualité</a:t>
            </a:r>
          </a:p>
          <a:p>
            <a:pPr eaLnBrk="1" hangingPunct="1">
              <a:buFont typeface="Arial" charset="0"/>
              <a:buChar char="•"/>
            </a:pPr>
            <a:r>
              <a:rPr lang="fr-FR" sz="2800" dirty="0">
                <a:solidFill>
                  <a:schemeClr val="tx1"/>
                </a:solidFill>
                <a:latin typeface="Arial" charset="0"/>
                <a:cs typeface="Arial" charset="0"/>
              </a:rPr>
              <a:t>et si les patients veulent en parler</a:t>
            </a:r>
            <a:endParaRPr lang="es-ES_tradnl" sz="2800" dirty="0">
              <a:solidFill>
                <a:schemeClr val="tx1"/>
              </a:solidFill>
              <a:latin typeface="Arial" charset="0"/>
              <a:cs typeface="Arial" charset="0"/>
            </a:endParaRPr>
          </a:p>
          <a:p>
            <a:pPr eaLnBrk="1" hangingPunct="1"/>
            <a:endParaRPr lang="fr-FR" sz="1800" dirty="0"/>
          </a:p>
        </p:txBody>
      </p:sp>
      <p:sp>
        <p:nvSpPr>
          <p:cNvPr id="46083" name="Title 2"/>
          <p:cNvSpPr>
            <a:spLocks noGrp="1"/>
          </p:cNvSpPr>
          <p:nvPr>
            <p:ph type="title"/>
          </p:nvPr>
        </p:nvSpPr>
        <p:spPr>
          <a:xfrm>
            <a:off x="1944688" y="623888"/>
            <a:ext cx="6589712" cy="1281112"/>
          </a:xfrm>
        </p:spPr>
        <p:txBody>
          <a:bodyPr/>
          <a:lstStyle/>
          <a:p>
            <a:pPr eaLnBrk="1" hangingPunct="1"/>
            <a:r>
              <a:rPr lang="fr-FR" dirty="0">
                <a:solidFill>
                  <a:srgbClr val="FF0000"/>
                </a:solidFill>
              </a:rPr>
              <a:t>HYPOTHÈSE ET OBJECTIFS </a:t>
            </a:r>
          </a:p>
        </p:txBody>
      </p:sp>
      <p:sp>
        <p:nvSpPr>
          <p:cNvPr id="46084" name="Title 1"/>
          <p:cNvSpPr txBox="1">
            <a:spLocks/>
          </p:cNvSpPr>
          <p:nvPr/>
        </p:nvSpPr>
        <p:spPr bwMode="auto">
          <a:xfrm>
            <a:off x="468313" y="0"/>
            <a:ext cx="7467600" cy="1143000"/>
          </a:xfrm>
          <a:prstGeom prst="rect">
            <a:avLst/>
          </a:prstGeom>
          <a:noFill/>
          <a:ln w="9525">
            <a:noFill/>
            <a:miter lim="800000"/>
            <a:headEnd/>
            <a:tailEnd/>
          </a:ln>
        </p:spPr>
        <p:txBody>
          <a:bodyPr/>
          <a:lstStyle/>
          <a:p>
            <a:pPr defTabSz="457200"/>
            <a:r>
              <a:rPr lang="fr-FR" sz="3600" dirty="0">
                <a:solidFill>
                  <a:srgbClr val="FF0000"/>
                </a:solidFill>
              </a:rPr>
              <a:t>ENQUETE</a:t>
            </a:r>
          </a:p>
        </p:txBody>
      </p:sp>
      <p:sp>
        <p:nvSpPr>
          <p:cNvPr id="45061" name="Espace réservé du numéro de diapositive 4"/>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0568C8C4-0DCD-4E4C-8247-CCF09F511389}" type="slidenum">
              <a:rPr lang="fr-BE"/>
              <a:pPr fontAlgn="base">
                <a:spcBef>
                  <a:spcPct val="0"/>
                </a:spcBef>
                <a:spcAft>
                  <a:spcPct val="0"/>
                </a:spcAft>
                <a:defRPr/>
              </a:pPr>
              <a:t>25</a:t>
            </a:fld>
            <a:endParaRPr lang="fr-BE"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0" y="1481138"/>
            <a:ext cx="9144000" cy="4525962"/>
          </a:xfrm>
        </p:spPr>
        <p:txBody>
          <a:bodyPr/>
          <a:lstStyle/>
          <a:p>
            <a:pPr eaLnBrk="1" hangingPunct="1">
              <a:buFont typeface="Wingdings 3" pitchFamily="18" charset="2"/>
              <a:buNone/>
            </a:pPr>
            <a:endParaRPr lang="es-ES_tradnl" sz="2400" dirty="0">
              <a:solidFill>
                <a:schemeClr val="tx1"/>
              </a:solidFill>
              <a:latin typeface="Arial" charset="0"/>
              <a:cs typeface="Arial" charset="0"/>
            </a:endParaRPr>
          </a:p>
          <a:p>
            <a:pPr eaLnBrk="1" hangingPunct="1"/>
            <a:r>
              <a:rPr lang="fr-FR" sz="2400" dirty="0">
                <a:solidFill>
                  <a:schemeClr val="tx1"/>
                </a:solidFill>
                <a:latin typeface="Arial" charset="0"/>
                <a:cs typeface="Arial" charset="0"/>
              </a:rPr>
              <a:t>Auto-questionnaire anonyme proposé aux HSH majeurs, mis en ligne du 23 septembre 2015 au 4 Février 2016</a:t>
            </a:r>
          </a:p>
          <a:p>
            <a:pPr eaLnBrk="1" hangingPunct="1">
              <a:buFont typeface="Wingdings 3" pitchFamily="18" charset="2"/>
              <a:buNone/>
            </a:pPr>
            <a:endParaRPr lang="fr-FR" sz="2400" dirty="0">
              <a:solidFill>
                <a:schemeClr val="tx1"/>
              </a:solidFill>
              <a:latin typeface="Arial" charset="0"/>
              <a:cs typeface="Arial" charset="0"/>
            </a:endParaRPr>
          </a:p>
          <a:p>
            <a:pPr eaLnBrk="1" hangingPunct="1"/>
            <a:r>
              <a:rPr lang="fr-FR" sz="2400" dirty="0">
                <a:solidFill>
                  <a:schemeClr val="tx1"/>
                </a:solidFill>
                <a:latin typeface="Arial" charset="0"/>
                <a:cs typeface="Arial" charset="0"/>
              </a:rPr>
              <a:t>Questionnaire sur Internet via Google Forms, lien diffusé sur plusieurs sites Internet de rencontres gays, sur les sites de prévention des maladies sexuellement transmissibles et sur les sites Internet d’associations Gay/LGTB</a:t>
            </a:r>
            <a:endParaRPr lang="es-ES_tradnl" sz="2400" dirty="0">
              <a:solidFill>
                <a:schemeClr val="tx1"/>
              </a:solidFill>
              <a:latin typeface="Arial" charset="0"/>
              <a:cs typeface="Arial" charset="0"/>
            </a:endParaRPr>
          </a:p>
          <a:p>
            <a:pPr eaLnBrk="1" hangingPunct="1"/>
            <a:endParaRPr lang="fr-FR" sz="1800" dirty="0"/>
          </a:p>
        </p:txBody>
      </p:sp>
      <p:sp>
        <p:nvSpPr>
          <p:cNvPr id="47107" name="Title 2"/>
          <p:cNvSpPr>
            <a:spLocks noGrp="1"/>
          </p:cNvSpPr>
          <p:nvPr>
            <p:ph type="title"/>
          </p:nvPr>
        </p:nvSpPr>
        <p:spPr>
          <a:xfrm>
            <a:off x="1944688" y="623888"/>
            <a:ext cx="6589712" cy="1281112"/>
          </a:xfrm>
        </p:spPr>
        <p:txBody>
          <a:bodyPr/>
          <a:lstStyle/>
          <a:p>
            <a:pPr eaLnBrk="1" hangingPunct="1"/>
            <a:r>
              <a:rPr lang="fr-FR" dirty="0">
                <a:solidFill>
                  <a:srgbClr val="FF0000"/>
                </a:solidFill>
              </a:rPr>
              <a:t>MATÉRIELS ET MÉTHODES </a:t>
            </a:r>
          </a:p>
        </p:txBody>
      </p:sp>
      <p:sp>
        <p:nvSpPr>
          <p:cNvPr id="47108" name="Title 1"/>
          <p:cNvSpPr txBox="1">
            <a:spLocks/>
          </p:cNvSpPr>
          <p:nvPr/>
        </p:nvSpPr>
        <p:spPr bwMode="auto">
          <a:xfrm>
            <a:off x="468313" y="0"/>
            <a:ext cx="7467600" cy="1143000"/>
          </a:xfrm>
          <a:prstGeom prst="rect">
            <a:avLst/>
          </a:prstGeom>
          <a:noFill/>
          <a:ln w="9525">
            <a:noFill/>
            <a:miter lim="800000"/>
            <a:headEnd/>
            <a:tailEnd/>
          </a:ln>
        </p:spPr>
        <p:txBody>
          <a:bodyPr/>
          <a:lstStyle/>
          <a:p>
            <a:pPr defTabSz="457200"/>
            <a:r>
              <a:rPr lang="fr-FR" sz="3600" dirty="0">
                <a:solidFill>
                  <a:srgbClr val="FF0000"/>
                </a:solidFill>
              </a:rPr>
              <a:t>ENQUETE</a:t>
            </a:r>
          </a:p>
        </p:txBody>
      </p:sp>
      <p:sp>
        <p:nvSpPr>
          <p:cNvPr id="46085" name="Espace réservé du numéro de diapositive 4"/>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60338592-D2AE-4CFF-97DA-6611CF105ECD}" type="slidenum">
              <a:rPr lang="fr-BE"/>
              <a:pPr fontAlgn="base">
                <a:spcBef>
                  <a:spcPct val="0"/>
                </a:spcBef>
                <a:spcAft>
                  <a:spcPct val="0"/>
                </a:spcAft>
                <a:defRPr/>
              </a:pPr>
              <a:t>26</a:t>
            </a:fld>
            <a:endParaRPr lang="fr-BE"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idx="1"/>
          </p:nvPr>
        </p:nvSpPr>
        <p:spPr>
          <a:xfrm>
            <a:off x="1943100" y="2133600"/>
            <a:ext cx="6591300" cy="3778250"/>
          </a:xfrm>
        </p:spPr>
        <p:txBody>
          <a:bodyPr/>
          <a:lstStyle/>
          <a:p>
            <a:pPr eaLnBrk="1" hangingPunct="1"/>
            <a:r>
              <a:rPr lang="fr-FR" sz="1800" dirty="0"/>
              <a:t>ANALYSE DESCRIPTIVE, DIAGRAMME DE FLUX</a:t>
            </a:r>
          </a:p>
          <a:p>
            <a:pPr eaLnBrk="1" hangingPunct="1">
              <a:buFont typeface="Wingdings 3" pitchFamily="18" charset="2"/>
              <a:buNone/>
            </a:pPr>
            <a:endParaRPr lang="es-ES_tradnl" sz="1800" dirty="0"/>
          </a:p>
        </p:txBody>
      </p:sp>
      <p:sp>
        <p:nvSpPr>
          <p:cNvPr id="48131" name="Title 2"/>
          <p:cNvSpPr>
            <a:spLocks noGrp="1"/>
          </p:cNvSpPr>
          <p:nvPr>
            <p:ph type="title"/>
          </p:nvPr>
        </p:nvSpPr>
        <p:spPr>
          <a:xfrm>
            <a:off x="1944688" y="623888"/>
            <a:ext cx="6589712" cy="1281112"/>
          </a:xfrm>
        </p:spPr>
        <p:txBody>
          <a:bodyPr/>
          <a:lstStyle/>
          <a:p>
            <a:pPr eaLnBrk="1" hangingPunct="1"/>
            <a:r>
              <a:rPr lang="fr-FR" dirty="0">
                <a:solidFill>
                  <a:srgbClr val="FF0000"/>
                </a:solidFill>
                <a:latin typeface="Arial" charset="0"/>
                <a:cs typeface="Arial" charset="0"/>
              </a:rPr>
              <a:t>RÉSULTATS</a:t>
            </a:r>
            <a:r>
              <a:rPr lang="fr-FR" dirty="0">
                <a:solidFill>
                  <a:srgbClr val="FF0000"/>
                </a:solidFill>
              </a:rPr>
              <a:t> </a:t>
            </a:r>
          </a:p>
        </p:txBody>
      </p:sp>
      <p:pic>
        <p:nvPicPr>
          <p:cNvPr id="48132" name="Picture 2" descr="C:\Documents and Settings\Maria\Escritorio\1.png"/>
          <p:cNvPicPr>
            <a:picLocks noChangeAspect="1" noChangeArrowheads="1"/>
          </p:cNvPicPr>
          <p:nvPr/>
        </p:nvPicPr>
        <p:blipFill>
          <a:blip r:embed="rId3"/>
          <a:srcRect/>
          <a:stretch>
            <a:fillRect/>
          </a:stretch>
        </p:blipFill>
        <p:spPr bwMode="auto">
          <a:xfrm>
            <a:off x="1143000" y="1428750"/>
            <a:ext cx="6065838" cy="4941888"/>
          </a:xfrm>
          <a:prstGeom prst="rect">
            <a:avLst/>
          </a:prstGeom>
          <a:noFill/>
          <a:ln w="9525">
            <a:noFill/>
            <a:miter lim="800000"/>
            <a:headEnd/>
            <a:tailEnd/>
          </a:ln>
        </p:spPr>
      </p:pic>
      <p:sp>
        <p:nvSpPr>
          <p:cNvPr id="47109"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104DD3BD-7301-4824-9842-5EBD12BBED60}" type="slidenum">
              <a:rPr lang="fr-BE"/>
              <a:pPr fontAlgn="base">
                <a:spcBef>
                  <a:spcPct val="0"/>
                </a:spcBef>
                <a:spcAft>
                  <a:spcPct val="0"/>
                </a:spcAft>
                <a:defRPr/>
              </a:pPr>
              <a:t>27</a:t>
            </a:fld>
            <a:endParaRPr lang="fr-BE"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a:xfrm>
            <a:off x="1403350" y="333375"/>
            <a:ext cx="7740650" cy="1143000"/>
          </a:xfrm>
        </p:spPr>
        <p:txBody>
          <a:bodyPr/>
          <a:lstStyle/>
          <a:p>
            <a:pPr eaLnBrk="1" hangingPunct="1"/>
            <a:r>
              <a:rPr lang="fr-FR" sz="3200" dirty="0">
                <a:solidFill>
                  <a:srgbClr val="FF0000"/>
                </a:solidFill>
                <a:latin typeface="Arial" charset="0"/>
                <a:cs typeface="Arial" charset="0"/>
              </a:rPr>
              <a:t>Les MG abordent-ils la sexualité ?  </a:t>
            </a:r>
          </a:p>
        </p:txBody>
      </p:sp>
      <p:sp>
        <p:nvSpPr>
          <p:cNvPr id="50179" name="Content Placeholder 4"/>
          <p:cNvSpPr>
            <a:spLocks noGrp="1"/>
          </p:cNvSpPr>
          <p:nvPr>
            <p:ph sz="quarter" idx="2"/>
          </p:nvPr>
        </p:nvSpPr>
        <p:spPr>
          <a:xfrm>
            <a:off x="0" y="1628775"/>
            <a:ext cx="9144000" cy="1049338"/>
          </a:xfrm>
        </p:spPr>
        <p:txBody>
          <a:bodyPr/>
          <a:lstStyle/>
          <a:p>
            <a:pPr eaLnBrk="1" hangingPunct="1"/>
            <a:r>
              <a:rPr lang="fr-FR" sz="2400" dirty="0">
                <a:solidFill>
                  <a:schemeClr val="tx1"/>
                </a:solidFill>
                <a:latin typeface="Arial" charset="0"/>
                <a:cs typeface="Arial" charset="0"/>
              </a:rPr>
              <a:t>30% (N=71) des répondants se sont déjà vu poser des questions sur leurs pratiques sexuelles par leur MG.</a:t>
            </a:r>
          </a:p>
          <a:p>
            <a:pPr eaLnBrk="1" hangingPunct="1">
              <a:buFont typeface="Wingdings 3" pitchFamily="18" charset="2"/>
              <a:buNone/>
            </a:pPr>
            <a:endParaRPr lang="fr-FR" sz="1800" dirty="0"/>
          </a:p>
          <a:p>
            <a:pPr eaLnBrk="1" hangingPunct="1">
              <a:buFont typeface="Wingdings 3" pitchFamily="18" charset="2"/>
              <a:buNone/>
            </a:pPr>
            <a:endParaRPr lang="fr-FR" sz="1800" dirty="0"/>
          </a:p>
        </p:txBody>
      </p:sp>
      <p:graphicFrame>
        <p:nvGraphicFramePr>
          <p:cNvPr id="8" name="Content Placeholder 7"/>
          <p:cNvGraphicFramePr>
            <a:graphicFrameLocks noGrp="1"/>
          </p:cNvGraphicFramePr>
          <p:nvPr>
            <p:ph sz="quarter" idx="4"/>
            <p:extLst>
              <p:ext uri="{D42A27DB-BD31-4B8C-83A1-F6EECF244321}">
                <p14:modId xmlns:p14="http://schemas.microsoft.com/office/powerpoint/2010/main" val="2306150051"/>
              </p:ext>
            </p:extLst>
          </p:nvPr>
        </p:nvGraphicFramePr>
        <p:xfrm>
          <a:off x="0" y="2565400"/>
          <a:ext cx="9144000" cy="3963972"/>
        </p:xfrm>
        <a:graphic>
          <a:graphicData uri="http://schemas.openxmlformats.org/drawingml/2006/table">
            <a:tbl>
              <a:tblPr firstRow="1" bandRow="1">
                <a:tableStyleId>{5C22544A-7EE6-4342-B048-85BDC9FD1C3A}</a:tableStyleId>
              </a:tblPr>
              <a:tblGrid>
                <a:gridCol w="1331640">
                  <a:extLst>
                    <a:ext uri="{9D8B030D-6E8A-4147-A177-3AD203B41FA5}">
                      <a16:colId xmlns="" xmlns:a16="http://schemas.microsoft.com/office/drawing/2014/main" val="20000"/>
                    </a:ext>
                  </a:extLst>
                </a:gridCol>
                <a:gridCol w="3240360">
                  <a:extLst>
                    <a:ext uri="{9D8B030D-6E8A-4147-A177-3AD203B41FA5}">
                      <a16:colId xmlns="" xmlns:a16="http://schemas.microsoft.com/office/drawing/2014/main" val="20001"/>
                    </a:ext>
                  </a:extLst>
                </a:gridCol>
                <a:gridCol w="3240360">
                  <a:extLst>
                    <a:ext uri="{9D8B030D-6E8A-4147-A177-3AD203B41FA5}">
                      <a16:colId xmlns="" xmlns:a16="http://schemas.microsoft.com/office/drawing/2014/main" val="20002"/>
                    </a:ext>
                  </a:extLst>
                </a:gridCol>
                <a:gridCol w="1331640">
                  <a:extLst>
                    <a:ext uri="{9D8B030D-6E8A-4147-A177-3AD203B41FA5}">
                      <a16:colId xmlns="" xmlns:a16="http://schemas.microsoft.com/office/drawing/2014/main" val="20003"/>
                    </a:ext>
                  </a:extLst>
                </a:gridCol>
              </a:tblGrid>
              <a:tr h="396941">
                <a:tc>
                  <a:txBody>
                    <a:bodyPr/>
                    <a:lstStyle/>
                    <a:p>
                      <a:r>
                        <a:rPr lang="fr-FR" dirty="0"/>
                        <a:t>Variable</a:t>
                      </a:r>
                    </a:p>
                  </a:txBody>
                  <a:tcPr/>
                </a:tc>
                <a:tc>
                  <a:txBody>
                    <a:bodyPr/>
                    <a:lstStyle/>
                    <a:p>
                      <a:endParaRPr lang="fr-FR" dirty="0"/>
                    </a:p>
                  </a:txBody>
                  <a:tcPr/>
                </a:tc>
                <a:tc>
                  <a:txBody>
                    <a:bodyPr/>
                    <a:lstStyle/>
                    <a:p>
                      <a:endParaRPr lang="fr-FR" dirty="0"/>
                    </a:p>
                  </a:txBody>
                  <a:tcPr/>
                </a:tc>
                <a:tc>
                  <a:txBody>
                    <a:bodyPr/>
                    <a:lstStyle/>
                    <a:p>
                      <a:r>
                        <a:rPr lang="fr-FR" dirty="0"/>
                        <a:t>p-value</a:t>
                      </a:r>
                    </a:p>
                  </a:txBody>
                  <a:tcPr/>
                </a:tc>
                <a:extLst>
                  <a:ext uri="{0D108BD9-81ED-4DB2-BD59-A6C34878D82A}">
                    <a16:rowId xmlns="" xmlns:a16="http://schemas.microsoft.com/office/drawing/2014/main" val="10000"/>
                  </a:ext>
                </a:extLst>
              </a:tr>
              <a:tr h="396941">
                <a:tc>
                  <a:txBody>
                    <a:bodyPr/>
                    <a:lstStyle/>
                    <a:p>
                      <a:pPr algn="ctr"/>
                      <a:endParaRPr lang="fr-FR" dirty="0"/>
                    </a:p>
                  </a:txBody>
                  <a:tcPr/>
                </a:tc>
                <a:tc>
                  <a:txBody>
                    <a:bodyPr/>
                    <a:lstStyle/>
                    <a:p>
                      <a:pPr algn="ctr"/>
                      <a:r>
                        <a:rPr lang="fr-FR" b="1" dirty="0"/>
                        <a:t>Vaccin</a:t>
                      </a:r>
                      <a:r>
                        <a:rPr lang="fr-FR" b="1" baseline="0" dirty="0"/>
                        <a:t> proposé</a:t>
                      </a:r>
                      <a:endParaRPr lang="fr-FR" b="1" dirty="0"/>
                    </a:p>
                  </a:txBody>
                  <a:tcPr/>
                </a:tc>
                <a:tc>
                  <a:txBody>
                    <a:bodyPr/>
                    <a:lstStyle/>
                    <a:p>
                      <a:pPr algn="ctr"/>
                      <a:r>
                        <a:rPr lang="fr-FR" b="1" dirty="0"/>
                        <a:t>Non</a:t>
                      </a:r>
                      <a:r>
                        <a:rPr lang="fr-FR" b="1" baseline="0" dirty="0"/>
                        <a:t> proposé</a:t>
                      </a:r>
                      <a:endParaRPr lang="fr-FR" b="1" dirty="0"/>
                    </a:p>
                  </a:txBody>
                  <a:tcPr/>
                </a:tc>
                <a:tc>
                  <a:txBody>
                    <a:bodyPr/>
                    <a:lstStyle/>
                    <a:p>
                      <a:r>
                        <a:rPr lang="fr-FR" u="sng" dirty="0"/>
                        <a:t>0,007</a:t>
                      </a:r>
                    </a:p>
                  </a:txBody>
                  <a:tcPr/>
                </a:tc>
                <a:extLst>
                  <a:ext uri="{0D108BD9-81ED-4DB2-BD59-A6C34878D82A}">
                    <a16:rowId xmlns="" xmlns:a16="http://schemas.microsoft.com/office/drawing/2014/main" val="10001"/>
                  </a:ext>
                </a:extLst>
              </a:tr>
              <a:tr h="396941">
                <a:tc>
                  <a:txBody>
                    <a:bodyPr/>
                    <a:lstStyle/>
                    <a:p>
                      <a:pPr algn="ctr"/>
                      <a:r>
                        <a:rPr lang="fr-FR" dirty="0"/>
                        <a:t>Oui</a:t>
                      </a:r>
                    </a:p>
                  </a:txBody>
                  <a:tcPr/>
                </a:tc>
                <a:tc>
                  <a:txBody>
                    <a:bodyPr/>
                    <a:lstStyle/>
                    <a:p>
                      <a:pPr algn="ctr"/>
                      <a:r>
                        <a:rPr lang="fr-FR" dirty="0"/>
                        <a:t>43%  (24)</a:t>
                      </a:r>
                    </a:p>
                  </a:txBody>
                  <a:tcPr/>
                </a:tc>
                <a:tc>
                  <a:txBody>
                    <a:bodyPr/>
                    <a:lstStyle/>
                    <a:p>
                      <a:pPr algn="ctr"/>
                      <a:r>
                        <a:rPr lang="fr-FR" dirty="0"/>
                        <a:t>24 %  (41)</a:t>
                      </a:r>
                    </a:p>
                  </a:txBody>
                  <a:tcPr/>
                </a:tc>
                <a:tc>
                  <a:txBody>
                    <a:bodyPr/>
                    <a:lstStyle/>
                    <a:p>
                      <a:endParaRPr lang="fr-FR" dirty="0"/>
                    </a:p>
                  </a:txBody>
                  <a:tcPr/>
                </a:tc>
                <a:extLst>
                  <a:ext uri="{0D108BD9-81ED-4DB2-BD59-A6C34878D82A}">
                    <a16:rowId xmlns="" xmlns:a16="http://schemas.microsoft.com/office/drawing/2014/main" val="10002"/>
                  </a:ext>
                </a:extLst>
              </a:tr>
              <a:tr h="396941">
                <a:tc>
                  <a:txBody>
                    <a:bodyPr/>
                    <a:lstStyle/>
                    <a:p>
                      <a:pPr algn="ctr"/>
                      <a:r>
                        <a:rPr lang="fr-FR" dirty="0"/>
                        <a:t>Non</a:t>
                      </a:r>
                    </a:p>
                  </a:txBody>
                  <a:tcPr/>
                </a:tc>
                <a:tc>
                  <a:txBody>
                    <a:bodyPr/>
                    <a:lstStyle/>
                    <a:p>
                      <a:pPr algn="ctr"/>
                      <a:r>
                        <a:rPr lang="fr-FR" dirty="0"/>
                        <a:t>57 %  (32)</a:t>
                      </a:r>
                    </a:p>
                  </a:txBody>
                  <a:tcPr/>
                </a:tc>
                <a:tc>
                  <a:txBody>
                    <a:bodyPr/>
                    <a:lstStyle/>
                    <a:p>
                      <a:pPr algn="ctr"/>
                      <a:r>
                        <a:rPr lang="fr-FR" dirty="0"/>
                        <a:t>76 %  (133)</a:t>
                      </a:r>
                    </a:p>
                  </a:txBody>
                  <a:tcPr/>
                </a:tc>
                <a:tc>
                  <a:txBody>
                    <a:bodyPr/>
                    <a:lstStyle/>
                    <a:p>
                      <a:endParaRPr lang="fr-FR" dirty="0"/>
                    </a:p>
                  </a:txBody>
                  <a:tcPr/>
                </a:tc>
                <a:extLst>
                  <a:ext uri="{0D108BD9-81ED-4DB2-BD59-A6C34878D82A}">
                    <a16:rowId xmlns="" xmlns:a16="http://schemas.microsoft.com/office/drawing/2014/main" val="10003"/>
                  </a:ext>
                </a:extLst>
              </a:tr>
              <a:tr h="396941">
                <a:tc>
                  <a:txBody>
                    <a:bodyPr/>
                    <a:lstStyle/>
                    <a:p>
                      <a:pPr algn="ctr"/>
                      <a:endParaRPr lang="fr-FR" dirty="0"/>
                    </a:p>
                  </a:txBody>
                  <a:tcPr/>
                </a:tc>
                <a:tc>
                  <a:txBody>
                    <a:bodyPr/>
                    <a:lstStyle/>
                    <a:p>
                      <a:pPr algn="ctr"/>
                      <a:r>
                        <a:rPr lang="fr-FR" b="1" dirty="0"/>
                        <a:t>Même</a:t>
                      </a:r>
                      <a:r>
                        <a:rPr lang="fr-FR" b="1" baseline="0" dirty="0"/>
                        <a:t> MG</a:t>
                      </a:r>
                      <a:endParaRPr lang="fr-FR" b="1" dirty="0"/>
                    </a:p>
                  </a:txBody>
                  <a:tcPr/>
                </a:tc>
                <a:tc>
                  <a:txBody>
                    <a:bodyPr/>
                    <a:lstStyle/>
                    <a:p>
                      <a:pPr algn="ctr"/>
                      <a:r>
                        <a:rPr lang="fr-FR" b="1" dirty="0"/>
                        <a:t>Pas toujours </a:t>
                      </a:r>
                    </a:p>
                  </a:txBody>
                  <a:tcPr/>
                </a:tc>
                <a:tc>
                  <a:txBody>
                    <a:bodyPr/>
                    <a:lstStyle/>
                    <a:p>
                      <a:r>
                        <a:rPr lang="fr-FR" dirty="0"/>
                        <a:t>0,13</a:t>
                      </a:r>
                    </a:p>
                  </a:txBody>
                  <a:tcPr/>
                </a:tc>
                <a:extLst>
                  <a:ext uri="{0D108BD9-81ED-4DB2-BD59-A6C34878D82A}">
                    <a16:rowId xmlns="" xmlns:a16="http://schemas.microsoft.com/office/drawing/2014/main" val="10004"/>
                  </a:ext>
                </a:extLst>
              </a:tr>
              <a:tr h="396941">
                <a:tc>
                  <a:txBody>
                    <a:bodyPr/>
                    <a:lstStyle/>
                    <a:p>
                      <a:pPr algn="ctr"/>
                      <a:r>
                        <a:rPr lang="fr-FR" dirty="0"/>
                        <a:t>Oui</a:t>
                      </a:r>
                    </a:p>
                  </a:txBody>
                  <a:tcPr/>
                </a:tc>
                <a:tc>
                  <a:txBody>
                    <a:bodyPr/>
                    <a:lstStyle/>
                    <a:p>
                      <a:pPr algn="ctr"/>
                      <a:r>
                        <a:rPr lang="fr-FR" dirty="0"/>
                        <a:t>33%  (53) </a:t>
                      </a:r>
                    </a:p>
                  </a:txBody>
                  <a:tcPr/>
                </a:tc>
                <a:tc>
                  <a:txBody>
                    <a:bodyPr/>
                    <a:lstStyle/>
                    <a:p>
                      <a:pPr algn="ctr"/>
                      <a:r>
                        <a:rPr lang="fr-FR" dirty="0"/>
                        <a:t>23 %  (18)</a:t>
                      </a:r>
                    </a:p>
                  </a:txBody>
                  <a:tcPr/>
                </a:tc>
                <a:tc>
                  <a:txBody>
                    <a:bodyPr/>
                    <a:lstStyle/>
                    <a:p>
                      <a:endParaRPr lang="fr-FR" dirty="0"/>
                    </a:p>
                  </a:txBody>
                  <a:tcPr/>
                </a:tc>
                <a:extLst>
                  <a:ext uri="{0D108BD9-81ED-4DB2-BD59-A6C34878D82A}">
                    <a16:rowId xmlns="" xmlns:a16="http://schemas.microsoft.com/office/drawing/2014/main" val="10005"/>
                  </a:ext>
                </a:extLst>
              </a:tr>
              <a:tr h="396941">
                <a:tc>
                  <a:txBody>
                    <a:bodyPr/>
                    <a:lstStyle/>
                    <a:p>
                      <a:pPr algn="ctr"/>
                      <a:r>
                        <a:rPr lang="fr-FR" dirty="0"/>
                        <a:t>Non</a:t>
                      </a:r>
                    </a:p>
                  </a:txBody>
                  <a:tcPr/>
                </a:tc>
                <a:tc>
                  <a:txBody>
                    <a:bodyPr/>
                    <a:lstStyle/>
                    <a:p>
                      <a:pPr algn="ctr"/>
                      <a:r>
                        <a:rPr lang="fr-FR" dirty="0"/>
                        <a:t> 67 %  (109)</a:t>
                      </a:r>
                    </a:p>
                  </a:txBody>
                  <a:tcPr/>
                </a:tc>
                <a:tc>
                  <a:txBody>
                    <a:bodyPr/>
                    <a:lstStyle/>
                    <a:p>
                      <a:pPr algn="ctr"/>
                      <a:r>
                        <a:rPr lang="fr-FR" dirty="0"/>
                        <a:t>77 %  (60)</a:t>
                      </a:r>
                    </a:p>
                  </a:txBody>
                  <a:tcPr/>
                </a:tc>
                <a:tc>
                  <a:txBody>
                    <a:bodyPr/>
                    <a:lstStyle/>
                    <a:p>
                      <a:endParaRPr lang="fr-FR" dirty="0"/>
                    </a:p>
                  </a:txBody>
                  <a:tcPr/>
                </a:tc>
                <a:extLst>
                  <a:ext uri="{0D108BD9-81ED-4DB2-BD59-A6C34878D82A}">
                    <a16:rowId xmlns="" xmlns:a16="http://schemas.microsoft.com/office/drawing/2014/main" val="10006"/>
                  </a:ext>
                </a:extLst>
              </a:tr>
              <a:tr h="396941">
                <a:tc>
                  <a:txBody>
                    <a:bodyPr/>
                    <a:lstStyle/>
                    <a:p>
                      <a:pPr algn="ctr"/>
                      <a:endParaRPr lang="fr-FR" b="1" dirty="0"/>
                    </a:p>
                  </a:txBody>
                  <a:tcPr/>
                </a:tc>
                <a:tc>
                  <a:txBody>
                    <a:bodyPr/>
                    <a:lstStyle/>
                    <a:p>
                      <a:pPr algn="ctr"/>
                      <a:r>
                        <a:rPr lang="fr-FR" b="1" dirty="0"/>
                        <a:t>RS fréquentes</a:t>
                      </a:r>
                    </a:p>
                  </a:txBody>
                  <a:tcPr/>
                </a:tc>
                <a:tc>
                  <a:txBody>
                    <a:bodyPr/>
                    <a:lstStyle/>
                    <a:p>
                      <a:pPr algn="ctr"/>
                      <a:r>
                        <a:rPr lang="fr-FR" b="1" dirty="0"/>
                        <a:t>Peu fréquentes</a:t>
                      </a:r>
                    </a:p>
                  </a:txBody>
                  <a:tcPr/>
                </a:tc>
                <a:tc>
                  <a:txBody>
                    <a:bodyPr/>
                    <a:lstStyle/>
                    <a:p>
                      <a:r>
                        <a:rPr lang="fr-FR" dirty="0"/>
                        <a:t>0,29</a:t>
                      </a:r>
                    </a:p>
                  </a:txBody>
                  <a:tcPr/>
                </a:tc>
                <a:extLst>
                  <a:ext uri="{0D108BD9-81ED-4DB2-BD59-A6C34878D82A}">
                    <a16:rowId xmlns="" xmlns:a16="http://schemas.microsoft.com/office/drawing/2014/main" val="10007"/>
                  </a:ext>
                </a:extLst>
              </a:tr>
              <a:tr h="396941">
                <a:tc>
                  <a:txBody>
                    <a:bodyPr/>
                    <a:lstStyle/>
                    <a:p>
                      <a:pPr algn="ctr"/>
                      <a:r>
                        <a:rPr lang="fr-FR" dirty="0"/>
                        <a:t>Oui</a:t>
                      </a:r>
                    </a:p>
                  </a:txBody>
                  <a:tcPr/>
                </a:tc>
                <a:tc>
                  <a:txBody>
                    <a:bodyPr/>
                    <a:lstStyle/>
                    <a:p>
                      <a:pPr algn="ctr"/>
                      <a:r>
                        <a:rPr lang="fr-FR" dirty="0"/>
                        <a:t>28 %  (37)</a:t>
                      </a:r>
                    </a:p>
                  </a:txBody>
                  <a:tcPr/>
                </a:tc>
                <a:tc>
                  <a:txBody>
                    <a:bodyPr/>
                    <a:lstStyle/>
                    <a:p>
                      <a:pPr algn="ctr"/>
                      <a:r>
                        <a:rPr lang="fr-FR" dirty="0"/>
                        <a:t>21</a:t>
                      </a:r>
                      <a:r>
                        <a:rPr lang="fr-FR" baseline="0" dirty="0"/>
                        <a:t> </a:t>
                      </a:r>
                      <a:r>
                        <a:rPr lang="fr-FR" dirty="0"/>
                        <a:t>% (23)</a:t>
                      </a:r>
                    </a:p>
                  </a:txBody>
                  <a:tcPr/>
                </a:tc>
                <a:tc>
                  <a:txBody>
                    <a:bodyPr/>
                    <a:lstStyle/>
                    <a:p>
                      <a:endParaRPr lang="fr-FR" dirty="0"/>
                    </a:p>
                  </a:txBody>
                  <a:tcPr/>
                </a:tc>
                <a:extLst>
                  <a:ext uri="{0D108BD9-81ED-4DB2-BD59-A6C34878D82A}">
                    <a16:rowId xmlns="" xmlns:a16="http://schemas.microsoft.com/office/drawing/2014/main" val="10008"/>
                  </a:ext>
                </a:extLst>
              </a:tr>
              <a:tr h="391503">
                <a:tc>
                  <a:txBody>
                    <a:bodyPr/>
                    <a:lstStyle/>
                    <a:p>
                      <a:pPr algn="ctr"/>
                      <a:r>
                        <a:rPr lang="fr-FR" dirty="0"/>
                        <a:t>Non</a:t>
                      </a:r>
                    </a:p>
                  </a:txBody>
                  <a:tcPr/>
                </a:tc>
                <a:tc>
                  <a:txBody>
                    <a:bodyPr/>
                    <a:lstStyle/>
                    <a:p>
                      <a:pPr algn="ctr"/>
                      <a:r>
                        <a:rPr lang="fr-FR" baseline="0" dirty="0"/>
                        <a:t>72 % (</a:t>
                      </a:r>
                      <a:r>
                        <a:rPr lang="fr-FR" dirty="0"/>
                        <a:t>95</a:t>
                      </a:r>
                      <a:r>
                        <a:rPr lang="fr-FR" baseline="0" dirty="0"/>
                        <a:t>)</a:t>
                      </a:r>
                      <a:endParaRPr lang="fr-FR" dirty="0"/>
                    </a:p>
                  </a:txBody>
                  <a:tcPr/>
                </a:tc>
                <a:tc>
                  <a:txBody>
                    <a:bodyPr/>
                    <a:lstStyle/>
                    <a:p>
                      <a:pPr algn="ctr"/>
                      <a:r>
                        <a:rPr lang="fr-FR" baseline="0" dirty="0"/>
                        <a:t>79 % (</a:t>
                      </a:r>
                      <a:r>
                        <a:rPr lang="fr-FR" dirty="0"/>
                        <a:t>85</a:t>
                      </a:r>
                      <a:r>
                        <a:rPr lang="fr-FR" baseline="0" dirty="0"/>
                        <a:t>)</a:t>
                      </a:r>
                      <a:endParaRPr lang="fr-FR" dirty="0"/>
                    </a:p>
                  </a:txBody>
                  <a:tcPr/>
                </a:tc>
                <a:tc>
                  <a:txBody>
                    <a:bodyPr/>
                    <a:lstStyle/>
                    <a:p>
                      <a:endParaRPr lang="fr-FR" dirty="0"/>
                    </a:p>
                  </a:txBody>
                  <a:tcPr/>
                </a:tc>
                <a:extLst>
                  <a:ext uri="{0D108BD9-81ED-4DB2-BD59-A6C34878D82A}">
                    <a16:rowId xmlns="" xmlns:a16="http://schemas.microsoft.com/office/drawing/2014/main" val="10009"/>
                  </a:ext>
                </a:extLst>
              </a:tr>
            </a:tbl>
          </a:graphicData>
        </a:graphic>
      </p:graphicFrame>
      <p:sp>
        <p:nvSpPr>
          <p:cNvPr id="49213" name="Espace réservé du numéro de diapositive 1"/>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D33EE37E-0E3A-400F-876A-FDAEA2D1AF85}" type="slidenum">
              <a:rPr lang="fr-BE"/>
              <a:pPr fontAlgn="base">
                <a:spcBef>
                  <a:spcPct val="0"/>
                </a:spcBef>
                <a:spcAft>
                  <a:spcPct val="0"/>
                </a:spcAft>
                <a:defRPr/>
              </a:pPr>
              <a:t>28</a:t>
            </a:fld>
            <a:endParaRPr lang="fr-BE" dirty="0"/>
          </a:p>
        </p:txBody>
      </p:sp>
      <p:sp>
        <p:nvSpPr>
          <p:cNvPr id="2" name="Rectangle 1">
            <a:extLst>
              <a:ext uri="{FF2B5EF4-FFF2-40B4-BE49-F238E27FC236}">
                <a16:creationId xmlns="" xmlns:a16="http://schemas.microsoft.com/office/drawing/2014/main" id="{94ED7E8C-3C7D-4FEE-B39B-55BCF4E3662B}"/>
              </a:ext>
            </a:extLst>
          </p:cNvPr>
          <p:cNvSpPr/>
          <p:nvPr/>
        </p:nvSpPr>
        <p:spPr>
          <a:xfrm>
            <a:off x="179512" y="2996952"/>
            <a:ext cx="8784976" cy="720080"/>
          </a:xfrm>
          <a:prstGeom prst="rect">
            <a:avLst/>
          </a:prstGeom>
          <a:noFill/>
          <a:ln w="38100">
            <a:solidFill>
              <a:srgbClr val="F9072F"/>
            </a:solidFill>
          </a:ln>
          <a:effectLst>
            <a:glow rad="101600">
              <a:schemeClr val="accent1">
                <a:satMod val="175000"/>
                <a:alpha val="40000"/>
              </a:schemeClr>
            </a:glo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6375" y="549275"/>
            <a:ext cx="7667625" cy="1143000"/>
          </a:xfrm>
        </p:spPr>
        <p:txBody>
          <a:bodyPr rtlCol="0">
            <a:normAutofit fontScale="90000"/>
          </a:bodyPr>
          <a:lstStyle/>
          <a:p>
            <a:pPr eaLnBrk="1" fontAlgn="auto" hangingPunct="1">
              <a:spcAft>
                <a:spcPts val="0"/>
              </a:spcAft>
              <a:defRPr/>
            </a:pPr>
            <a:r>
              <a:rPr lang="fr-FR" dirty="0">
                <a:solidFill>
                  <a:srgbClr val="FF0000"/>
                </a:solidFill>
                <a:latin typeface="Arial" panose="020B0604020202020204" pitchFamily="34" charset="0"/>
                <a:cs typeface="Arial" panose="020B0604020202020204" pitchFamily="34" charset="0"/>
              </a:rPr>
              <a:t>Objectif secondaire : les patients souhaitent-ils parler de sexualité ?</a:t>
            </a:r>
          </a:p>
        </p:txBody>
      </p:sp>
      <p:sp>
        <p:nvSpPr>
          <p:cNvPr id="51203" name="Content Placeholder 4"/>
          <p:cNvSpPr>
            <a:spLocks noGrp="1"/>
          </p:cNvSpPr>
          <p:nvPr>
            <p:ph sz="quarter" idx="2"/>
          </p:nvPr>
        </p:nvSpPr>
        <p:spPr>
          <a:xfrm>
            <a:off x="0" y="1916113"/>
            <a:ext cx="9144000" cy="1554162"/>
          </a:xfrm>
        </p:spPr>
        <p:txBody>
          <a:bodyPr/>
          <a:lstStyle/>
          <a:p>
            <a:pPr eaLnBrk="1" hangingPunct="1"/>
            <a:r>
              <a:rPr lang="fr-FR" sz="2400" dirty="0">
                <a:solidFill>
                  <a:schemeClr val="tx1"/>
                </a:solidFill>
                <a:latin typeface="Arial" charset="0"/>
                <a:cs typeface="Arial" charset="0"/>
              </a:rPr>
              <a:t>71 % personnes (170) sont disposées à dire aux MG qu’ils ont des RS avec d’autres hommes, 77 % (185) souhaitent parler de prévention. </a:t>
            </a:r>
          </a:p>
        </p:txBody>
      </p:sp>
      <p:graphicFrame>
        <p:nvGraphicFramePr>
          <p:cNvPr id="8" name="Content Placeholder 7"/>
          <p:cNvGraphicFramePr>
            <a:graphicFrameLocks noGrp="1"/>
          </p:cNvGraphicFramePr>
          <p:nvPr>
            <p:ph sz="quarter" idx="4"/>
            <p:extLst>
              <p:ext uri="{D42A27DB-BD31-4B8C-83A1-F6EECF244321}">
                <p14:modId xmlns:p14="http://schemas.microsoft.com/office/powerpoint/2010/main" val="2491278723"/>
              </p:ext>
            </p:extLst>
          </p:nvPr>
        </p:nvGraphicFramePr>
        <p:xfrm>
          <a:off x="0" y="3284538"/>
          <a:ext cx="9144004" cy="3573459"/>
        </p:xfrm>
        <a:graphic>
          <a:graphicData uri="http://schemas.openxmlformats.org/drawingml/2006/table">
            <a:tbl>
              <a:tblPr firstRow="1" bandRow="1">
                <a:tableStyleId>{5C22544A-7EE6-4342-B048-85BDC9FD1C3A}</a:tableStyleId>
              </a:tblPr>
              <a:tblGrid>
                <a:gridCol w="1403650">
                  <a:extLst>
                    <a:ext uri="{9D8B030D-6E8A-4147-A177-3AD203B41FA5}">
                      <a16:colId xmlns="" xmlns:a16="http://schemas.microsoft.com/office/drawing/2014/main" val="20000"/>
                    </a:ext>
                  </a:extLst>
                </a:gridCol>
                <a:gridCol w="3168352">
                  <a:extLst>
                    <a:ext uri="{9D8B030D-6E8A-4147-A177-3AD203B41FA5}">
                      <a16:colId xmlns="" xmlns:a16="http://schemas.microsoft.com/office/drawing/2014/main" val="20001"/>
                    </a:ext>
                  </a:extLst>
                </a:gridCol>
                <a:gridCol w="3096344">
                  <a:extLst>
                    <a:ext uri="{9D8B030D-6E8A-4147-A177-3AD203B41FA5}">
                      <a16:colId xmlns="" xmlns:a16="http://schemas.microsoft.com/office/drawing/2014/main" val="20002"/>
                    </a:ext>
                  </a:extLst>
                </a:gridCol>
                <a:gridCol w="1475658">
                  <a:extLst>
                    <a:ext uri="{9D8B030D-6E8A-4147-A177-3AD203B41FA5}">
                      <a16:colId xmlns="" xmlns:a16="http://schemas.microsoft.com/office/drawing/2014/main" val="20003"/>
                    </a:ext>
                  </a:extLst>
                </a:gridCol>
              </a:tblGrid>
              <a:tr h="486008">
                <a:tc>
                  <a:txBody>
                    <a:bodyPr/>
                    <a:lstStyle/>
                    <a:p>
                      <a:pPr algn="ctr"/>
                      <a:r>
                        <a:rPr lang="fr-FR" dirty="0"/>
                        <a:t>Variable</a:t>
                      </a:r>
                    </a:p>
                  </a:txBody>
                  <a:tcPr/>
                </a:tc>
                <a:tc>
                  <a:txBody>
                    <a:bodyPr/>
                    <a:lstStyle/>
                    <a:p>
                      <a:pPr algn="ctr"/>
                      <a:r>
                        <a:rPr lang="fr-FR" dirty="0"/>
                        <a:t>RS fréquentes</a:t>
                      </a:r>
                      <a:r>
                        <a:rPr lang="fr-FR" baseline="0" dirty="0"/>
                        <a:t> </a:t>
                      </a:r>
                      <a:endParaRPr lang="fr-FR" dirty="0"/>
                    </a:p>
                  </a:txBody>
                  <a:tcPr/>
                </a:tc>
                <a:tc>
                  <a:txBody>
                    <a:bodyPr/>
                    <a:lstStyle/>
                    <a:p>
                      <a:pPr algn="ctr"/>
                      <a:r>
                        <a:rPr lang="fr-FR" dirty="0"/>
                        <a:t>Peu fréquentes </a:t>
                      </a:r>
                    </a:p>
                  </a:txBody>
                  <a:tcPr/>
                </a:tc>
                <a:tc>
                  <a:txBody>
                    <a:bodyPr/>
                    <a:lstStyle/>
                    <a:p>
                      <a:pPr algn="ctr"/>
                      <a:r>
                        <a:rPr lang="fr-FR" dirty="0"/>
                        <a:t>p-value</a:t>
                      </a:r>
                    </a:p>
                  </a:txBody>
                  <a:tcPr/>
                </a:tc>
                <a:extLst>
                  <a:ext uri="{0D108BD9-81ED-4DB2-BD59-A6C34878D82A}">
                    <a16:rowId xmlns="" xmlns:a16="http://schemas.microsoft.com/office/drawing/2014/main" val="10000"/>
                  </a:ext>
                </a:extLst>
              </a:tr>
              <a:tr h="657411">
                <a:tc gridSpan="3">
                  <a:txBody>
                    <a:bodyPr/>
                    <a:lstStyle/>
                    <a:p>
                      <a:r>
                        <a:rPr lang="fr-FR" b="1" dirty="0"/>
                        <a:t>Etes-vous</a:t>
                      </a:r>
                      <a:r>
                        <a:rPr lang="fr-FR" b="1" baseline="0" dirty="0"/>
                        <a:t> disposé à dire que vous avez des RS avec d’autres hommes ?</a:t>
                      </a:r>
                      <a:endParaRPr lang="fr-FR" b="1" dirty="0"/>
                    </a:p>
                  </a:txBody>
                  <a:tcPr/>
                </a:tc>
                <a:tc hMerge="1">
                  <a:txBody>
                    <a:bodyPr/>
                    <a:lstStyle/>
                    <a:p>
                      <a:endParaRPr lang="fr-FR" dirty="0"/>
                    </a:p>
                  </a:txBody>
                  <a:tcPr/>
                </a:tc>
                <a:tc hMerge="1">
                  <a:txBody>
                    <a:bodyPr/>
                    <a:lstStyle/>
                    <a:p>
                      <a:endParaRPr lang="fr-FR" dirty="0"/>
                    </a:p>
                  </a:txBody>
                  <a:tcPr/>
                </a:tc>
                <a:tc>
                  <a:txBody>
                    <a:bodyPr/>
                    <a:lstStyle/>
                    <a:p>
                      <a:r>
                        <a:rPr lang="fr-FR" dirty="0"/>
                        <a:t>0,0006</a:t>
                      </a:r>
                    </a:p>
                  </a:txBody>
                  <a:tcPr/>
                </a:tc>
                <a:extLst>
                  <a:ext uri="{0D108BD9-81ED-4DB2-BD59-A6C34878D82A}">
                    <a16:rowId xmlns="" xmlns:a16="http://schemas.microsoft.com/office/drawing/2014/main" val="10001"/>
                  </a:ext>
                </a:extLst>
              </a:tr>
              <a:tr h="486008">
                <a:tc>
                  <a:txBody>
                    <a:bodyPr/>
                    <a:lstStyle/>
                    <a:p>
                      <a:pPr algn="ctr"/>
                      <a:r>
                        <a:rPr lang="fr-FR" dirty="0"/>
                        <a:t>Oui (170)</a:t>
                      </a:r>
                    </a:p>
                  </a:txBody>
                  <a:tcPr/>
                </a:tc>
                <a:tc>
                  <a:txBody>
                    <a:bodyPr/>
                    <a:lstStyle/>
                    <a:p>
                      <a:pPr algn="ctr"/>
                      <a:r>
                        <a:rPr lang="fr-FR" dirty="0"/>
                        <a:t>80 % (106)</a:t>
                      </a:r>
                    </a:p>
                  </a:txBody>
                  <a:tcPr/>
                </a:tc>
                <a:tc>
                  <a:txBody>
                    <a:bodyPr/>
                    <a:lstStyle/>
                    <a:p>
                      <a:pPr algn="ctr"/>
                      <a:r>
                        <a:rPr lang="fr-FR" dirty="0"/>
                        <a:t> 59 %  (64)</a:t>
                      </a:r>
                    </a:p>
                  </a:txBody>
                  <a:tcPr/>
                </a:tc>
                <a:tc>
                  <a:txBody>
                    <a:bodyPr/>
                    <a:lstStyle/>
                    <a:p>
                      <a:endParaRPr lang="fr-FR" dirty="0"/>
                    </a:p>
                  </a:txBody>
                  <a:tcPr/>
                </a:tc>
                <a:extLst>
                  <a:ext uri="{0D108BD9-81ED-4DB2-BD59-A6C34878D82A}">
                    <a16:rowId xmlns="" xmlns:a16="http://schemas.microsoft.com/office/drawing/2014/main" val="10002"/>
                  </a:ext>
                </a:extLst>
              </a:tr>
              <a:tr h="486008">
                <a:tc>
                  <a:txBody>
                    <a:bodyPr/>
                    <a:lstStyle/>
                    <a:p>
                      <a:pPr algn="ctr"/>
                      <a:r>
                        <a:rPr lang="fr-FR" dirty="0"/>
                        <a:t>Non</a:t>
                      </a:r>
                    </a:p>
                  </a:txBody>
                  <a:tcPr/>
                </a:tc>
                <a:tc>
                  <a:txBody>
                    <a:bodyPr/>
                    <a:lstStyle/>
                    <a:p>
                      <a:pPr algn="ctr"/>
                      <a:r>
                        <a:rPr lang="fr-FR" dirty="0"/>
                        <a:t>20 %  (26)</a:t>
                      </a:r>
                    </a:p>
                  </a:txBody>
                  <a:tcPr/>
                </a:tc>
                <a:tc>
                  <a:txBody>
                    <a:bodyPr/>
                    <a:lstStyle/>
                    <a:p>
                      <a:pPr algn="ctr"/>
                      <a:r>
                        <a:rPr lang="fr-FR" dirty="0"/>
                        <a:t>41 %  (44)</a:t>
                      </a:r>
                    </a:p>
                  </a:txBody>
                  <a:tcPr/>
                </a:tc>
                <a:tc>
                  <a:txBody>
                    <a:bodyPr/>
                    <a:lstStyle/>
                    <a:p>
                      <a:endParaRPr lang="fr-FR" dirty="0"/>
                    </a:p>
                  </a:txBody>
                  <a:tcPr/>
                </a:tc>
                <a:extLst>
                  <a:ext uri="{0D108BD9-81ED-4DB2-BD59-A6C34878D82A}">
                    <a16:rowId xmlns="" xmlns:a16="http://schemas.microsoft.com/office/drawing/2014/main" val="10003"/>
                  </a:ext>
                </a:extLst>
              </a:tr>
              <a:tr h="486008">
                <a:tc gridSpan="3">
                  <a:txBody>
                    <a:bodyPr/>
                    <a:lstStyle/>
                    <a:p>
                      <a:pPr algn="ctr"/>
                      <a:r>
                        <a:rPr lang="fr-FR" b="1" dirty="0"/>
                        <a:t>A parler</a:t>
                      </a:r>
                      <a:r>
                        <a:rPr lang="fr-FR" b="1" baseline="0" dirty="0"/>
                        <a:t> de prévention ?</a:t>
                      </a:r>
                      <a:endParaRPr lang="fr-FR" b="1" dirty="0"/>
                    </a:p>
                  </a:txBody>
                  <a:tcPr/>
                </a:tc>
                <a:tc hMerge="1">
                  <a:txBody>
                    <a:bodyPr/>
                    <a:lstStyle/>
                    <a:p>
                      <a:endParaRPr lang="fr-FR"/>
                    </a:p>
                  </a:txBody>
                  <a:tcPr/>
                </a:tc>
                <a:tc hMerge="1">
                  <a:txBody>
                    <a:bodyPr/>
                    <a:lstStyle/>
                    <a:p>
                      <a:endParaRPr lang="fr-FR" dirty="0"/>
                    </a:p>
                  </a:txBody>
                  <a:tcPr/>
                </a:tc>
                <a:tc>
                  <a:txBody>
                    <a:bodyPr/>
                    <a:lstStyle/>
                    <a:p>
                      <a:r>
                        <a:rPr lang="fr-FR" dirty="0"/>
                        <a:t>0,0002</a:t>
                      </a:r>
                    </a:p>
                  </a:txBody>
                  <a:tcPr/>
                </a:tc>
                <a:extLst>
                  <a:ext uri="{0D108BD9-81ED-4DB2-BD59-A6C34878D82A}">
                    <a16:rowId xmlns="" xmlns:a16="http://schemas.microsoft.com/office/drawing/2014/main" val="10004"/>
                  </a:ext>
                </a:extLst>
              </a:tr>
              <a:tr h="486008">
                <a:tc>
                  <a:txBody>
                    <a:bodyPr/>
                    <a:lstStyle/>
                    <a:p>
                      <a:pPr algn="ctr"/>
                      <a:r>
                        <a:rPr lang="fr-FR" dirty="0"/>
                        <a:t>Oui (185)</a:t>
                      </a:r>
                    </a:p>
                  </a:txBody>
                  <a:tcPr/>
                </a:tc>
                <a:tc>
                  <a:txBody>
                    <a:bodyPr/>
                    <a:lstStyle/>
                    <a:p>
                      <a:pPr algn="ctr"/>
                      <a:r>
                        <a:rPr lang="fr-FR" dirty="0"/>
                        <a:t>87 %  (114)</a:t>
                      </a:r>
                    </a:p>
                  </a:txBody>
                  <a:tcPr/>
                </a:tc>
                <a:tc>
                  <a:txBody>
                    <a:bodyPr/>
                    <a:lstStyle/>
                    <a:p>
                      <a:pPr algn="ctr"/>
                      <a:r>
                        <a:rPr lang="fr-FR" dirty="0"/>
                        <a:t>66 %  (71)</a:t>
                      </a:r>
                    </a:p>
                  </a:txBody>
                  <a:tcPr/>
                </a:tc>
                <a:tc>
                  <a:txBody>
                    <a:bodyPr/>
                    <a:lstStyle/>
                    <a:p>
                      <a:endParaRPr lang="fr-FR" dirty="0"/>
                    </a:p>
                  </a:txBody>
                  <a:tcPr/>
                </a:tc>
                <a:extLst>
                  <a:ext uri="{0D108BD9-81ED-4DB2-BD59-A6C34878D82A}">
                    <a16:rowId xmlns="" xmlns:a16="http://schemas.microsoft.com/office/drawing/2014/main" val="10005"/>
                  </a:ext>
                </a:extLst>
              </a:tr>
              <a:tr h="486008">
                <a:tc>
                  <a:txBody>
                    <a:bodyPr/>
                    <a:lstStyle/>
                    <a:p>
                      <a:pPr algn="ctr"/>
                      <a:r>
                        <a:rPr lang="fr-FR" dirty="0"/>
                        <a:t>Non</a:t>
                      </a:r>
                    </a:p>
                  </a:txBody>
                  <a:tcPr/>
                </a:tc>
                <a:tc>
                  <a:txBody>
                    <a:bodyPr/>
                    <a:lstStyle/>
                    <a:p>
                      <a:pPr algn="ctr"/>
                      <a:r>
                        <a:rPr lang="fr-FR" dirty="0"/>
                        <a:t>13 %  (18 )</a:t>
                      </a:r>
                    </a:p>
                  </a:txBody>
                  <a:tcPr/>
                </a:tc>
                <a:tc>
                  <a:txBody>
                    <a:bodyPr/>
                    <a:lstStyle/>
                    <a:p>
                      <a:pPr algn="ctr"/>
                      <a:r>
                        <a:rPr lang="fr-FR" dirty="0"/>
                        <a:t>34 %  (37)</a:t>
                      </a:r>
                    </a:p>
                  </a:txBody>
                  <a:tcPr/>
                </a:tc>
                <a:tc>
                  <a:txBody>
                    <a:bodyPr/>
                    <a:lstStyle/>
                    <a:p>
                      <a:endParaRPr lang="fr-FR" dirty="0"/>
                    </a:p>
                  </a:txBody>
                  <a:tcPr/>
                </a:tc>
                <a:extLst>
                  <a:ext uri="{0D108BD9-81ED-4DB2-BD59-A6C34878D82A}">
                    <a16:rowId xmlns="" xmlns:a16="http://schemas.microsoft.com/office/drawing/2014/main" val="10006"/>
                  </a:ext>
                </a:extLst>
              </a:tr>
            </a:tbl>
          </a:graphicData>
        </a:graphic>
      </p:graphicFrame>
      <p:sp>
        <p:nvSpPr>
          <p:cNvPr id="50222" name="Espace réservé du numéro de diapositive 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071880EB-3ABB-4699-9BD9-8DB27B225F1E}" type="slidenum">
              <a:rPr lang="fr-BE"/>
              <a:pPr fontAlgn="base">
                <a:spcBef>
                  <a:spcPct val="0"/>
                </a:spcBef>
                <a:spcAft>
                  <a:spcPct val="0"/>
                </a:spcAft>
                <a:defRPr/>
              </a:pPr>
              <a:t>29</a:t>
            </a:fld>
            <a:endParaRPr lang="fr-BE"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468313" y="0"/>
            <a:ext cx="7467600" cy="1143000"/>
          </a:xfrm>
        </p:spPr>
        <p:txBody>
          <a:bodyPr/>
          <a:lstStyle/>
          <a:p>
            <a:pPr eaLnBrk="1" hangingPunct="1"/>
            <a:r>
              <a:rPr lang="fr-FR" dirty="0">
                <a:solidFill>
                  <a:srgbClr val="FF0000"/>
                </a:solidFill>
              </a:rPr>
              <a:t>CONCLUSION</a:t>
            </a:r>
          </a:p>
        </p:txBody>
      </p:sp>
      <p:sp>
        <p:nvSpPr>
          <p:cNvPr id="53251" name="Content Placeholder 2"/>
          <p:cNvSpPr>
            <a:spLocks noGrp="1"/>
          </p:cNvSpPr>
          <p:nvPr>
            <p:ph idx="1"/>
          </p:nvPr>
        </p:nvSpPr>
        <p:spPr>
          <a:xfrm>
            <a:off x="1763713" y="1600200"/>
            <a:ext cx="7380287" cy="4525963"/>
          </a:xfrm>
        </p:spPr>
        <p:txBody>
          <a:bodyPr/>
          <a:lstStyle/>
          <a:p>
            <a:pPr eaLnBrk="1" hangingPunct="1"/>
            <a:r>
              <a:rPr lang="fr-FR" dirty="0">
                <a:latin typeface="Arial" charset="0"/>
                <a:cs typeface="Arial" charset="0"/>
              </a:rPr>
              <a:t>Il est nécessaire des repérer les HSH pour les vacciner contre l’hépatite A </a:t>
            </a:r>
          </a:p>
          <a:p>
            <a:pPr eaLnBrk="1" hangingPunct="1"/>
            <a:endParaRPr lang="fr-FR" dirty="0">
              <a:latin typeface="Arial" charset="0"/>
              <a:cs typeface="Arial" charset="0"/>
            </a:endParaRPr>
          </a:p>
          <a:p>
            <a:pPr eaLnBrk="1" hangingPunct="1"/>
            <a:r>
              <a:rPr lang="fr-FR" dirty="0">
                <a:latin typeface="Arial" charset="0"/>
                <a:cs typeface="Arial" charset="0"/>
              </a:rPr>
              <a:t>Plus de trois quarts des patients HSH sont intéressés par la prévention</a:t>
            </a:r>
            <a:endParaRPr lang="fr-FR" sz="1800" dirty="0"/>
          </a:p>
        </p:txBody>
      </p:sp>
      <p:sp>
        <p:nvSpPr>
          <p:cNvPr id="52228"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3F3A2464-0280-4300-83BE-D140DCEFCF8E}" type="slidenum">
              <a:rPr lang="fr-FR"/>
              <a:pPr fontAlgn="base">
                <a:spcBef>
                  <a:spcPct val="0"/>
                </a:spcBef>
                <a:spcAft>
                  <a:spcPct val="0"/>
                </a:spcAft>
                <a:defRPr/>
              </a:pPr>
              <a:t>30</a:t>
            </a:fld>
            <a:endParaRPr lang="fr-FR"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BCA3F13C-1B8D-46CD-B677-49C8BFCB540F}" type="slidenum">
              <a:rPr lang="fr-FR"/>
              <a:pPr fontAlgn="base">
                <a:spcBef>
                  <a:spcPct val="0"/>
                </a:spcBef>
                <a:spcAft>
                  <a:spcPct val="0"/>
                </a:spcAft>
                <a:defRPr/>
              </a:pPr>
              <a:t>31</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54277"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2592388" y="623888"/>
            <a:ext cx="6372225" cy="1281112"/>
          </a:xfrm>
        </p:spPr>
        <p:txBody>
          <a:bodyPr rtlCol="0">
            <a:normAutofit/>
          </a:bodyPr>
          <a:lstStyle/>
          <a:p>
            <a:pPr eaLnBrk="1" fontAlgn="auto" hangingPunct="1">
              <a:spcAft>
                <a:spcPts val="0"/>
              </a:spcAft>
              <a:defRPr/>
            </a:pPr>
            <a:r>
              <a:rPr lang="fr-FR" sz="4000"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VHA et HCSP</a:t>
            </a:r>
          </a:p>
        </p:txBody>
      </p:sp>
      <p:pic>
        <p:nvPicPr>
          <p:cNvPr id="4" name="Image 3">
            <a:extLst>
              <a:ext uri="{FF2B5EF4-FFF2-40B4-BE49-F238E27FC236}">
                <a16:creationId xmlns="" xmlns:a16="http://schemas.microsoft.com/office/drawing/2014/main" id="{2677CD8A-43C0-4769-92E8-1499E689FC43}"/>
              </a:ext>
            </a:extLst>
          </p:cNvPr>
          <p:cNvPicPr>
            <a:picLocks noChangeAspect="1"/>
          </p:cNvPicPr>
          <p:nvPr/>
        </p:nvPicPr>
        <p:blipFill>
          <a:blip r:embed="rId4"/>
          <a:stretch>
            <a:fillRect/>
          </a:stretch>
        </p:blipFill>
        <p:spPr>
          <a:xfrm>
            <a:off x="0" y="1428750"/>
            <a:ext cx="9144000" cy="542925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re 1"/>
          <p:cNvSpPr>
            <a:spLocks noGrp="1"/>
          </p:cNvSpPr>
          <p:nvPr>
            <p:ph type="ctrTitle"/>
          </p:nvPr>
        </p:nvSpPr>
        <p:spPr>
          <a:xfrm>
            <a:off x="1973263" y="188913"/>
            <a:ext cx="6600825" cy="2262187"/>
          </a:xfrm>
        </p:spPr>
        <p:txBody>
          <a:bodyPr/>
          <a:lstStyle/>
          <a:p>
            <a:pPr eaLnBrk="1" hangingPunct="1"/>
            <a:r>
              <a:rPr lang="fr-FR" dirty="0">
                <a:latin typeface="Arial" charset="0"/>
                <a:cs typeface="Arial" charset="0"/>
              </a:rPr>
              <a:t>Ça part trop vite, docteur</a:t>
            </a:r>
          </a:p>
        </p:txBody>
      </p:sp>
    </p:spTree>
    <p:extLst>
      <p:ext uri="{BB962C8B-B14F-4D97-AF65-F5344CB8AC3E}">
        <p14:creationId xmlns:p14="http://schemas.microsoft.com/office/powerpoint/2010/main" val="182388041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331913" y="1628800"/>
            <a:ext cx="7812087" cy="4968850"/>
          </a:xfrm>
        </p:spPr>
        <p:txBody>
          <a:bodyPr rtlCol="0">
            <a:noAutofit/>
          </a:bodyPr>
          <a:lstStyle/>
          <a:p>
            <a:pPr eaLnBrk="1" fontAlgn="auto" hangingPunct="1">
              <a:spcAft>
                <a:spcPts val="0"/>
              </a:spcAft>
              <a:buFont typeface="Wingdings" charset="2"/>
              <a:buChar char="Ø"/>
              <a:defRPr/>
            </a:pPr>
            <a:r>
              <a:rPr lang="fr-FR" sz="2400" b="1" dirty="0">
                <a:solidFill>
                  <a:schemeClr val="tx1">
                    <a:lumMod val="75000"/>
                    <a:lumOff val="25000"/>
                  </a:schemeClr>
                </a:solidFill>
                <a:latin typeface="Arial" panose="020B0604020202020204" pitchFamily="34" charset="0"/>
                <a:cs typeface="Arial" panose="020B0604020202020204" pitchFamily="34" charset="0"/>
              </a:rPr>
              <a:t>Monsieur C</a:t>
            </a:r>
            <a:r>
              <a:rPr lang="fr-FR" sz="2400" dirty="0">
                <a:solidFill>
                  <a:schemeClr val="tx1">
                    <a:lumMod val="75000"/>
                    <a:lumOff val="25000"/>
                  </a:schemeClr>
                </a:solidFill>
                <a:latin typeface="Arial" panose="020B0604020202020204" pitchFamily="34" charset="0"/>
                <a:cs typeface="Arial" panose="020B0604020202020204" pitchFamily="34" charset="0"/>
              </a:rPr>
              <a:t>. 45 ans consulte pour certificat médical pour baptême de plongée.</a:t>
            </a:r>
          </a:p>
          <a:p>
            <a:pPr eaLnBrk="1" fontAlgn="auto" hangingPunct="1">
              <a:spcAft>
                <a:spcPts val="0"/>
              </a:spcAft>
              <a:buFont typeface="Wingdings" charset="2"/>
              <a:buChar char="Ø"/>
              <a:defRPr/>
            </a:pPr>
            <a:r>
              <a:rPr lang="fr-FR" sz="2400" b="1" dirty="0">
                <a:solidFill>
                  <a:schemeClr val="tx1">
                    <a:lumMod val="75000"/>
                    <a:lumOff val="25000"/>
                  </a:schemeClr>
                </a:solidFill>
                <a:latin typeface="Arial" panose="020B0604020202020204" pitchFamily="34" charset="0"/>
                <a:cs typeface="Arial" panose="020B0604020202020204" pitchFamily="34" charset="0"/>
              </a:rPr>
              <a:t>Antécédent </a:t>
            </a:r>
            <a:r>
              <a:rPr lang="fr-FR" sz="2400" dirty="0">
                <a:solidFill>
                  <a:schemeClr val="tx1">
                    <a:lumMod val="75000"/>
                    <a:lumOff val="25000"/>
                  </a:schemeClr>
                </a:solidFill>
                <a:latin typeface="Arial" panose="020B0604020202020204" pitchFamily="34" charset="0"/>
                <a:cs typeface="Arial" panose="020B0604020202020204" pitchFamily="34" charset="0"/>
              </a:rPr>
              <a:t>: 0</a:t>
            </a:r>
          </a:p>
          <a:p>
            <a:pPr eaLnBrk="1" fontAlgn="auto" hangingPunct="1">
              <a:spcAft>
                <a:spcPts val="0"/>
              </a:spcAft>
              <a:buFont typeface="Wingdings" charset="2"/>
              <a:buChar char="Ø"/>
              <a:defRPr/>
            </a:pPr>
            <a:r>
              <a:rPr lang="fr-FR" sz="2400" b="1" dirty="0">
                <a:solidFill>
                  <a:schemeClr val="tx1">
                    <a:lumMod val="75000"/>
                    <a:lumOff val="25000"/>
                  </a:schemeClr>
                </a:solidFill>
                <a:latin typeface="Arial" panose="020B0604020202020204" pitchFamily="34" charset="0"/>
                <a:cs typeface="Arial" panose="020B0604020202020204" pitchFamily="34" charset="0"/>
              </a:rPr>
              <a:t>Traitement </a:t>
            </a:r>
            <a:r>
              <a:rPr lang="fr-FR" sz="2400" dirty="0">
                <a:solidFill>
                  <a:schemeClr val="tx1">
                    <a:lumMod val="75000"/>
                    <a:lumOff val="25000"/>
                  </a:schemeClr>
                </a:solidFill>
                <a:latin typeface="Arial" panose="020B0604020202020204" pitchFamily="34" charset="0"/>
                <a:cs typeface="Arial" panose="020B0604020202020204" pitchFamily="34" charset="0"/>
              </a:rPr>
              <a:t>:  0</a:t>
            </a:r>
          </a:p>
          <a:p>
            <a:pPr marL="0" indent="0" eaLnBrk="1" fontAlgn="auto" hangingPunct="1">
              <a:spcAft>
                <a:spcPts val="0"/>
              </a:spcAft>
              <a:buFont typeface="Wingdings 3" charset="2"/>
              <a:buNone/>
              <a:defRPr/>
            </a:pPr>
            <a:endParaRPr lang="fr-FR" sz="2400" dirty="0">
              <a:solidFill>
                <a:schemeClr val="tx1">
                  <a:lumMod val="75000"/>
                  <a:lumOff val="25000"/>
                </a:schemeClr>
              </a:solidFill>
              <a:latin typeface="Arial" panose="020B0604020202020204" pitchFamily="34" charset="0"/>
              <a:cs typeface="Arial" panose="020B0604020202020204" pitchFamily="34" charset="0"/>
            </a:endParaRPr>
          </a:p>
          <a:p>
            <a:pPr eaLnBrk="1" fontAlgn="auto" hangingPunct="1">
              <a:spcAft>
                <a:spcPts val="0"/>
              </a:spcAft>
              <a:buFont typeface="Wingdings" panose="05000000000000000000" pitchFamily="2" charset="2"/>
              <a:buChar char="q"/>
              <a:defRPr/>
            </a:pPr>
            <a:r>
              <a:rPr lang="fr-FR" sz="2400" dirty="0">
                <a:solidFill>
                  <a:schemeClr val="tx1">
                    <a:lumMod val="75000"/>
                    <a:lumOff val="25000"/>
                  </a:schemeClr>
                </a:solidFill>
                <a:latin typeface="Arial" panose="020B0604020202020204" pitchFamily="34" charset="0"/>
                <a:cs typeface="Arial" panose="020B0604020202020204" pitchFamily="34" charset="0"/>
              </a:rPr>
              <a:t>Pas de plainte fonctionnelle</a:t>
            </a:r>
          </a:p>
        </p:txBody>
      </p:sp>
      <p:sp>
        <p:nvSpPr>
          <p:cNvPr id="55299"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30EF00CC-7E49-4A3C-B82B-6DE214637DC5}" type="slidenum">
              <a:rPr lang="en-US"/>
              <a:pPr fontAlgn="base">
                <a:spcBef>
                  <a:spcPct val="0"/>
                </a:spcBef>
                <a:spcAft>
                  <a:spcPct val="0"/>
                </a:spcAft>
                <a:defRPr/>
              </a:pPr>
              <a:t>33</a:t>
            </a:fld>
            <a:endParaRPr lang="en-US" dirty="0"/>
          </a:p>
        </p:txBody>
      </p:sp>
    </p:spTree>
    <p:extLst>
      <p:ext uri="{BB962C8B-B14F-4D97-AF65-F5344CB8AC3E}">
        <p14:creationId xmlns:p14="http://schemas.microsoft.com/office/powerpoint/2010/main" val="68582426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re 1"/>
          <p:cNvSpPr>
            <a:spLocks noGrp="1"/>
          </p:cNvSpPr>
          <p:nvPr>
            <p:ph type="title"/>
          </p:nvPr>
        </p:nvSpPr>
        <p:spPr>
          <a:xfrm>
            <a:off x="1933575" y="512763"/>
            <a:ext cx="6589713" cy="1281112"/>
          </a:xfrm>
        </p:spPr>
        <p:txBody>
          <a:bodyPr/>
          <a:lstStyle/>
          <a:p>
            <a:pPr eaLnBrk="1" hangingPunct="1"/>
            <a:r>
              <a:rPr lang="fr-FR" dirty="0">
                <a:latin typeface="Arial" charset="0"/>
                <a:cs typeface="Arial" charset="0"/>
              </a:rPr>
              <a:t>Objectif principal</a:t>
            </a:r>
          </a:p>
        </p:txBody>
      </p:sp>
      <p:sp>
        <p:nvSpPr>
          <p:cNvPr id="57347" name="Espace réservé du contenu 2"/>
          <p:cNvSpPr>
            <a:spLocks noGrp="1"/>
          </p:cNvSpPr>
          <p:nvPr>
            <p:ph idx="1"/>
          </p:nvPr>
        </p:nvSpPr>
        <p:spPr>
          <a:xfrm>
            <a:off x="1476375" y="1412875"/>
            <a:ext cx="7659688" cy="5362575"/>
          </a:xfrm>
        </p:spPr>
        <p:txBody>
          <a:bodyPr/>
          <a:lstStyle/>
          <a:p>
            <a:pPr eaLnBrk="1" hangingPunct="1">
              <a:buFont typeface="Wingdings" pitchFamily="2" charset="2"/>
              <a:buChar char="Ø"/>
            </a:pPr>
            <a:r>
              <a:rPr lang="fr-FR" sz="2400" b="1" u="sng" dirty="0">
                <a:latin typeface="Arial" charset="0"/>
                <a:cs typeface="Arial" charset="0"/>
              </a:rPr>
              <a:t>Objectif principal </a:t>
            </a:r>
            <a:r>
              <a:rPr lang="fr-FR" sz="2400" b="1" dirty="0">
                <a:latin typeface="Arial" charset="0"/>
                <a:cs typeface="Arial" charset="0"/>
              </a:rPr>
              <a:t>: y-a-t’ il une contre-indication à la pratique de la plongée ?</a:t>
            </a:r>
          </a:p>
          <a:p>
            <a:pPr lvl="1" eaLnBrk="1" hangingPunct="1">
              <a:buFont typeface="Arial" charset="0"/>
              <a:buChar char="•"/>
            </a:pPr>
            <a:r>
              <a:rPr lang="fr-FR" sz="2400" dirty="0">
                <a:latin typeface="Arial" charset="0"/>
                <a:cs typeface="Arial" charset="0"/>
              </a:rPr>
              <a:t>IMC 26,5 ; tour de taille 88 cm</a:t>
            </a:r>
          </a:p>
          <a:p>
            <a:pPr lvl="1" eaLnBrk="1" hangingPunct="1">
              <a:buFont typeface="Arial" charset="0"/>
              <a:buChar char="•"/>
            </a:pPr>
            <a:r>
              <a:rPr lang="fr-FR" sz="2400" dirty="0">
                <a:latin typeface="Arial" charset="0"/>
                <a:cs typeface="Arial" charset="0"/>
              </a:rPr>
              <a:t>TA : 140/80</a:t>
            </a:r>
          </a:p>
          <a:p>
            <a:pPr lvl="1" eaLnBrk="1" hangingPunct="1">
              <a:buFont typeface="Arial" charset="0"/>
              <a:buChar char="•"/>
            </a:pPr>
            <a:r>
              <a:rPr lang="fr-FR" sz="2400" dirty="0">
                <a:latin typeface="Arial" charset="0"/>
                <a:cs typeface="Arial" charset="0"/>
              </a:rPr>
              <a:t>Examen cardio pulmonaire ln</a:t>
            </a:r>
          </a:p>
          <a:p>
            <a:pPr lvl="1" eaLnBrk="1" hangingPunct="1">
              <a:buFont typeface="Arial" charset="0"/>
              <a:buChar char="•"/>
            </a:pPr>
            <a:r>
              <a:rPr lang="fr-FR" sz="2400" dirty="0">
                <a:latin typeface="Arial" charset="0"/>
                <a:cs typeface="Arial" charset="0"/>
              </a:rPr>
              <a:t>Abdomen nl</a:t>
            </a:r>
          </a:p>
          <a:p>
            <a:pPr lvl="1" eaLnBrk="1" hangingPunct="1">
              <a:buFont typeface="Arial" charset="0"/>
              <a:buChar char="•"/>
            </a:pPr>
            <a:r>
              <a:rPr lang="fr-FR" sz="2400" dirty="0">
                <a:latin typeface="Arial" charset="0"/>
                <a:cs typeface="Arial" charset="0"/>
              </a:rPr>
              <a:t>Testicules nx</a:t>
            </a:r>
          </a:p>
          <a:p>
            <a:pPr lvl="1" eaLnBrk="1" hangingPunct="1">
              <a:buFont typeface="Arial" charset="0"/>
              <a:buChar char="•"/>
            </a:pPr>
            <a:r>
              <a:rPr lang="fr-FR" sz="2400" dirty="0">
                <a:latin typeface="Arial" charset="0"/>
                <a:cs typeface="Arial" charset="0"/>
              </a:rPr>
              <a:t>ECG : nl</a:t>
            </a:r>
          </a:p>
          <a:p>
            <a:pPr lvl="1" eaLnBrk="1" hangingPunct="1">
              <a:buFont typeface="Arial" charset="0"/>
              <a:buChar char="•"/>
            </a:pPr>
            <a:r>
              <a:rPr lang="fr-FR" sz="2400" dirty="0">
                <a:latin typeface="Arial" charset="0"/>
                <a:cs typeface="Arial" charset="0"/>
              </a:rPr>
              <a:t>Débitmètre de pointe : nl</a:t>
            </a:r>
          </a:p>
          <a:p>
            <a:pPr eaLnBrk="1" hangingPunct="1">
              <a:buFont typeface="Wingdings" pitchFamily="2" charset="2"/>
              <a:buChar char="Ø"/>
            </a:pPr>
            <a:r>
              <a:rPr lang="fr-FR" sz="2400" dirty="0">
                <a:latin typeface="Arial" charset="0"/>
                <a:cs typeface="Arial" charset="0"/>
              </a:rPr>
              <a:t>Pas de contre indication à la plongée</a:t>
            </a:r>
          </a:p>
          <a:p>
            <a:pPr lvl="1" eaLnBrk="1" hangingPunct="1">
              <a:buFont typeface="Arial" charset="0"/>
              <a:buChar char="•"/>
            </a:pPr>
            <a:endParaRPr lang="fr-FR" dirty="0"/>
          </a:p>
          <a:p>
            <a:pPr lvl="1" eaLnBrk="1" hangingPunct="1">
              <a:buFont typeface="Arial" charset="0"/>
              <a:buChar char="•"/>
            </a:pPr>
            <a:endParaRPr lang="fr-FR" dirty="0"/>
          </a:p>
        </p:txBody>
      </p:sp>
      <p:sp>
        <p:nvSpPr>
          <p:cNvPr id="56324"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A8647D4E-C613-455C-B4D3-9FC2C8ED9AE4}" type="slidenum">
              <a:rPr lang="en-US"/>
              <a:pPr fontAlgn="base">
                <a:spcBef>
                  <a:spcPct val="0"/>
                </a:spcBef>
                <a:spcAft>
                  <a:spcPct val="0"/>
                </a:spcAft>
                <a:defRPr/>
              </a:pPr>
              <a:t>34</a:t>
            </a:fld>
            <a:endParaRPr lang="en-US" dirty="0"/>
          </a:p>
        </p:txBody>
      </p:sp>
    </p:spTree>
    <p:extLst>
      <p:ext uri="{BB962C8B-B14F-4D97-AF65-F5344CB8AC3E}">
        <p14:creationId xmlns:p14="http://schemas.microsoft.com/office/powerpoint/2010/main" val="148898453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re 1"/>
          <p:cNvSpPr>
            <a:spLocks noGrp="1"/>
          </p:cNvSpPr>
          <p:nvPr>
            <p:ph type="title"/>
          </p:nvPr>
        </p:nvSpPr>
        <p:spPr>
          <a:xfrm>
            <a:off x="1944688" y="623888"/>
            <a:ext cx="7199312" cy="1281112"/>
          </a:xfrm>
        </p:spPr>
        <p:txBody>
          <a:bodyPr/>
          <a:lstStyle/>
          <a:p>
            <a:pPr eaLnBrk="1" hangingPunct="1"/>
            <a:r>
              <a:rPr lang="fr-FR" dirty="0">
                <a:latin typeface="Arial" charset="0"/>
                <a:cs typeface="Arial" charset="0"/>
              </a:rPr>
              <a:t>L’État d’esprit de monsieur C.</a:t>
            </a:r>
          </a:p>
        </p:txBody>
      </p:sp>
      <p:sp>
        <p:nvSpPr>
          <p:cNvPr id="3" name="Espace réservé du contenu 2"/>
          <p:cNvSpPr>
            <a:spLocks noGrp="1"/>
          </p:cNvSpPr>
          <p:nvPr>
            <p:ph idx="1"/>
          </p:nvPr>
        </p:nvSpPr>
        <p:spPr>
          <a:xfrm>
            <a:off x="1943100" y="2133600"/>
            <a:ext cx="7200900" cy="4535488"/>
          </a:xfrm>
        </p:spPr>
        <p:txBody>
          <a:bodyPr rtlCol="0">
            <a:normAutofit/>
          </a:bodyPr>
          <a:lstStyle/>
          <a:p>
            <a:pPr eaLnBrk="1" fontAlgn="auto" hangingPunct="1">
              <a:spcAft>
                <a:spcPts val="0"/>
              </a:spcAft>
              <a:buFont typeface="Wingdings" charset="2"/>
              <a:buChar char="Ø"/>
              <a:defRPr/>
            </a:pPr>
            <a:r>
              <a:rPr lang="fr-FR" sz="2800" dirty="0">
                <a:solidFill>
                  <a:schemeClr val="tx1">
                    <a:lumMod val="75000"/>
                    <a:lumOff val="25000"/>
                  </a:schemeClr>
                </a:solidFill>
                <a:latin typeface="Arial" panose="020B0604020202020204" pitchFamily="34" charset="0"/>
                <a:cs typeface="Arial" panose="020B0604020202020204" pitchFamily="34" charset="0"/>
              </a:rPr>
              <a:t>Vous êtes son médecin traitant depuis quelques mois, et vous remarquez qu’il ne consulte que rarement</a:t>
            </a:r>
          </a:p>
          <a:p>
            <a:pPr eaLnBrk="1" fontAlgn="auto" hangingPunct="1">
              <a:spcAft>
                <a:spcPts val="0"/>
              </a:spcAft>
              <a:buFont typeface="Wingdings" charset="2"/>
              <a:buChar char="Ø"/>
              <a:defRPr/>
            </a:pPr>
            <a:r>
              <a:rPr lang="fr-FR" sz="2800" dirty="0">
                <a:solidFill>
                  <a:schemeClr val="tx1">
                    <a:lumMod val="75000"/>
                    <a:lumOff val="25000"/>
                  </a:schemeClr>
                </a:solidFill>
                <a:latin typeface="Arial" panose="020B0604020202020204" pitchFamily="34" charset="0"/>
                <a:cs typeface="Arial" panose="020B0604020202020204" pitchFamily="34" charset="0"/>
              </a:rPr>
              <a:t>Monsieur C. ne comprend pas l’utilité d’une consultation dédiée au certificat</a:t>
            </a:r>
          </a:p>
          <a:p>
            <a:pPr eaLnBrk="1" fontAlgn="auto" hangingPunct="1">
              <a:spcAft>
                <a:spcPts val="0"/>
              </a:spcAft>
              <a:buFont typeface="Wingdings" charset="2"/>
              <a:buChar char="Ø"/>
              <a:defRPr/>
            </a:pPr>
            <a:r>
              <a:rPr lang="fr-FR" sz="2800" dirty="0">
                <a:solidFill>
                  <a:schemeClr val="tx1">
                    <a:lumMod val="75000"/>
                    <a:lumOff val="25000"/>
                  </a:schemeClr>
                </a:solidFill>
                <a:latin typeface="Arial" panose="020B0604020202020204" pitchFamily="34" charset="0"/>
                <a:cs typeface="Arial" panose="020B0604020202020204" pitchFamily="34" charset="0"/>
              </a:rPr>
              <a:t>Il perçoit la consultation comme une contrainte</a:t>
            </a:r>
          </a:p>
          <a:p>
            <a:pPr marL="0" indent="0" eaLnBrk="1" fontAlgn="auto" hangingPunct="1">
              <a:spcAft>
                <a:spcPts val="0"/>
              </a:spcAft>
              <a:buFont typeface="Wingdings 3" charset="2"/>
              <a:buNone/>
              <a:defRPr/>
            </a:pPr>
            <a:endParaRPr lang="fr-FR" sz="1800" dirty="0">
              <a:solidFill>
                <a:schemeClr val="tx1">
                  <a:lumMod val="75000"/>
                  <a:lumOff val="25000"/>
                </a:schemeClr>
              </a:solidFill>
            </a:endParaRPr>
          </a:p>
        </p:txBody>
      </p:sp>
      <p:sp>
        <p:nvSpPr>
          <p:cNvPr id="57348"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C3F1C8C3-2E3E-40BD-B8F0-E5E90FF6BEA8}" type="slidenum">
              <a:rPr lang="en-US"/>
              <a:pPr fontAlgn="base">
                <a:spcBef>
                  <a:spcPct val="0"/>
                </a:spcBef>
                <a:spcAft>
                  <a:spcPct val="0"/>
                </a:spcAft>
                <a:defRPr/>
              </a:pPr>
              <a:t>35</a:t>
            </a:fld>
            <a:endParaRPr lang="en-US" dirty="0"/>
          </a:p>
        </p:txBody>
      </p:sp>
    </p:spTree>
    <p:extLst>
      <p:ext uri="{BB962C8B-B14F-4D97-AF65-F5344CB8AC3E}">
        <p14:creationId xmlns:p14="http://schemas.microsoft.com/office/powerpoint/2010/main" val="187520281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re 1"/>
          <p:cNvSpPr>
            <a:spLocks noGrp="1"/>
          </p:cNvSpPr>
          <p:nvPr>
            <p:ph type="title"/>
          </p:nvPr>
        </p:nvSpPr>
        <p:spPr>
          <a:xfrm>
            <a:off x="1944688" y="623888"/>
            <a:ext cx="6589712" cy="1281112"/>
          </a:xfrm>
        </p:spPr>
        <p:txBody>
          <a:bodyPr/>
          <a:lstStyle/>
          <a:p>
            <a:pPr eaLnBrk="1" hangingPunct="1"/>
            <a:r>
              <a:rPr lang="fr-FR" b="1" dirty="0"/>
              <a:t>Objectifs secondaires </a:t>
            </a:r>
          </a:p>
        </p:txBody>
      </p:sp>
      <p:sp>
        <p:nvSpPr>
          <p:cNvPr id="59395" name="Espace réservé du contenu 2"/>
          <p:cNvSpPr>
            <a:spLocks noGrp="1"/>
          </p:cNvSpPr>
          <p:nvPr>
            <p:ph idx="1"/>
          </p:nvPr>
        </p:nvSpPr>
        <p:spPr>
          <a:xfrm>
            <a:off x="1476375" y="1557338"/>
            <a:ext cx="7667625" cy="5111750"/>
          </a:xfrm>
        </p:spPr>
        <p:txBody>
          <a:bodyPr/>
          <a:lstStyle/>
          <a:p>
            <a:pPr eaLnBrk="1" hangingPunct="1">
              <a:buFont typeface="Wingdings" pitchFamily="2" charset="2"/>
              <a:buChar char="Ø"/>
            </a:pPr>
            <a:r>
              <a:rPr lang="fr-FR" sz="2800" dirty="0">
                <a:latin typeface="Arial" charset="0"/>
                <a:cs typeface="Arial" charset="0"/>
              </a:rPr>
              <a:t>Organe par organe</a:t>
            </a:r>
          </a:p>
          <a:p>
            <a:pPr lvl="1" eaLnBrk="1" hangingPunct="1">
              <a:buFont typeface="Arial" charset="0"/>
              <a:buChar char="•"/>
            </a:pPr>
            <a:r>
              <a:rPr lang="fr-FR" sz="2800" dirty="0">
                <a:latin typeface="Arial" charset="0"/>
                <a:cs typeface="Arial" charset="0"/>
              </a:rPr>
              <a:t>Regarder la peau : nævi, mycose</a:t>
            </a:r>
          </a:p>
          <a:p>
            <a:pPr lvl="1" eaLnBrk="1" hangingPunct="1">
              <a:buFont typeface="Arial" charset="0"/>
              <a:buChar char="•"/>
            </a:pPr>
            <a:r>
              <a:rPr lang="fr-FR" sz="2800" dirty="0">
                <a:latin typeface="Arial" charset="0"/>
                <a:cs typeface="Arial" charset="0"/>
              </a:rPr>
              <a:t>Palpation thyroïde</a:t>
            </a:r>
          </a:p>
          <a:p>
            <a:pPr lvl="1" eaLnBrk="1" hangingPunct="1">
              <a:buFont typeface="Arial" charset="0"/>
              <a:buChar char="•"/>
            </a:pPr>
            <a:r>
              <a:rPr lang="fr-FR" sz="2800" dirty="0">
                <a:latin typeface="Arial" charset="0"/>
                <a:cs typeface="Arial" charset="0"/>
              </a:rPr>
              <a:t>Adénopathie ?</a:t>
            </a:r>
          </a:p>
          <a:p>
            <a:pPr lvl="1" eaLnBrk="1" hangingPunct="1">
              <a:buFont typeface="Arial" charset="0"/>
              <a:buChar char="•"/>
            </a:pPr>
            <a:r>
              <a:rPr lang="fr-FR" sz="2800" dirty="0">
                <a:latin typeface="Arial" charset="0"/>
                <a:cs typeface="Arial" charset="0"/>
              </a:rPr>
              <a:t>Testicules</a:t>
            </a:r>
          </a:p>
          <a:p>
            <a:pPr marL="457200" lvl="1" indent="0" eaLnBrk="1" hangingPunct="1">
              <a:buNone/>
            </a:pPr>
            <a:r>
              <a:rPr lang="fr-FR" sz="2800" dirty="0">
                <a:latin typeface="Arial" charset="0"/>
                <a:cs typeface="Arial" charset="0"/>
                <a:sym typeface="Wingdings" panose="05000000000000000000" pitchFamily="2" charset="2"/>
              </a:rPr>
              <a:t></a:t>
            </a:r>
            <a:r>
              <a:rPr lang="fr-FR" sz="2800" dirty="0">
                <a:latin typeface="Arial" charset="0"/>
                <a:cs typeface="Arial" charset="0"/>
              </a:rPr>
              <a:t>Discussion autours des rapports sexuels : pb d’érection, éjaculation précoce, grossesses non désirées, conduite à risque…</a:t>
            </a:r>
          </a:p>
        </p:txBody>
      </p:sp>
      <p:sp>
        <p:nvSpPr>
          <p:cNvPr id="58372"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C6C34368-8A86-4161-AA00-6953CAF5DDC4}" type="slidenum">
              <a:rPr lang="en-US"/>
              <a:pPr fontAlgn="base">
                <a:spcBef>
                  <a:spcPct val="0"/>
                </a:spcBef>
                <a:spcAft>
                  <a:spcPct val="0"/>
                </a:spcAft>
                <a:defRPr/>
              </a:pPr>
              <a:t>36</a:t>
            </a:fld>
            <a:endParaRPr lang="en-US" dirty="0"/>
          </a:p>
        </p:txBody>
      </p:sp>
    </p:spTree>
    <p:extLst>
      <p:ext uri="{BB962C8B-B14F-4D97-AF65-F5344CB8AC3E}">
        <p14:creationId xmlns:p14="http://schemas.microsoft.com/office/powerpoint/2010/main" val="284369366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re 1"/>
          <p:cNvSpPr>
            <a:spLocks noGrp="1"/>
          </p:cNvSpPr>
          <p:nvPr>
            <p:ph type="title"/>
          </p:nvPr>
        </p:nvSpPr>
        <p:spPr>
          <a:xfrm>
            <a:off x="1944688" y="623888"/>
            <a:ext cx="6589712" cy="1281112"/>
          </a:xfrm>
        </p:spPr>
        <p:txBody>
          <a:bodyPr/>
          <a:lstStyle/>
          <a:p>
            <a:pPr eaLnBrk="1" hangingPunct="1"/>
            <a:endParaRPr lang="fr-FR" dirty="0"/>
          </a:p>
        </p:txBody>
      </p:sp>
      <p:sp>
        <p:nvSpPr>
          <p:cNvPr id="3" name="Espace réservé du contenu 2"/>
          <p:cNvSpPr>
            <a:spLocks noGrp="1"/>
          </p:cNvSpPr>
          <p:nvPr>
            <p:ph idx="1"/>
          </p:nvPr>
        </p:nvSpPr>
        <p:spPr>
          <a:xfrm>
            <a:off x="1331913" y="2636838"/>
            <a:ext cx="7812087" cy="3778250"/>
          </a:xfrm>
        </p:spPr>
        <p:txBody>
          <a:bodyPr rtlCol="0">
            <a:normAutofit/>
          </a:bodyPr>
          <a:lstStyle/>
          <a:p>
            <a:pPr eaLnBrk="1" fontAlgn="auto" hangingPunct="1">
              <a:spcAft>
                <a:spcPts val="0"/>
              </a:spcAft>
              <a:buFont typeface="Wingdings" charset="2"/>
              <a:buChar char="Ø"/>
              <a:defRPr/>
            </a:pPr>
            <a:r>
              <a:rPr lang="fr-FR" dirty="0">
                <a:solidFill>
                  <a:schemeClr val="tx1">
                    <a:lumMod val="75000"/>
                    <a:lumOff val="25000"/>
                  </a:schemeClr>
                </a:solidFill>
                <a:latin typeface="Arial" panose="020B0604020202020204" pitchFamily="34" charset="0"/>
                <a:cs typeface="Arial" panose="020B0604020202020204" pitchFamily="34" charset="0"/>
              </a:rPr>
              <a:t>Explication à monsieur C. des implications de la médecine générale</a:t>
            </a:r>
          </a:p>
          <a:p>
            <a:pPr eaLnBrk="1" fontAlgn="auto" hangingPunct="1">
              <a:spcAft>
                <a:spcPts val="0"/>
              </a:spcAft>
              <a:buFont typeface="Wingdings" charset="2"/>
              <a:buChar char="Ø"/>
              <a:defRPr/>
            </a:pPr>
            <a:r>
              <a:rPr lang="fr-FR" dirty="0">
                <a:solidFill>
                  <a:schemeClr val="tx1">
                    <a:lumMod val="75000"/>
                    <a:lumOff val="25000"/>
                  </a:schemeClr>
                </a:solidFill>
                <a:latin typeface="Arial" panose="020B0604020202020204" pitchFamily="34" charset="0"/>
                <a:cs typeface="Arial" panose="020B0604020202020204" pitchFamily="34" charset="0"/>
              </a:rPr>
              <a:t>Monsieur C. en confiance, me dit alors :</a:t>
            </a:r>
          </a:p>
          <a:p>
            <a:pPr marL="0" indent="0" eaLnBrk="1" fontAlgn="auto" hangingPunct="1">
              <a:spcAft>
                <a:spcPts val="0"/>
              </a:spcAft>
              <a:buFont typeface="Wingdings 3" charset="2"/>
              <a:buNone/>
              <a:defRPr/>
            </a:pPr>
            <a:r>
              <a:rPr lang="fr-FR" dirty="0">
                <a:solidFill>
                  <a:schemeClr val="tx1">
                    <a:lumMod val="75000"/>
                    <a:lumOff val="25000"/>
                  </a:schemeClr>
                </a:solidFill>
                <a:latin typeface="Arial" panose="020B0604020202020204" pitchFamily="34" charset="0"/>
                <a:cs typeface="Arial" panose="020B0604020202020204" pitchFamily="34" charset="0"/>
              </a:rPr>
              <a:t>« Lorsque j’ai des rapports sexuels, ça part trop vite docteur »</a:t>
            </a:r>
          </a:p>
          <a:p>
            <a:pPr eaLnBrk="1" fontAlgn="auto" hangingPunct="1">
              <a:spcAft>
                <a:spcPts val="0"/>
              </a:spcAft>
              <a:buFont typeface="Wingdings" charset="2"/>
              <a:buChar char="Ø"/>
              <a:defRPr/>
            </a:pPr>
            <a:endParaRPr lang="fr-FR" sz="1800" dirty="0">
              <a:solidFill>
                <a:schemeClr val="tx1">
                  <a:lumMod val="75000"/>
                  <a:lumOff val="25000"/>
                </a:schemeClr>
              </a:solidFill>
            </a:endParaRPr>
          </a:p>
          <a:p>
            <a:pPr eaLnBrk="1" fontAlgn="auto" hangingPunct="1">
              <a:spcAft>
                <a:spcPts val="0"/>
              </a:spcAft>
              <a:buFont typeface="Wingdings 3" charset="2"/>
              <a:buChar char=""/>
              <a:defRPr/>
            </a:pPr>
            <a:endParaRPr lang="fr-FR" sz="1800" dirty="0">
              <a:solidFill>
                <a:schemeClr val="tx1">
                  <a:lumMod val="75000"/>
                  <a:lumOff val="25000"/>
                </a:schemeClr>
              </a:solidFill>
            </a:endParaRPr>
          </a:p>
        </p:txBody>
      </p:sp>
      <p:sp>
        <p:nvSpPr>
          <p:cNvPr id="59396"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BDBD7808-A204-4486-A62D-78C699CB2497}" type="slidenum">
              <a:rPr lang="en-US"/>
              <a:pPr fontAlgn="base">
                <a:spcBef>
                  <a:spcPct val="0"/>
                </a:spcBef>
                <a:spcAft>
                  <a:spcPct val="0"/>
                </a:spcAft>
                <a:defRPr/>
              </a:pPr>
              <a:t>37</a:t>
            </a:fld>
            <a:endParaRPr lang="en-US" dirty="0"/>
          </a:p>
        </p:txBody>
      </p:sp>
    </p:spTree>
    <p:extLst>
      <p:ext uri="{BB962C8B-B14F-4D97-AF65-F5344CB8AC3E}">
        <p14:creationId xmlns:p14="http://schemas.microsoft.com/office/powerpoint/2010/main" val="393914207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re 1"/>
          <p:cNvSpPr>
            <a:spLocks noGrp="1"/>
          </p:cNvSpPr>
          <p:nvPr>
            <p:ph type="title"/>
          </p:nvPr>
        </p:nvSpPr>
        <p:spPr>
          <a:xfrm>
            <a:off x="1944688" y="623888"/>
            <a:ext cx="6589712" cy="1281112"/>
          </a:xfrm>
        </p:spPr>
        <p:txBody>
          <a:bodyPr/>
          <a:lstStyle/>
          <a:p>
            <a:pPr eaLnBrk="1" hangingPunct="1"/>
            <a:r>
              <a:rPr lang="fr-FR" b="1" dirty="0">
                <a:latin typeface="Arial" charset="0"/>
                <a:cs typeface="Arial" charset="0"/>
              </a:rPr>
              <a:t>Éjaculation précoce</a:t>
            </a:r>
          </a:p>
        </p:txBody>
      </p:sp>
      <p:sp>
        <p:nvSpPr>
          <p:cNvPr id="3" name="Espace réservé du contenu 2"/>
          <p:cNvSpPr>
            <a:spLocks noGrp="1"/>
          </p:cNvSpPr>
          <p:nvPr>
            <p:ph idx="1"/>
          </p:nvPr>
        </p:nvSpPr>
        <p:spPr>
          <a:xfrm>
            <a:off x="1003300" y="1557338"/>
            <a:ext cx="8123238" cy="5300662"/>
          </a:xfrm>
        </p:spPr>
        <p:txBody>
          <a:bodyPr rtlCol="0">
            <a:normAutofit/>
          </a:bodyPr>
          <a:lstStyle/>
          <a:p>
            <a:pPr eaLnBrk="1" fontAlgn="auto" hangingPunct="1">
              <a:spcAft>
                <a:spcPts val="0"/>
              </a:spcAft>
              <a:buFont typeface="Wingdings" charset="2"/>
              <a:buChar char="Ø"/>
              <a:defRPr/>
            </a:pPr>
            <a:r>
              <a:rPr lang="fr-FR" sz="2600" dirty="0">
                <a:solidFill>
                  <a:schemeClr val="tx1">
                    <a:lumMod val="75000"/>
                    <a:lumOff val="25000"/>
                  </a:schemeClr>
                </a:solidFill>
                <a:latin typeface="Arial" panose="020B0604020202020204" pitchFamily="34" charset="0"/>
                <a:cs typeface="Arial" panose="020B0604020202020204" pitchFamily="34" charset="0"/>
              </a:rPr>
              <a:t>Prévalence = 15% à 20% de  la population (1)</a:t>
            </a:r>
          </a:p>
          <a:p>
            <a:pPr eaLnBrk="1" fontAlgn="auto" hangingPunct="1">
              <a:spcAft>
                <a:spcPts val="0"/>
              </a:spcAft>
              <a:buFont typeface="Wingdings" charset="2"/>
              <a:buChar char="Ø"/>
              <a:defRPr/>
            </a:pPr>
            <a:r>
              <a:rPr lang="fr-FR" sz="2600" dirty="0">
                <a:solidFill>
                  <a:schemeClr val="tx1">
                    <a:lumMod val="75000"/>
                    <a:lumOff val="25000"/>
                  </a:schemeClr>
                </a:solidFill>
                <a:latin typeface="Arial" panose="020B0604020202020204" pitchFamily="34" charset="0"/>
                <a:cs typeface="Arial" panose="020B0604020202020204" pitchFamily="34" charset="0"/>
              </a:rPr>
              <a:t>Ejaculation prématurée primaire :</a:t>
            </a:r>
          </a:p>
          <a:p>
            <a:pPr lvl="1" eaLnBrk="1" fontAlgn="auto" hangingPunct="1">
              <a:spcAft>
                <a:spcPts val="0"/>
              </a:spcAft>
              <a:buFont typeface="Arial"/>
              <a:buChar char="•"/>
              <a:defRPr/>
            </a:pPr>
            <a:r>
              <a:rPr lang="fr-FR" sz="2600" dirty="0">
                <a:solidFill>
                  <a:schemeClr val="tx1">
                    <a:lumMod val="75000"/>
                    <a:lumOff val="25000"/>
                  </a:schemeClr>
                </a:solidFill>
                <a:latin typeface="Arial" panose="020B0604020202020204" pitchFamily="34" charset="0"/>
                <a:cs typeface="Arial" panose="020B0604020202020204" pitchFamily="34" charset="0"/>
              </a:rPr>
              <a:t>Ejaculation inferieure à 1min après la pénétration avec incapacité à retarder l’éjaculation lors de toutes les pénétrations</a:t>
            </a:r>
          </a:p>
          <a:p>
            <a:pPr lvl="1" eaLnBrk="1" fontAlgn="auto" hangingPunct="1">
              <a:spcAft>
                <a:spcPts val="0"/>
              </a:spcAft>
              <a:buFont typeface="Arial"/>
              <a:buChar char="•"/>
              <a:defRPr/>
            </a:pPr>
            <a:r>
              <a:rPr lang="fr-FR" sz="2600" dirty="0">
                <a:solidFill>
                  <a:schemeClr val="tx1">
                    <a:lumMod val="75000"/>
                    <a:lumOff val="25000"/>
                  </a:schemeClr>
                </a:solidFill>
                <a:latin typeface="Arial" panose="020B0604020202020204" pitchFamily="34" charset="0"/>
                <a:cs typeface="Arial" panose="020B0604020202020204" pitchFamily="34" charset="0"/>
              </a:rPr>
              <a:t>Ejaculation ante portas : survenant avant la pénétration</a:t>
            </a:r>
          </a:p>
          <a:p>
            <a:pPr lvl="1" eaLnBrk="1" fontAlgn="auto" hangingPunct="1">
              <a:spcAft>
                <a:spcPts val="0"/>
              </a:spcAft>
              <a:buFont typeface="Arial"/>
              <a:buChar char="•"/>
              <a:defRPr/>
            </a:pPr>
            <a:r>
              <a:rPr lang="fr-FR" sz="2600" dirty="0">
                <a:solidFill>
                  <a:schemeClr val="tx1">
                    <a:lumMod val="75000"/>
                    <a:lumOff val="25000"/>
                  </a:schemeClr>
                </a:solidFill>
                <a:latin typeface="Arial" panose="020B0604020202020204" pitchFamily="34" charset="0"/>
                <a:cs typeface="Arial" panose="020B0604020202020204" pitchFamily="34" charset="0"/>
              </a:rPr>
              <a:t>Conséquences personnelles négatives : évitement de l’intimité sexuelle, frustration</a:t>
            </a:r>
          </a:p>
          <a:p>
            <a:pPr marL="57150" indent="0" eaLnBrk="1" fontAlgn="auto" hangingPunct="1">
              <a:spcAft>
                <a:spcPts val="0"/>
              </a:spcAft>
              <a:buNone/>
              <a:defRPr/>
            </a:pPr>
            <a:r>
              <a:rPr lang="fr-FR" sz="2200" dirty="0">
                <a:solidFill>
                  <a:schemeClr val="tx1">
                    <a:lumMod val="75000"/>
                    <a:lumOff val="25000"/>
                  </a:schemeClr>
                </a:solidFill>
                <a:latin typeface="Arial" panose="020B0604020202020204" pitchFamily="34" charset="0"/>
                <a:cs typeface="Arial" panose="020B0604020202020204" pitchFamily="34" charset="0"/>
              </a:rPr>
              <a:t>(1) </a:t>
            </a:r>
            <a:r>
              <a:rPr lang="fr-FR" sz="2200" i="1" dirty="0">
                <a:solidFill>
                  <a:schemeClr val="tx1">
                    <a:lumMod val="75000"/>
                    <a:lumOff val="25000"/>
                  </a:schemeClr>
                </a:solidFill>
                <a:latin typeface="Arial" panose="020B0604020202020204" pitchFamily="34" charset="0"/>
                <a:cs typeface="Arial" panose="020B0604020202020204" pitchFamily="34" charset="0"/>
              </a:rPr>
              <a:t>Collège nationale d’urologie : </a:t>
            </a:r>
            <a:r>
              <a:rPr lang="fr-FR" sz="2200" b="1" i="1" dirty="0">
                <a:solidFill>
                  <a:schemeClr val="tx1">
                    <a:lumMod val="75000"/>
                    <a:lumOff val="25000"/>
                  </a:schemeClr>
                </a:solidFill>
                <a:latin typeface="Arial" panose="020B0604020202020204" pitchFamily="34" charset="0"/>
                <a:cs typeface="Arial" panose="020B0604020202020204" pitchFamily="34" charset="0"/>
              </a:rPr>
              <a:t>Sexualité normale et ses troubles</a:t>
            </a:r>
          </a:p>
          <a:p>
            <a:pPr eaLnBrk="1" fontAlgn="auto" hangingPunct="1">
              <a:spcAft>
                <a:spcPts val="0"/>
              </a:spcAft>
              <a:buFont typeface="Wingdings 3" charset="2"/>
              <a:buChar char=""/>
              <a:defRPr/>
            </a:pPr>
            <a:endParaRPr lang="fr-FR" sz="1600" dirty="0">
              <a:solidFill>
                <a:schemeClr val="tx1">
                  <a:lumMod val="75000"/>
                  <a:lumOff val="25000"/>
                </a:schemeClr>
              </a:solidFill>
            </a:endParaRPr>
          </a:p>
        </p:txBody>
      </p:sp>
      <p:sp>
        <p:nvSpPr>
          <p:cNvPr id="60420"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EB95770D-160A-433D-A898-4632AF4E2F93}" type="slidenum">
              <a:rPr lang="en-US"/>
              <a:pPr fontAlgn="base">
                <a:spcBef>
                  <a:spcPct val="0"/>
                </a:spcBef>
                <a:spcAft>
                  <a:spcPct val="0"/>
                </a:spcAft>
                <a:defRPr/>
              </a:pPr>
              <a:t>38</a:t>
            </a:fld>
            <a:endParaRPr lang="en-US" dirty="0"/>
          </a:p>
        </p:txBody>
      </p:sp>
    </p:spTree>
    <p:extLst>
      <p:ext uri="{BB962C8B-B14F-4D97-AF65-F5344CB8AC3E}">
        <p14:creationId xmlns:p14="http://schemas.microsoft.com/office/powerpoint/2010/main" val="151446008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re 1"/>
          <p:cNvSpPr>
            <a:spLocks noGrp="1"/>
          </p:cNvSpPr>
          <p:nvPr>
            <p:ph type="title"/>
          </p:nvPr>
        </p:nvSpPr>
        <p:spPr>
          <a:xfrm>
            <a:off x="1944688" y="623888"/>
            <a:ext cx="6589712" cy="1281112"/>
          </a:xfrm>
        </p:spPr>
        <p:txBody>
          <a:bodyPr/>
          <a:lstStyle/>
          <a:p>
            <a:pPr eaLnBrk="1" hangingPunct="1"/>
            <a:endParaRPr lang="fr-FR" dirty="0"/>
          </a:p>
        </p:txBody>
      </p:sp>
      <p:sp>
        <p:nvSpPr>
          <p:cNvPr id="62467" name="Espace réservé du contenu 2"/>
          <p:cNvSpPr>
            <a:spLocks noGrp="1"/>
          </p:cNvSpPr>
          <p:nvPr>
            <p:ph idx="1"/>
          </p:nvPr>
        </p:nvSpPr>
        <p:spPr>
          <a:xfrm>
            <a:off x="1943100" y="2133600"/>
            <a:ext cx="7200900" cy="3778250"/>
          </a:xfrm>
        </p:spPr>
        <p:txBody>
          <a:bodyPr/>
          <a:lstStyle/>
          <a:p>
            <a:pPr eaLnBrk="1" hangingPunct="1">
              <a:buFont typeface="Wingdings" pitchFamily="2" charset="2"/>
              <a:buChar char="Ø"/>
            </a:pPr>
            <a:r>
              <a:rPr lang="fr-FR" sz="2800" dirty="0">
                <a:latin typeface="Arial" charset="0"/>
                <a:cs typeface="Arial" charset="0"/>
              </a:rPr>
              <a:t>Interrogatoire :</a:t>
            </a:r>
          </a:p>
          <a:p>
            <a:pPr eaLnBrk="1" hangingPunct="1">
              <a:buFont typeface="Arial" charset="0"/>
              <a:buChar char="•"/>
            </a:pPr>
            <a:r>
              <a:rPr lang="fr-FR" sz="2800" dirty="0">
                <a:latin typeface="Arial" charset="0"/>
                <a:cs typeface="Arial" charset="0"/>
              </a:rPr>
              <a:t>Depuis quand ?</a:t>
            </a:r>
          </a:p>
          <a:p>
            <a:pPr eaLnBrk="1" hangingPunct="1">
              <a:buFont typeface="Arial" charset="0"/>
              <a:buChar char="•"/>
            </a:pPr>
            <a:r>
              <a:rPr lang="fr-FR" sz="2800" dirty="0">
                <a:latin typeface="Arial" charset="0"/>
                <a:cs typeface="Arial" charset="0"/>
              </a:rPr>
              <a:t>Tous les rapports sont ils toujours aussi courts ? </a:t>
            </a:r>
          </a:p>
          <a:p>
            <a:pPr eaLnBrk="1" hangingPunct="1">
              <a:buFont typeface="Arial" charset="0"/>
              <a:buChar char="•"/>
            </a:pPr>
            <a:r>
              <a:rPr lang="fr-FR" sz="2800" dirty="0">
                <a:latin typeface="Arial" charset="0"/>
                <a:cs typeface="Arial" charset="0"/>
              </a:rPr>
              <a:t>Retentissement psychologique ?</a:t>
            </a:r>
          </a:p>
          <a:p>
            <a:pPr eaLnBrk="1" hangingPunct="1">
              <a:buFont typeface="Wingdings" pitchFamily="2" charset="2"/>
              <a:buChar char="Ø"/>
            </a:pPr>
            <a:r>
              <a:rPr lang="fr-FR" sz="2800" dirty="0">
                <a:latin typeface="Arial" charset="0"/>
                <a:cs typeface="Arial" charset="0"/>
              </a:rPr>
              <a:t>Dans tous les cas : déculpabiliser</a:t>
            </a:r>
          </a:p>
        </p:txBody>
      </p:sp>
      <p:sp>
        <p:nvSpPr>
          <p:cNvPr id="61444"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BF31DA84-527A-4DF8-96D3-F44673C24CC8}" type="slidenum">
              <a:rPr lang="en-US"/>
              <a:pPr fontAlgn="base">
                <a:spcBef>
                  <a:spcPct val="0"/>
                </a:spcBef>
                <a:spcAft>
                  <a:spcPct val="0"/>
                </a:spcAft>
                <a:defRPr/>
              </a:pPr>
              <a:t>39</a:t>
            </a:fld>
            <a:endParaRPr lang="en-US" dirty="0"/>
          </a:p>
        </p:txBody>
      </p:sp>
    </p:spTree>
    <p:extLst>
      <p:ext uri="{BB962C8B-B14F-4D97-AF65-F5344CB8AC3E}">
        <p14:creationId xmlns:p14="http://schemas.microsoft.com/office/powerpoint/2010/main" val="140305360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1188" y="1152525"/>
            <a:ext cx="8532812" cy="5705475"/>
          </a:xfrm>
        </p:spPr>
        <p:txBody>
          <a:bodyPr rtlCol="0">
            <a:normAutofit/>
          </a:bodyPr>
          <a:lstStyle/>
          <a:p>
            <a:pPr eaLnBrk="1" fontAlgn="auto" hangingPunct="1">
              <a:spcAft>
                <a:spcPts val="0"/>
              </a:spcAft>
              <a:buFont typeface="Wingdings" charset="2"/>
              <a:buChar char="Ø"/>
              <a:defRPr/>
            </a:pPr>
            <a:r>
              <a:rPr lang="fr-FR" sz="2800" dirty="0">
                <a:solidFill>
                  <a:schemeClr val="tx1">
                    <a:lumMod val="75000"/>
                    <a:lumOff val="25000"/>
                  </a:schemeClr>
                </a:solidFill>
                <a:latin typeface="Arial" panose="020B0604020202020204" pitchFamily="34" charset="0"/>
                <a:cs typeface="Arial" panose="020B0604020202020204" pitchFamily="34" charset="0"/>
              </a:rPr>
              <a:t>Traitements (1):</a:t>
            </a:r>
          </a:p>
          <a:p>
            <a:pPr eaLnBrk="1" fontAlgn="auto" hangingPunct="1">
              <a:spcAft>
                <a:spcPts val="0"/>
              </a:spcAft>
              <a:buFont typeface="Arial"/>
              <a:buChar char="•"/>
              <a:defRPr/>
            </a:pPr>
            <a:r>
              <a:rPr lang="fr-FR" sz="2800" dirty="0">
                <a:solidFill>
                  <a:schemeClr val="tx1">
                    <a:lumMod val="75000"/>
                    <a:lumOff val="25000"/>
                  </a:schemeClr>
                </a:solidFill>
                <a:latin typeface="Arial" panose="020B0604020202020204" pitchFamily="34" charset="0"/>
                <a:cs typeface="Arial" panose="020B0604020202020204" pitchFamily="34" charset="0"/>
              </a:rPr>
              <a:t>Antidépresseurs IRS type </a:t>
            </a:r>
          </a:p>
          <a:p>
            <a:pPr marL="460375" lvl="1" indent="0" eaLnBrk="1" fontAlgn="auto" hangingPunct="1">
              <a:spcAft>
                <a:spcPts val="0"/>
              </a:spcAft>
              <a:buFont typeface="Wingdings 3" charset="2"/>
              <a:buNone/>
              <a:defRPr/>
            </a:pPr>
            <a:r>
              <a:rPr lang="fr-FR" sz="2800" dirty="0" smtClean="0">
                <a:solidFill>
                  <a:schemeClr val="tx1">
                    <a:lumMod val="75000"/>
                    <a:lumOff val="25000"/>
                  </a:schemeClr>
                </a:solidFill>
                <a:latin typeface="Arial" panose="020B0604020202020204" pitchFamily="34" charset="0"/>
                <a:cs typeface="Arial" panose="020B0604020202020204" pitchFamily="34" charset="0"/>
                <a:sym typeface="Wingdings" pitchFamily="2" charset="2"/>
              </a:rPr>
              <a:t></a:t>
            </a:r>
            <a:r>
              <a:rPr lang="fr-FR" sz="2800" dirty="0" err="1" smtClean="0">
                <a:solidFill>
                  <a:schemeClr val="tx1">
                    <a:lumMod val="75000"/>
                    <a:lumOff val="25000"/>
                  </a:schemeClr>
                </a:solidFill>
                <a:latin typeface="Arial" panose="020B0604020202020204" pitchFamily="34" charset="0"/>
                <a:cs typeface="Arial" panose="020B0604020202020204" pitchFamily="34" charset="0"/>
                <a:sym typeface="Wingdings" pitchFamily="2" charset="2"/>
              </a:rPr>
              <a:t>d</a:t>
            </a:r>
            <a:r>
              <a:rPr lang="fr-FR" sz="2800" dirty="0" err="1" smtClean="0">
                <a:solidFill>
                  <a:schemeClr val="tx1">
                    <a:lumMod val="75000"/>
                    <a:lumOff val="25000"/>
                  </a:schemeClr>
                </a:solidFill>
                <a:latin typeface="Arial" panose="020B0604020202020204" pitchFamily="34" charset="0"/>
                <a:cs typeface="Arial" panose="020B0604020202020204" pitchFamily="34" charset="0"/>
              </a:rPr>
              <a:t>apoxétine</a:t>
            </a:r>
            <a:r>
              <a:rPr lang="fr-FR" sz="2800" dirty="0" smtClean="0">
                <a:solidFill>
                  <a:schemeClr val="tx1">
                    <a:lumMod val="75000"/>
                    <a:lumOff val="25000"/>
                  </a:schemeClr>
                </a:solidFill>
                <a:latin typeface="Arial" panose="020B0604020202020204" pitchFamily="34" charset="0"/>
                <a:cs typeface="Arial" panose="020B0604020202020204" pitchFamily="34" charset="0"/>
              </a:rPr>
              <a:t> IRS de courte durée d’action (AMM)</a:t>
            </a:r>
            <a:endParaRPr lang="fr-FR" sz="2800" dirty="0">
              <a:solidFill>
                <a:schemeClr val="tx1">
                  <a:lumMod val="75000"/>
                  <a:lumOff val="25000"/>
                </a:schemeClr>
              </a:solidFill>
              <a:latin typeface="Arial" panose="020B0604020202020204" pitchFamily="34" charset="0"/>
              <a:cs typeface="Arial" panose="020B0604020202020204" pitchFamily="34" charset="0"/>
            </a:endParaRPr>
          </a:p>
          <a:p>
            <a:pPr marL="460375" lvl="1" indent="0" eaLnBrk="1" fontAlgn="auto" hangingPunct="1">
              <a:spcAft>
                <a:spcPts val="0"/>
              </a:spcAft>
              <a:buFont typeface="Wingdings 3" charset="2"/>
              <a:buNone/>
              <a:defRPr/>
            </a:pPr>
            <a:r>
              <a:rPr lang="fr-FR" sz="2800" dirty="0" smtClean="0">
                <a:solidFill>
                  <a:schemeClr val="tx1">
                    <a:lumMod val="75000"/>
                    <a:lumOff val="25000"/>
                  </a:schemeClr>
                </a:solidFill>
                <a:latin typeface="Arial" panose="020B0604020202020204" pitchFamily="34" charset="0"/>
                <a:cs typeface="Arial" panose="020B0604020202020204" pitchFamily="34" charset="0"/>
                <a:sym typeface="Wingdings" pitchFamily="2" charset="2"/>
              </a:rPr>
              <a:t></a:t>
            </a:r>
            <a:r>
              <a:rPr lang="fr-FR" sz="2800" dirty="0" err="1" smtClean="0">
                <a:solidFill>
                  <a:schemeClr val="tx1">
                    <a:lumMod val="75000"/>
                    <a:lumOff val="25000"/>
                  </a:schemeClr>
                </a:solidFill>
                <a:latin typeface="Arial" panose="020B0604020202020204" pitchFamily="34" charset="0"/>
                <a:cs typeface="Arial" panose="020B0604020202020204" pitchFamily="34" charset="0"/>
              </a:rPr>
              <a:t>paroxétine</a:t>
            </a:r>
            <a:r>
              <a:rPr lang="fr-FR" sz="2800" dirty="0" smtClean="0">
                <a:solidFill>
                  <a:schemeClr val="tx1">
                    <a:lumMod val="75000"/>
                    <a:lumOff val="25000"/>
                  </a:schemeClr>
                </a:solidFill>
                <a:latin typeface="Arial" panose="020B0604020202020204" pitchFamily="34" charset="0"/>
                <a:cs typeface="Arial" panose="020B0604020202020204" pitchFamily="34" charset="0"/>
              </a:rPr>
              <a:t> IRS 20 mg </a:t>
            </a:r>
            <a:r>
              <a:rPr lang="fr-FR" sz="2800" dirty="0" err="1" smtClean="0">
                <a:solidFill>
                  <a:schemeClr val="tx1">
                    <a:lumMod val="75000"/>
                    <a:lumOff val="25000"/>
                  </a:schemeClr>
                </a:solidFill>
                <a:latin typeface="Arial" panose="020B0604020202020204" pitchFamily="34" charset="0"/>
                <a:cs typeface="Arial" panose="020B0604020202020204" pitchFamily="34" charset="0"/>
              </a:rPr>
              <a:t>cpr</a:t>
            </a:r>
            <a:r>
              <a:rPr lang="fr-FR" sz="2800" dirty="0" smtClean="0">
                <a:solidFill>
                  <a:schemeClr val="tx1">
                    <a:lumMod val="75000"/>
                    <a:lumOff val="25000"/>
                  </a:schemeClr>
                </a:solidFill>
                <a:latin typeface="Arial" panose="020B0604020202020204" pitchFamily="34" charset="0"/>
                <a:cs typeface="Arial" panose="020B0604020202020204" pitchFamily="34" charset="0"/>
              </a:rPr>
              <a:t> (hors AMM)</a:t>
            </a:r>
            <a:endParaRPr lang="fr-FR" sz="2800" dirty="0">
              <a:solidFill>
                <a:schemeClr val="tx1">
                  <a:lumMod val="75000"/>
                  <a:lumOff val="25000"/>
                </a:schemeClr>
              </a:solidFill>
              <a:latin typeface="Arial" panose="020B0604020202020204" pitchFamily="34" charset="0"/>
              <a:cs typeface="Arial" panose="020B0604020202020204" pitchFamily="34" charset="0"/>
            </a:endParaRPr>
          </a:p>
          <a:p>
            <a:pPr marL="517525" indent="-457200" eaLnBrk="1" fontAlgn="auto" hangingPunct="1">
              <a:spcAft>
                <a:spcPts val="0"/>
              </a:spcAft>
              <a:buFont typeface="Arial" panose="020B0604020202020204" pitchFamily="34" charset="0"/>
              <a:buChar char="•"/>
              <a:tabLst>
                <a:tab pos="5295900" algn="l"/>
              </a:tabLst>
              <a:defRPr/>
            </a:pPr>
            <a:r>
              <a:rPr lang="fr-FR" sz="3000" dirty="0">
                <a:solidFill>
                  <a:schemeClr val="tx1">
                    <a:lumMod val="75000"/>
                    <a:lumOff val="25000"/>
                  </a:schemeClr>
                </a:solidFill>
                <a:latin typeface="Arial" panose="020B0604020202020204" pitchFamily="34" charset="0"/>
                <a:cs typeface="Arial" panose="020B0604020202020204" pitchFamily="34" charset="0"/>
              </a:rPr>
              <a:t>Lidocaïne crème : appliquer sur le gland </a:t>
            </a:r>
          </a:p>
          <a:p>
            <a:pPr eaLnBrk="1" fontAlgn="auto" hangingPunct="1">
              <a:spcAft>
                <a:spcPts val="0"/>
              </a:spcAft>
              <a:buFont typeface="Arial"/>
              <a:buChar char="•"/>
              <a:defRPr/>
            </a:pPr>
            <a:r>
              <a:rPr lang="fr-FR" sz="2800" dirty="0">
                <a:solidFill>
                  <a:schemeClr val="tx1">
                    <a:lumMod val="75000"/>
                    <a:lumOff val="25000"/>
                  </a:schemeClr>
                </a:solidFill>
                <a:latin typeface="Arial" panose="020B0604020202020204" pitchFamily="34" charset="0"/>
                <a:cs typeface="Arial" panose="020B0604020202020204" pitchFamily="34" charset="0"/>
              </a:rPr>
              <a:t>Thérapie cognitivo-comportementale : « stop and go », squeeze</a:t>
            </a:r>
          </a:p>
          <a:p>
            <a:pPr eaLnBrk="1" fontAlgn="auto" hangingPunct="1">
              <a:spcAft>
                <a:spcPts val="0"/>
              </a:spcAft>
              <a:buFont typeface="Arial"/>
              <a:buChar char="•"/>
              <a:defRPr/>
            </a:pPr>
            <a:r>
              <a:rPr lang="fr-FR" sz="2800" dirty="0">
                <a:solidFill>
                  <a:schemeClr val="tx1">
                    <a:lumMod val="75000"/>
                    <a:lumOff val="25000"/>
                  </a:schemeClr>
                </a:solidFill>
                <a:latin typeface="Arial" panose="020B0604020202020204" pitchFamily="34" charset="0"/>
                <a:cs typeface="Arial" panose="020B0604020202020204" pitchFamily="34" charset="0"/>
              </a:rPr>
              <a:t>Rôle du partenaire ++ : Soutien, déculpabiliser …</a:t>
            </a:r>
          </a:p>
          <a:p>
            <a:pPr marL="457200" lvl="1" indent="0" eaLnBrk="1" fontAlgn="auto" hangingPunct="1">
              <a:spcAft>
                <a:spcPts val="0"/>
              </a:spcAft>
              <a:buFont typeface="Wingdings 3" charset="2"/>
              <a:buNone/>
              <a:defRPr/>
            </a:pPr>
            <a:endParaRPr lang="fr-FR" sz="2400" dirty="0">
              <a:solidFill>
                <a:schemeClr val="tx1">
                  <a:lumMod val="75000"/>
                  <a:lumOff val="25000"/>
                </a:schemeClr>
              </a:solidFill>
            </a:endParaRPr>
          </a:p>
          <a:p>
            <a:pPr marL="457200" lvl="1" indent="0" eaLnBrk="1" fontAlgn="auto" hangingPunct="1">
              <a:spcAft>
                <a:spcPts val="0"/>
              </a:spcAft>
              <a:buFont typeface="Wingdings 3" charset="2"/>
              <a:buNone/>
              <a:defRPr/>
            </a:pPr>
            <a:r>
              <a:rPr lang="fr-FR" sz="2000" i="1" dirty="0">
                <a:solidFill>
                  <a:schemeClr val="tx1">
                    <a:lumMod val="75000"/>
                    <a:lumOff val="25000"/>
                  </a:schemeClr>
                </a:solidFill>
                <a:latin typeface="Arial" panose="020B0604020202020204" pitchFamily="34" charset="0"/>
                <a:cs typeface="Arial" panose="020B0604020202020204" pitchFamily="34" charset="0"/>
              </a:rPr>
              <a:t>(1) Collège nationale d’urologie : </a:t>
            </a:r>
            <a:r>
              <a:rPr lang="fr-FR" sz="2000" b="1" i="1" dirty="0">
                <a:solidFill>
                  <a:schemeClr val="tx1">
                    <a:lumMod val="75000"/>
                    <a:lumOff val="25000"/>
                  </a:schemeClr>
                </a:solidFill>
                <a:latin typeface="Arial" panose="020B0604020202020204" pitchFamily="34" charset="0"/>
                <a:cs typeface="Arial" panose="020B0604020202020204" pitchFamily="34" charset="0"/>
              </a:rPr>
              <a:t>Sexualité normale et ses troubles</a:t>
            </a:r>
          </a:p>
          <a:p>
            <a:pPr eaLnBrk="1" fontAlgn="auto" hangingPunct="1">
              <a:spcAft>
                <a:spcPts val="0"/>
              </a:spcAft>
              <a:buFont typeface="Wingdings 3" charset="2"/>
              <a:buChar char=""/>
              <a:defRPr/>
            </a:pPr>
            <a:endParaRPr lang="fr-FR" sz="1600" dirty="0">
              <a:solidFill>
                <a:schemeClr val="tx1">
                  <a:lumMod val="75000"/>
                  <a:lumOff val="25000"/>
                </a:schemeClr>
              </a:solidFill>
            </a:endParaRPr>
          </a:p>
          <a:p>
            <a:pPr marL="0" indent="0" eaLnBrk="1" fontAlgn="auto" hangingPunct="1">
              <a:spcAft>
                <a:spcPts val="0"/>
              </a:spcAft>
              <a:buFont typeface="Wingdings 3" charset="2"/>
              <a:buNone/>
              <a:defRPr/>
            </a:pPr>
            <a:endParaRPr lang="fr-FR" sz="1800" dirty="0">
              <a:solidFill>
                <a:schemeClr val="tx1">
                  <a:lumMod val="75000"/>
                  <a:lumOff val="25000"/>
                </a:schemeClr>
              </a:solidFill>
            </a:endParaRPr>
          </a:p>
        </p:txBody>
      </p:sp>
      <p:sp>
        <p:nvSpPr>
          <p:cNvPr id="62467"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3E06DE66-C42C-435C-B52B-34066C8FCF63}" type="slidenum">
              <a:rPr lang="en-US"/>
              <a:pPr fontAlgn="base">
                <a:spcBef>
                  <a:spcPct val="0"/>
                </a:spcBef>
                <a:spcAft>
                  <a:spcPct val="0"/>
                </a:spcAft>
                <a:defRPr/>
              </a:pPr>
              <a:t>40</a:t>
            </a:fld>
            <a:endParaRPr lang="en-US" dirty="0"/>
          </a:p>
        </p:txBody>
      </p:sp>
    </p:spTree>
    <p:extLst>
      <p:ext uri="{BB962C8B-B14F-4D97-AF65-F5344CB8AC3E}">
        <p14:creationId xmlns:p14="http://schemas.microsoft.com/office/powerpoint/2010/main" val="82130442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re 1"/>
          <p:cNvSpPr>
            <a:spLocks noGrp="1"/>
          </p:cNvSpPr>
          <p:nvPr>
            <p:ph type="title"/>
          </p:nvPr>
        </p:nvSpPr>
        <p:spPr>
          <a:xfrm>
            <a:off x="1944688" y="623888"/>
            <a:ext cx="6589712" cy="1281112"/>
          </a:xfrm>
        </p:spPr>
        <p:txBody>
          <a:bodyPr/>
          <a:lstStyle/>
          <a:p>
            <a:pPr eaLnBrk="1" hangingPunct="1"/>
            <a:endParaRPr lang="fr-FR" dirty="0"/>
          </a:p>
        </p:txBody>
      </p:sp>
      <p:sp>
        <p:nvSpPr>
          <p:cNvPr id="64515" name="Espace réservé du contenu 2"/>
          <p:cNvSpPr>
            <a:spLocks noGrp="1"/>
          </p:cNvSpPr>
          <p:nvPr>
            <p:ph idx="1"/>
          </p:nvPr>
        </p:nvSpPr>
        <p:spPr>
          <a:xfrm>
            <a:off x="1943100" y="2133600"/>
            <a:ext cx="6591300" cy="3778250"/>
          </a:xfrm>
        </p:spPr>
        <p:txBody>
          <a:bodyPr/>
          <a:lstStyle/>
          <a:p>
            <a:pPr eaLnBrk="1" hangingPunct="1">
              <a:buFont typeface="Wingdings" pitchFamily="2" charset="2"/>
              <a:buChar char="Ø"/>
            </a:pPr>
            <a:r>
              <a:rPr lang="fr-FR" dirty="0">
                <a:latin typeface="Arial" charset="0"/>
                <a:cs typeface="Arial" charset="0"/>
              </a:rPr>
              <a:t>Que dit la littérature ?</a:t>
            </a:r>
          </a:p>
        </p:txBody>
      </p:sp>
      <p:sp>
        <p:nvSpPr>
          <p:cNvPr id="63492"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53A9B282-6815-4A24-ABA9-A6FEC820DAE0}" type="slidenum">
              <a:rPr lang="en-US"/>
              <a:pPr fontAlgn="base">
                <a:spcBef>
                  <a:spcPct val="0"/>
                </a:spcBef>
                <a:spcAft>
                  <a:spcPct val="0"/>
                </a:spcAft>
                <a:defRPr/>
              </a:pPr>
              <a:t>41</a:t>
            </a:fld>
            <a:endParaRPr lang="en-US" dirty="0"/>
          </a:p>
        </p:txBody>
      </p:sp>
    </p:spTree>
    <p:extLst>
      <p:ext uri="{BB962C8B-B14F-4D97-AF65-F5344CB8AC3E}">
        <p14:creationId xmlns:p14="http://schemas.microsoft.com/office/powerpoint/2010/main" val="341497376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u contenu 2"/>
          <p:cNvSpPr>
            <a:spLocks noGrp="1"/>
          </p:cNvSpPr>
          <p:nvPr>
            <p:ph idx="1"/>
          </p:nvPr>
        </p:nvSpPr>
        <p:spPr>
          <a:xfrm>
            <a:off x="511175" y="115888"/>
            <a:ext cx="8601075" cy="6742112"/>
          </a:xfrm>
        </p:spPr>
        <p:txBody>
          <a:bodyPr/>
          <a:lstStyle/>
          <a:p>
            <a:pPr eaLnBrk="1" hangingPunct="1">
              <a:buFont typeface="Wingdings" pitchFamily="2" charset="2"/>
              <a:buChar char="Ø"/>
              <a:defRPr/>
            </a:pPr>
            <a:r>
              <a:rPr lang="fr-FR" sz="2800" dirty="0">
                <a:latin typeface="Arial" charset="0"/>
                <a:cs typeface="Arial" charset="0"/>
              </a:rPr>
              <a:t>Concernant la dapoxétine : revue Prescrire (1) :</a:t>
            </a:r>
          </a:p>
          <a:p>
            <a:pPr eaLnBrk="1" hangingPunct="1">
              <a:buFont typeface="Wingdings" pitchFamily="2" charset="2"/>
              <a:buChar char="Ø"/>
              <a:defRPr/>
            </a:pPr>
            <a:endParaRPr lang="fr-FR" sz="2800" dirty="0">
              <a:latin typeface="Arial" charset="0"/>
              <a:cs typeface="Arial" charset="0"/>
            </a:endParaRPr>
          </a:p>
          <a:p>
            <a:pPr lvl="2" eaLnBrk="1" hangingPunct="1">
              <a:buFont typeface="Arial" charset="0"/>
              <a:buChar char="•"/>
              <a:defRPr/>
            </a:pPr>
            <a:r>
              <a:rPr lang="fr-FR" sz="2800" dirty="0">
                <a:latin typeface="Arial" charset="0"/>
                <a:cs typeface="Arial" charset="0"/>
              </a:rPr>
              <a:t>Effets secondaires démesurés : syndrome sérotoninergique, syncopes, hypotension, agressivité</a:t>
            </a:r>
          </a:p>
          <a:p>
            <a:pPr lvl="2" eaLnBrk="1" hangingPunct="1">
              <a:buFont typeface="Arial" charset="0"/>
              <a:buChar char="•"/>
              <a:defRPr/>
            </a:pPr>
            <a:r>
              <a:rPr lang="fr-FR" sz="2800" dirty="0">
                <a:latin typeface="Arial" charset="0"/>
                <a:cs typeface="Arial" charset="0"/>
              </a:rPr>
              <a:t>Seule une minorité des hommes ressent une amélioration par la dapoxétine</a:t>
            </a:r>
          </a:p>
          <a:p>
            <a:pPr lvl="2" eaLnBrk="1" hangingPunct="1">
              <a:buFont typeface="Arial" charset="0"/>
              <a:buChar char="•"/>
              <a:defRPr/>
            </a:pPr>
            <a:r>
              <a:rPr lang="fr-FR" sz="2800" dirty="0">
                <a:latin typeface="Arial" charset="0"/>
                <a:cs typeface="Arial" charset="0"/>
              </a:rPr>
              <a:t>Balance bénéfice risque défavorable</a:t>
            </a:r>
          </a:p>
          <a:p>
            <a:pPr lvl="2" eaLnBrk="1" hangingPunct="1">
              <a:buFont typeface="Wingdings 3" pitchFamily="18" charset="2"/>
              <a:buNone/>
              <a:defRPr/>
            </a:pPr>
            <a:endParaRPr lang="fr-FR" sz="2400" dirty="0">
              <a:latin typeface="Arial" charset="0"/>
              <a:cs typeface="Arial" charset="0"/>
            </a:endParaRPr>
          </a:p>
          <a:p>
            <a:pPr marL="914400" lvl="2" indent="0" eaLnBrk="1" fontAlgn="auto" hangingPunct="1">
              <a:spcAft>
                <a:spcPts val="0"/>
              </a:spcAft>
              <a:buFont typeface="Wingdings 3" charset="2"/>
              <a:buNone/>
              <a:defRPr/>
            </a:pPr>
            <a:endParaRPr lang="fr-FR" sz="2000" dirty="0">
              <a:solidFill>
                <a:schemeClr val="tx1">
                  <a:lumMod val="75000"/>
                  <a:lumOff val="25000"/>
                </a:schemeClr>
              </a:solidFill>
              <a:latin typeface="Arial" panose="020B0604020202020204" pitchFamily="34" charset="0"/>
              <a:cs typeface="Arial" panose="020B0604020202020204" pitchFamily="34" charset="0"/>
            </a:endParaRPr>
          </a:p>
          <a:p>
            <a:pPr marL="568325" lvl="1" indent="0" eaLnBrk="1" fontAlgn="auto" hangingPunct="1">
              <a:spcAft>
                <a:spcPts val="0"/>
              </a:spcAft>
              <a:buFont typeface="Wingdings 3" charset="2"/>
              <a:buNone/>
              <a:defRPr/>
            </a:pPr>
            <a:r>
              <a:rPr lang="fr-FR" sz="2000" i="1" dirty="0">
                <a:solidFill>
                  <a:schemeClr val="tx1">
                    <a:lumMod val="75000"/>
                    <a:lumOff val="25000"/>
                  </a:schemeClr>
                </a:solidFill>
                <a:latin typeface="Arial" panose="020B0604020202020204" pitchFamily="34" charset="0"/>
                <a:cs typeface="Arial" panose="020B0604020202020204" pitchFamily="34" charset="0"/>
              </a:rPr>
              <a:t>(1) Revue Prescrire. </a:t>
            </a:r>
            <a:r>
              <a:rPr lang="fr-FR" sz="2000" b="1" i="1" dirty="0">
                <a:solidFill>
                  <a:schemeClr val="tx1">
                    <a:lumMod val="75000"/>
                    <a:lumOff val="25000"/>
                  </a:schemeClr>
                </a:solidFill>
                <a:latin typeface="Arial" panose="020B0604020202020204" pitchFamily="34" charset="0"/>
                <a:cs typeface="Arial" panose="020B0604020202020204" pitchFamily="34" charset="0"/>
              </a:rPr>
              <a:t>Dapoxétine : éjaculation prématurée, le jeu n’en vaut pas la chandelle</a:t>
            </a:r>
            <a:r>
              <a:rPr lang="fr-FR" sz="2000" i="1" dirty="0">
                <a:solidFill>
                  <a:schemeClr val="tx1">
                    <a:lumMod val="75000"/>
                    <a:lumOff val="25000"/>
                  </a:schemeClr>
                </a:solidFill>
                <a:latin typeface="Arial" panose="020B0604020202020204" pitchFamily="34" charset="0"/>
                <a:cs typeface="Arial" panose="020B0604020202020204" pitchFamily="34" charset="0"/>
              </a:rPr>
              <a:t>. Novembre 2009; N°313. 813-14</a:t>
            </a:r>
          </a:p>
        </p:txBody>
      </p:sp>
      <p:sp>
        <p:nvSpPr>
          <p:cNvPr id="64515"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1B487E88-E905-4CBF-BB4C-DBFB9507DCB3}" type="slidenum">
              <a:rPr lang="en-US"/>
              <a:pPr fontAlgn="base">
                <a:spcBef>
                  <a:spcPct val="0"/>
                </a:spcBef>
                <a:spcAft>
                  <a:spcPct val="0"/>
                </a:spcAft>
                <a:defRPr/>
              </a:pPr>
              <a:t>42</a:t>
            </a:fld>
            <a:endParaRPr lang="en-US" dirty="0"/>
          </a:p>
        </p:txBody>
      </p:sp>
    </p:spTree>
    <p:extLst>
      <p:ext uri="{BB962C8B-B14F-4D97-AF65-F5344CB8AC3E}">
        <p14:creationId xmlns:p14="http://schemas.microsoft.com/office/powerpoint/2010/main" val="244499248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84188" y="17463"/>
            <a:ext cx="8601075" cy="4348162"/>
          </a:xfrm>
        </p:spPr>
        <p:txBody>
          <a:bodyPr rtlCol="0">
            <a:noAutofit/>
          </a:bodyPr>
          <a:lstStyle/>
          <a:p>
            <a:pPr eaLnBrk="1" fontAlgn="auto" hangingPunct="1">
              <a:spcAft>
                <a:spcPts val="0"/>
              </a:spcAft>
              <a:buFont typeface="Wingdings" charset="2"/>
              <a:buChar char="Ø"/>
              <a:defRPr/>
            </a:pPr>
            <a:r>
              <a:rPr lang="fr-FR" sz="2800" dirty="0">
                <a:solidFill>
                  <a:schemeClr val="tx1">
                    <a:lumMod val="75000"/>
                    <a:lumOff val="25000"/>
                  </a:schemeClr>
                </a:solidFill>
                <a:latin typeface="Arial" panose="020B0604020202020204" pitchFamily="34" charset="0"/>
                <a:cs typeface="Arial" panose="020B0604020202020204" pitchFamily="34" charset="0"/>
              </a:rPr>
              <a:t>Concernant les autres IRS (1) (2)</a:t>
            </a:r>
          </a:p>
          <a:p>
            <a:pPr lvl="2" eaLnBrk="1" fontAlgn="auto" hangingPunct="1">
              <a:spcAft>
                <a:spcPts val="0"/>
              </a:spcAft>
              <a:buFont typeface="Arial"/>
              <a:buChar char="•"/>
              <a:defRPr/>
            </a:pPr>
            <a:r>
              <a:rPr lang="fr-FR" sz="2800" dirty="0">
                <a:solidFill>
                  <a:schemeClr val="tx1">
                    <a:lumMod val="75000"/>
                    <a:lumOff val="25000"/>
                  </a:schemeClr>
                </a:solidFill>
                <a:latin typeface="Arial" panose="020B0604020202020204" pitchFamily="34" charset="0"/>
                <a:cs typeface="Arial" panose="020B0604020202020204" pitchFamily="34" charset="0"/>
              </a:rPr>
              <a:t>Modification caractéristique du sperme dès 3 mois d’exposition (diminution concentration, mobilité spermatozoïdes)</a:t>
            </a:r>
          </a:p>
          <a:p>
            <a:pPr lvl="2" eaLnBrk="1" fontAlgn="auto" hangingPunct="1">
              <a:spcAft>
                <a:spcPts val="0"/>
              </a:spcAft>
              <a:buFont typeface="Arial"/>
              <a:buChar char="•"/>
              <a:defRPr/>
            </a:pPr>
            <a:r>
              <a:rPr lang="fr-FR" sz="2800" dirty="0">
                <a:solidFill>
                  <a:schemeClr val="tx1">
                    <a:lumMod val="75000"/>
                    <a:lumOff val="25000"/>
                  </a:schemeClr>
                </a:solidFill>
                <a:latin typeface="Arial" panose="020B0604020202020204" pitchFamily="34" charset="0"/>
                <a:cs typeface="Arial" panose="020B0604020202020204" pitchFamily="34" charset="0"/>
              </a:rPr>
              <a:t>Conséquence actuelle imprécise sur les spermatozoïdes</a:t>
            </a:r>
          </a:p>
          <a:p>
            <a:pPr lvl="2" eaLnBrk="1" fontAlgn="auto" hangingPunct="1">
              <a:spcAft>
                <a:spcPts val="0"/>
              </a:spcAft>
              <a:buFont typeface="Arial"/>
              <a:buChar char="•"/>
              <a:defRPr/>
            </a:pPr>
            <a:r>
              <a:rPr lang="fr-FR" sz="2800" dirty="0">
                <a:solidFill>
                  <a:schemeClr val="tx1">
                    <a:lumMod val="75000"/>
                    <a:lumOff val="25000"/>
                  </a:schemeClr>
                </a:solidFill>
                <a:latin typeface="Arial" panose="020B0604020202020204" pitchFamily="34" charset="0"/>
                <a:cs typeface="Arial" panose="020B0604020202020204" pitchFamily="34" charset="0"/>
              </a:rPr>
              <a:t>Actuellement recommandé de prévenir les patients en désir de paternité ou ayant des difficultés à procréer en âge de procréer</a:t>
            </a:r>
            <a:r>
              <a:rPr lang="fr-FR" sz="2400" dirty="0">
                <a:solidFill>
                  <a:schemeClr val="tx1">
                    <a:lumMod val="75000"/>
                    <a:lumOff val="25000"/>
                  </a:schemeClr>
                </a:solidFill>
                <a:latin typeface="Arial" panose="020B0604020202020204" pitchFamily="34" charset="0"/>
                <a:cs typeface="Arial" panose="020B0604020202020204" pitchFamily="34" charset="0"/>
              </a:rPr>
              <a:t>.</a:t>
            </a:r>
          </a:p>
          <a:p>
            <a:pPr marL="914400" lvl="2" indent="0" eaLnBrk="1" fontAlgn="auto" hangingPunct="1">
              <a:spcAft>
                <a:spcPts val="0"/>
              </a:spcAft>
              <a:buFont typeface="Wingdings 3" charset="2"/>
              <a:buNone/>
              <a:defRPr/>
            </a:pPr>
            <a:endParaRPr lang="fr-FR" sz="2000" dirty="0">
              <a:solidFill>
                <a:schemeClr val="tx1">
                  <a:lumMod val="75000"/>
                  <a:lumOff val="25000"/>
                </a:schemeClr>
              </a:solidFill>
              <a:latin typeface="Arial" panose="020B0604020202020204" pitchFamily="34" charset="0"/>
              <a:cs typeface="Arial" panose="020B0604020202020204" pitchFamily="34" charset="0"/>
            </a:endParaRPr>
          </a:p>
          <a:p>
            <a:pPr marL="568325" lvl="1" indent="0" eaLnBrk="1" fontAlgn="auto" hangingPunct="1">
              <a:spcAft>
                <a:spcPts val="0"/>
              </a:spcAft>
              <a:buFont typeface="Wingdings 3" charset="2"/>
              <a:buNone/>
              <a:defRPr/>
            </a:pPr>
            <a:r>
              <a:rPr lang="fr-FR" sz="1800" i="1" dirty="0">
                <a:solidFill>
                  <a:schemeClr val="tx1">
                    <a:lumMod val="75000"/>
                    <a:lumOff val="25000"/>
                  </a:schemeClr>
                </a:solidFill>
                <a:latin typeface="Arial" panose="020B0604020202020204" pitchFamily="34" charset="0"/>
                <a:cs typeface="Arial" panose="020B0604020202020204" pitchFamily="34" charset="0"/>
              </a:rPr>
              <a:t>(1) Revue Prescrire</a:t>
            </a:r>
            <a:r>
              <a:rPr lang="fr-FR" sz="1800" b="1" i="1" dirty="0">
                <a:solidFill>
                  <a:schemeClr val="tx1">
                    <a:lumMod val="75000"/>
                    <a:lumOff val="25000"/>
                  </a:schemeClr>
                </a:solidFill>
                <a:latin typeface="Arial" panose="020B0604020202020204" pitchFamily="34" charset="0"/>
                <a:cs typeface="Arial" panose="020B0604020202020204" pitchFamily="34" charset="0"/>
              </a:rPr>
              <a:t>. Pour mieux soigner, des médicaments à écarter : bilan 2016. </a:t>
            </a:r>
            <a:r>
              <a:rPr lang="fr-FR" sz="1800" i="1" dirty="0">
                <a:solidFill>
                  <a:schemeClr val="tx1">
                    <a:lumMod val="75000"/>
                    <a:lumOff val="25000"/>
                  </a:schemeClr>
                </a:solidFill>
                <a:latin typeface="Arial" panose="020B0604020202020204" pitchFamily="34" charset="0"/>
                <a:cs typeface="Arial" panose="020B0604020202020204" pitchFamily="34" charset="0"/>
              </a:rPr>
              <a:t>Février 2016; N°388. 145-6</a:t>
            </a:r>
          </a:p>
          <a:p>
            <a:pPr marL="568325" lvl="1" indent="0" eaLnBrk="1" fontAlgn="auto" hangingPunct="1">
              <a:spcAft>
                <a:spcPts val="0"/>
              </a:spcAft>
              <a:buFont typeface="Wingdings 3" charset="2"/>
              <a:buNone/>
              <a:defRPr/>
            </a:pPr>
            <a:r>
              <a:rPr lang="fr-FR" sz="1800" i="1" dirty="0">
                <a:solidFill>
                  <a:schemeClr val="tx1">
                    <a:lumMod val="75000"/>
                    <a:lumOff val="25000"/>
                  </a:schemeClr>
                </a:solidFill>
                <a:latin typeface="Arial" panose="020B0604020202020204" pitchFamily="34" charset="0"/>
                <a:cs typeface="Arial" panose="020B0604020202020204" pitchFamily="34" charset="0"/>
              </a:rPr>
              <a:t>(2) Revue Prescrire. </a:t>
            </a:r>
            <a:r>
              <a:rPr lang="fr-FR" sz="1800" b="1" i="1" dirty="0">
                <a:solidFill>
                  <a:schemeClr val="tx1">
                    <a:lumMod val="75000"/>
                    <a:lumOff val="25000"/>
                  </a:schemeClr>
                </a:solidFill>
                <a:latin typeface="Arial" panose="020B0604020202020204" pitchFamily="34" charset="0"/>
                <a:cs typeface="Arial" panose="020B0604020202020204" pitchFamily="34" charset="0"/>
              </a:rPr>
              <a:t>Anomalie du sperme sous antidépresseurs IRS. </a:t>
            </a:r>
            <a:r>
              <a:rPr lang="fr-FR" sz="1800" i="1" dirty="0">
                <a:solidFill>
                  <a:schemeClr val="tx1">
                    <a:lumMod val="75000"/>
                    <a:lumOff val="25000"/>
                  </a:schemeClr>
                </a:solidFill>
                <a:latin typeface="Arial" panose="020B0604020202020204" pitchFamily="34" charset="0"/>
                <a:cs typeface="Arial" panose="020B0604020202020204" pitchFamily="34" charset="0"/>
              </a:rPr>
              <a:t>Septembre 2014;N°371.664-5</a:t>
            </a:r>
          </a:p>
        </p:txBody>
      </p:sp>
      <p:sp>
        <p:nvSpPr>
          <p:cNvPr id="65539"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BBCB5E76-D01E-46E0-8B8B-7E7E857DB518}" type="slidenum">
              <a:rPr lang="en-US"/>
              <a:pPr fontAlgn="base">
                <a:spcBef>
                  <a:spcPct val="0"/>
                </a:spcBef>
                <a:spcAft>
                  <a:spcPct val="0"/>
                </a:spcAft>
                <a:defRPr/>
              </a:pPr>
              <a:t>43</a:t>
            </a:fld>
            <a:endParaRPr lang="en-US" dirty="0"/>
          </a:p>
        </p:txBody>
      </p:sp>
    </p:spTree>
    <p:extLst>
      <p:ext uri="{BB962C8B-B14F-4D97-AF65-F5344CB8AC3E}">
        <p14:creationId xmlns:p14="http://schemas.microsoft.com/office/powerpoint/2010/main" val="77242696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re 1"/>
          <p:cNvSpPr>
            <a:spLocks noGrp="1"/>
          </p:cNvSpPr>
          <p:nvPr>
            <p:ph type="title"/>
          </p:nvPr>
        </p:nvSpPr>
        <p:spPr>
          <a:xfrm>
            <a:off x="1944688" y="623888"/>
            <a:ext cx="6589712" cy="1281112"/>
          </a:xfrm>
        </p:spPr>
        <p:txBody>
          <a:bodyPr/>
          <a:lstStyle/>
          <a:p>
            <a:pPr eaLnBrk="1" hangingPunct="1"/>
            <a:endParaRPr lang="fr-FR" dirty="0"/>
          </a:p>
        </p:txBody>
      </p:sp>
      <p:sp>
        <p:nvSpPr>
          <p:cNvPr id="3" name="Espace réservé du contenu 2"/>
          <p:cNvSpPr>
            <a:spLocks noGrp="1"/>
          </p:cNvSpPr>
          <p:nvPr>
            <p:ph idx="1"/>
          </p:nvPr>
        </p:nvSpPr>
        <p:spPr>
          <a:xfrm>
            <a:off x="1331913" y="2133600"/>
            <a:ext cx="7704137" cy="3778250"/>
          </a:xfrm>
        </p:spPr>
        <p:txBody>
          <a:bodyPr rtlCol="0">
            <a:normAutofit/>
          </a:bodyPr>
          <a:lstStyle/>
          <a:p>
            <a:pPr eaLnBrk="1" fontAlgn="auto" hangingPunct="1">
              <a:spcAft>
                <a:spcPts val="0"/>
              </a:spcAft>
              <a:buFont typeface="Wingdings 3" charset="2"/>
              <a:buChar char=""/>
              <a:defRPr/>
            </a:pPr>
            <a:r>
              <a:rPr lang="fr-FR" sz="2800" dirty="0">
                <a:solidFill>
                  <a:schemeClr val="tx1">
                    <a:lumMod val="75000"/>
                    <a:lumOff val="25000"/>
                  </a:schemeClr>
                </a:solidFill>
                <a:latin typeface="Arial" panose="020B0604020202020204" pitchFamily="34" charset="0"/>
                <a:cs typeface="Arial" panose="020B0604020202020204" pitchFamily="34" charset="0"/>
              </a:rPr>
              <a:t>Privilégier les TCC :</a:t>
            </a:r>
          </a:p>
          <a:p>
            <a:pPr lvl="1" eaLnBrk="1" fontAlgn="auto" hangingPunct="1">
              <a:spcAft>
                <a:spcPts val="0"/>
              </a:spcAft>
              <a:buFont typeface="Arial"/>
              <a:buChar char="•"/>
              <a:defRPr/>
            </a:pPr>
            <a:r>
              <a:rPr lang="fr-FR" sz="2800" dirty="0">
                <a:solidFill>
                  <a:schemeClr val="tx1">
                    <a:lumMod val="75000"/>
                    <a:lumOff val="25000"/>
                  </a:schemeClr>
                </a:solidFill>
                <a:latin typeface="Arial" panose="020B0604020202020204" pitchFamily="34" charset="0"/>
                <a:cs typeface="Arial" panose="020B0604020202020204" pitchFamily="34" charset="0"/>
              </a:rPr>
              <a:t>Squeeze : pression de la base du gland avant l’éjaculation</a:t>
            </a:r>
          </a:p>
          <a:p>
            <a:pPr lvl="1" eaLnBrk="1" fontAlgn="auto" hangingPunct="1">
              <a:spcAft>
                <a:spcPts val="0"/>
              </a:spcAft>
              <a:buFont typeface="Arial"/>
              <a:buChar char="•"/>
              <a:defRPr/>
            </a:pPr>
            <a:r>
              <a:rPr lang="fr-FR" sz="2800" dirty="0">
                <a:solidFill>
                  <a:schemeClr val="tx1">
                    <a:lumMod val="75000"/>
                    <a:lumOff val="25000"/>
                  </a:schemeClr>
                </a:solidFill>
                <a:latin typeface="Arial" panose="020B0604020202020204" pitchFamily="34" charset="0"/>
                <a:cs typeface="Arial" panose="020B0604020202020204" pitchFamily="34" charset="0"/>
              </a:rPr>
              <a:t>« Stop and go » : stimulation par masturbation et s’arrêter lorsque l’éjaculation est imminente. (initialement seul, puis avec sa partenaire)</a:t>
            </a:r>
          </a:p>
          <a:p>
            <a:pPr marL="457200" lvl="1" indent="0" eaLnBrk="1" fontAlgn="auto" hangingPunct="1">
              <a:spcAft>
                <a:spcPts val="0"/>
              </a:spcAft>
              <a:buFont typeface="Wingdings 3" charset="2"/>
              <a:buNone/>
              <a:defRPr/>
            </a:pPr>
            <a:endParaRPr lang="fr-FR" dirty="0">
              <a:solidFill>
                <a:schemeClr val="tx1">
                  <a:lumMod val="75000"/>
                  <a:lumOff val="25000"/>
                </a:schemeClr>
              </a:solidFill>
            </a:endParaRPr>
          </a:p>
          <a:p>
            <a:pPr marL="457200" lvl="1" indent="0" eaLnBrk="1" fontAlgn="auto" hangingPunct="1">
              <a:spcAft>
                <a:spcPts val="0"/>
              </a:spcAft>
              <a:buFont typeface="Wingdings 3" charset="2"/>
              <a:buNone/>
              <a:defRPr/>
            </a:pPr>
            <a:endParaRPr lang="fr-FR" dirty="0">
              <a:solidFill>
                <a:schemeClr val="tx1">
                  <a:lumMod val="75000"/>
                  <a:lumOff val="25000"/>
                </a:schemeClr>
              </a:solidFill>
            </a:endParaRPr>
          </a:p>
          <a:p>
            <a:pPr marL="457200" lvl="1" indent="0" eaLnBrk="1" fontAlgn="auto" hangingPunct="1">
              <a:spcAft>
                <a:spcPts val="0"/>
              </a:spcAft>
              <a:buFont typeface="Wingdings 3" charset="2"/>
              <a:buNone/>
              <a:defRPr/>
            </a:pPr>
            <a:endParaRPr lang="fr-FR" dirty="0">
              <a:solidFill>
                <a:schemeClr val="tx1">
                  <a:lumMod val="75000"/>
                  <a:lumOff val="25000"/>
                </a:schemeClr>
              </a:solidFill>
            </a:endParaRPr>
          </a:p>
          <a:p>
            <a:pPr marL="457200" lvl="1" indent="0" eaLnBrk="1" fontAlgn="auto" hangingPunct="1">
              <a:spcAft>
                <a:spcPts val="0"/>
              </a:spcAft>
              <a:buFont typeface="Wingdings 3" charset="2"/>
              <a:buNone/>
              <a:defRPr/>
            </a:pPr>
            <a:endParaRPr lang="fr-FR" dirty="0">
              <a:solidFill>
                <a:schemeClr val="tx1">
                  <a:lumMod val="75000"/>
                  <a:lumOff val="25000"/>
                </a:schemeClr>
              </a:solidFill>
            </a:endParaRPr>
          </a:p>
        </p:txBody>
      </p:sp>
      <p:sp>
        <p:nvSpPr>
          <p:cNvPr id="66564" name="Espace réservé du numéro de diapositive 3"/>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169320A8-9CCF-4C16-9F83-5FB7BD9BCBEC}" type="slidenum">
              <a:rPr lang="en-US"/>
              <a:pPr fontAlgn="base">
                <a:spcBef>
                  <a:spcPct val="0"/>
                </a:spcBef>
                <a:spcAft>
                  <a:spcPct val="0"/>
                </a:spcAft>
                <a:defRPr/>
              </a:pPr>
              <a:t>44</a:t>
            </a:fld>
            <a:endParaRPr lang="en-US" dirty="0"/>
          </a:p>
        </p:txBody>
      </p:sp>
    </p:spTree>
    <p:extLst>
      <p:ext uri="{BB962C8B-B14F-4D97-AF65-F5344CB8AC3E}">
        <p14:creationId xmlns:p14="http://schemas.microsoft.com/office/powerpoint/2010/main" val="264806934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358D0DD8-E24B-4550-B54E-76A3D8C416EB}" type="slidenum">
              <a:rPr lang="fr-FR"/>
              <a:pPr fontAlgn="base">
                <a:spcBef>
                  <a:spcPct val="0"/>
                </a:spcBef>
                <a:spcAft>
                  <a:spcPct val="0"/>
                </a:spcAft>
                <a:defRPr/>
              </a:pPr>
              <a:t>45</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68613"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1357313" y="623888"/>
            <a:ext cx="7607300" cy="1281112"/>
          </a:xfrm>
        </p:spPr>
        <p:txBody>
          <a:bodyPr rtlCol="0">
            <a:noAutofit/>
          </a:bodyPr>
          <a:lstStyle/>
          <a:p>
            <a:pPr eaLnBrk="1" fontAlgn="auto" hangingPunct="1">
              <a:spcAft>
                <a:spcPts val="0"/>
              </a:spcAft>
              <a:defRPr/>
            </a:pPr>
            <a:r>
              <a:rPr lang="fr-FR" sz="4000" dirty="0" smtClean="0">
                <a:solidFill>
                  <a:schemeClr val="tx1">
                    <a:lumMod val="85000"/>
                    <a:lumOff val="15000"/>
                  </a:schemeClr>
                </a:solidFill>
                <a:latin typeface="Arial" panose="020B0604020202020204" pitchFamily="34" charset="0"/>
                <a:cs typeface="Arial" panose="020B0604020202020204" pitchFamily="34" charset="0"/>
              </a:rPr>
              <a:t>L’expérience au cabinet de MG</a:t>
            </a:r>
            <a:endParaRPr lang="fr-FR" sz="4000" dirty="0">
              <a:solidFill>
                <a:schemeClr val="tx1">
                  <a:lumMod val="85000"/>
                  <a:lumOff val="15000"/>
                </a:schemeClr>
              </a:solidFill>
              <a:effectLst>
                <a:outerShdw blurRad="38100" dist="38100" dir="2700000" algn="tl">
                  <a:srgbClr val="000000">
                    <a:alpha val="43137"/>
                  </a:srgbClr>
                </a:outerShdw>
              </a:effectLst>
            </a:endParaRPr>
          </a:p>
        </p:txBody>
      </p:sp>
      <p:sp>
        <p:nvSpPr>
          <p:cNvPr id="68616" name="ZoneTexte 8"/>
          <p:cNvSpPr txBox="1">
            <a:spLocks noChangeArrowheads="1"/>
          </p:cNvSpPr>
          <p:nvPr/>
        </p:nvSpPr>
        <p:spPr bwMode="auto">
          <a:xfrm>
            <a:off x="1785918" y="1857364"/>
            <a:ext cx="7358082" cy="4031873"/>
          </a:xfrm>
          <a:prstGeom prst="rect">
            <a:avLst/>
          </a:prstGeom>
          <a:noFill/>
          <a:ln w="9525">
            <a:noFill/>
            <a:miter lim="800000"/>
            <a:headEnd/>
            <a:tailEnd/>
          </a:ln>
        </p:spPr>
        <p:txBody>
          <a:bodyPr wrap="square">
            <a:spAutoFit/>
          </a:bodyPr>
          <a:lstStyle/>
          <a:p>
            <a:pPr>
              <a:buFont typeface="Arial" charset="0"/>
              <a:buChar char="•"/>
            </a:pPr>
            <a:r>
              <a:rPr lang="fr-FR" sz="3200" b="1" dirty="0" smtClean="0">
                <a:latin typeface="Century Gothic" pitchFamily="34" charset="0"/>
              </a:rPr>
              <a:t>Stratégie</a:t>
            </a:r>
          </a:p>
          <a:p>
            <a:pPr lvl="5">
              <a:buFont typeface="Arial" pitchFamily="34" charset="0"/>
              <a:buChar char="•"/>
            </a:pPr>
            <a:r>
              <a:rPr lang="fr-FR" sz="3200" b="1" dirty="0" smtClean="0">
                <a:latin typeface="Century Gothic" pitchFamily="34" charset="0"/>
              </a:rPr>
              <a:t> de prévention</a:t>
            </a:r>
          </a:p>
          <a:p>
            <a:pPr lvl="5">
              <a:buFont typeface="Arial" pitchFamily="34" charset="0"/>
              <a:buChar char="•"/>
            </a:pPr>
            <a:r>
              <a:rPr lang="fr-FR" sz="3200" b="1" dirty="0" smtClean="0">
                <a:latin typeface="Century Gothic" pitchFamily="34" charset="0"/>
              </a:rPr>
              <a:t> de dépistage</a:t>
            </a:r>
            <a:endParaRPr lang="fr-FR" sz="3200" b="1" dirty="0">
              <a:latin typeface="Century Gothic" pitchFamily="34" charset="0"/>
            </a:endParaRPr>
          </a:p>
          <a:p>
            <a:endParaRPr lang="fr-FR" sz="3200" b="1" dirty="0">
              <a:latin typeface="Century Gothic" pitchFamily="34" charset="0"/>
            </a:endParaRPr>
          </a:p>
          <a:p>
            <a:pPr>
              <a:buFont typeface="Arial" charset="0"/>
              <a:buChar char="•"/>
            </a:pPr>
            <a:r>
              <a:rPr lang="fr-FR" sz="3200" b="1" dirty="0" smtClean="0">
                <a:latin typeface="Century Gothic" pitchFamily="34" charset="0"/>
              </a:rPr>
              <a:t>Au cours du temps</a:t>
            </a:r>
            <a:endParaRPr lang="fr-FR" sz="3200" b="1" dirty="0">
              <a:latin typeface="Century Gothic" pitchFamily="34" charset="0"/>
            </a:endParaRPr>
          </a:p>
          <a:p>
            <a:endParaRPr lang="fr-FR" sz="3200" b="1" dirty="0" smtClean="0">
              <a:latin typeface="Century Gothic" pitchFamily="34" charset="0"/>
            </a:endParaRPr>
          </a:p>
          <a:p>
            <a:pPr lvl="5">
              <a:buFont typeface="Arial" charset="0"/>
              <a:buChar char="•"/>
            </a:pPr>
            <a:r>
              <a:rPr lang="fr-FR" sz="3200" b="1" dirty="0" smtClean="0">
                <a:latin typeface="Century Gothic" pitchFamily="34" charset="0"/>
              </a:rPr>
              <a:t> à des étapes clés </a:t>
            </a:r>
          </a:p>
          <a:p>
            <a:pPr lvl="5">
              <a:buFont typeface="Arial" charset="0"/>
              <a:buChar char="•"/>
            </a:pPr>
            <a:r>
              <a:rPr lang="fr-FR" sz="3200" b="1" dirty="0" smtClean="0">
                <a:latin typeface="Century Gothic" pitchFamily="34" charset="0"/>
              </a:rPr>
              <a:t> ou lors d’opportunités</a:t>
            </a:r>
            <a:endParaRPr lang="fr-FR" sz="3200" b="1" dirty="0">
              <a:latin typeface="Century Gothic"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u numéro de diapositive 12"/>
          <p:cNvSpPr>
            <a:spLocks noGrp="1"/>
          </p:cNvSpPr>
          <p:nvPr>
            <p:ph type="sldNum" sz="quarter" idx="12"/>
          </p:nvPr>
        </p:nvSpPr>
        <p:spPr>
          <a:ln>
            <a:miter lim="800000"/>
            <a:headEnd/>
            <a:tailEnd/>
          </a:ln>
        </p:spPr>
        <p:txBody>
          <a:bodyPr wrap="square" numCol="1" anchorCtr="0" compatLnSpc="1">
            <a:prstTxWarp prst="textNoShape">
              <a:avLst/>
            </a:prstTxWarp>
          </a:bodyPr>
          <a:lstStyle/>
          <a:p>
            <a:pPr fontAlgn="base">
              <a:spcBef>
                <a:spcPct val="0"/>
              </a:spcBef>
              <a:spcAft>
                <a:spcPct val="0"/>
              </a:spcAft>
              <a:defRPr/>
            </a:pPr>
            <a:fld id="{358D0DD8-E24B-4550-B54E-76A3D8C416EB}" type="slidenum">
              <a:rPr lang="fr-FR"/>
              <a:pPr fontAlgn="base">
                <a:spcBef>
                  <a:spcPct val="0"/>
                </a:spcBef>
                <a:spcAft>
                  <a:spcPct val="0"/>
                </a:spcAft>
                <a:defRPr/>
              </a:pPr>
              <a:t>46</a:t>
            </a:fld>
            <a:endParaRPr lang="fr-FR" dirty="0"/>
          </a:p>
        </p:txBody>
      </p:sp>
      <p:sp>
        <p:nvSpPr>
          <p:cNvPr id="6" name="Rectangle 5"/>
          <p:cNvSpPr/>
          <p:nvPr/>
        </p:nvSpPr>
        <p:spPr>
          <a:xfrm>
            <a:off x="58738" y="44450"/>
            <a:ext cx="7653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7" name="Rectangle 6"/>
          <p:cNvSpPr/>
          <p:nvPr/>
        </p:nvSpPr>
        <p:spPr>
          <a:xfrm>
            <a:off x="58738" y="315913"/>
            <a:ext cx="7653337"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68613" name="Picture 3"/>
          <p:cNvPicPr>
            <a:picLocks noChangeAspect="1" noChangeArrowheads="1"/>
          </p:cNvPicPr>
          <p:nvPr/>
        </p:nvPicPr>
        <p:blipFill>
          <a:blip r:embed="rId3"/>
          <a:srcRect/>
          <a:stretch>
            <a:fillRect/>
          </a:stretch>
        </p:blipFill>
        <p:spPr bwMode="auto">
          <a:xfrm>
            <a:off x="7667625" y="-65088"/>
            <a:ext cx="1441450" cy="574676"/>
          </a:xfrm>
          <a:prstGeom prst="rect">
            <a:avLst/>
          </a:prstGeom>
          <a:noFill/>
          <a:ln w="9525">
            <a:noFill/>
            <a:miter lim="800000"/>
            <a:headEnd/>
            <a:tailEnd/>
          </a:ln>
        </p:spPr>
      </p:pic>
      <p:sp>
        <p:nvSpPr>
          <p:cNvPr id="10" name="Rectangle 9"/>
          <p:cNvSpPr/>
          <p:nvPr/>
        </p:nvSpPr>
        <p:spPr>
          <a:xfrm>
            <a:off x="58738" y="177800"/>
            <a:ext cx="765492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1" name="Titre 1"/>
          <p:cNvSpPr>
            <a:spLocks noGrp="1"/>
          </p:cNvSpPr>
          <p:nvPr>
            <p:ph type="title"/>
          </p:nvPr>
        </p:nvSpPr>
        <p:spPr>
          <a:xfrm>
            <a:off x="1357313" y="623888"/>
            <a:ext cx="7607300" cy="1281112"/>
          </a:xfrm>
        </p:spPr>
        <p:txBody>
          <a:bodyPr rtlCol="0">
            <a:noAutofit/>
          </a:bodyPr>
          <a:lstStyle/>
          <a:p>
            <a:pPr eaLnBrk="1" fontAlgn="auto" hangingPunct="1">
              <a:spcAft>
                <a:spcPts val="0"/>
              </a:spcAft>
              <a:defRPr/>
            </a:pPr>
            <a:r>
              <a:rPr lang="fr-FR" sz="4000" dirty="0">
                <a:solidFill>
                  <a:schemeClr val="tx1">
                    <a:lumMod val="85000"/>
                    <a:lumOff val="15000"/>
                  </a:schemeClr>
                </a:solidFill>
                <a:latin typeface="Arial" panose="020B0604020202020204" pitchFamily="34" charset="0"/>
                <a:cs typeface="Arial" panose="020B0604020202020204" pitchFamily="34" charset="0"/>
              </a:rPr>
              <a:t>CONCLUSION</a:t>
            </a:r>
            <a:endParaRPr lang="fr-FR" sz="4000" dirty="0">
              <a:solidFill>
                <a:schemeClr val="tx1">
                  <a:lumMod val="85000"/>
                  <a:lumOff val="15000"/>
                </a:schemeClr>
              </a:solidFill>
              <a:effectLst>
                <a:outerShdw blurRad="38100" dist="38100" dir="2700000" algn="tl">
                  <a:srgbClr val="000000">
                    <a:alpha val="43137"/>
                  </a:srgbClr>
                </a:outerShdw>
              </a:effectLst>
            </a:endParaRPr>
          </a:p>
        </p:txBody>
      </p:sp>
      <p:sp>
        <p:nvSpPr>
          <p:cNvPr id="68616" name="ZoneTexte 8"/>
          <p:cNvSpPr txBox="1">
            <a:spLocks noChangeArrowheads="1"/>
          </p:cNvSpPr>
          <p:nvPr/>
        </p:nvSpPr>
        <p:spPr bwMode="auto">
          <a:xfrm>
            <a:off x="2143125" y="2286000"/>
            <a:ext cx="6851650" cy="3046413"/>
          </a:xfrm>
          <a:prstGeom prst="rect">
            <a:avLst/>
          </a:prstGeom>
          <a:noFill/>
          <a:ln w="9525">
            <a:noFill/>
            <a:miter lim="800000"/>
            <a:headEnd/>
            <a:tailEnd/>
          </a:ln>
        </p:spPr>
        <p:txBody>
          <a:bodyPr wrap="none">
            <a:spAutoFit/>
          </a:bodyPr>
          <a:lstStyle/>
          <a:p>
            <a:pPr>
              <a:buFont typeface="Arial" charset="0"/>
              <a:buChar char="•"/>
            </a:pPr>
            <a:r>
              <a:rPr lang="fr-FR" sz="3200" b="1" dirty="0">
                <a:latin typeface="Century Gothic" pitchFamily="34" charset="0"/>
              </a:rPr>
              <a:t>Savoir parler de sexe</a:t>
            </a:r>
          </a:p>
          <a:p>
            <a:endParaRPr lang="fr-FR" sz="3200" b="1" dirty="0">
              <a:latin typeface="Century Gothic" pitchFamily="34" charset="0"/>
            </a:endParaRPr>
          </a:p>
          <a:p>
            <a:pPr>
              <a:buFont typeface="Arial" charset="0"/>
              <a:buChar char="•"/>
            </a:pPr>
            <a:r>
              <a:rPr lang="fr-FR" sz="3200" b="1" dirty="0">
                <a:latin typeface="Century Gothic" pitchFamily="34" charset="0"/>
              </a:rPr>
              <a:t>Rechercher l’orientation sexuelle</a:t>
            </a:r>
          </a:p>
          <a:p>
            <a:endParaRPr lang="fr-FR" sz="3200" b="1" dirty="0">
              <a:latin typeface="Century Gothic" pitchFamily="34" charset="0"/>
            </a:endParaRPr>
          </a:p>
          <a:p>
            <a:pPr>
              <a:buFont typeface="Arial" charset="0"/>
              <a:buChar char="•"/>
            </a:pPr>
            <a:r>
              <a:rPr lang="fr-FR" sz="3200" b="1" dirty="0">
                <a:latin typeface="Century Gothic" pitchFamily="34" charset="0"/>
              </a:rPr>
              <a:t>Dépister les problèmes sexuels</a:t>
            </a:r>
          </a:p>
          <a:p>
            <a:pPr>
              <a:buFont typeface="Arial" charset="0"/>
              <a:buChar char="•"/>
            </a:pPr>
            <a:endParaRPr lang="fr-FR" sz="3200" dirty="0">
              <a:latin typeface="Century Gothic"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263" y="44450"/>
            <a:ext cx="7661275"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5" name="Rectangle 4"/>
          <p:cNvSpPr/>
          <p:nvPr/>
        </p:nvSpPr>
        <p:spPr>
          <a:xfrm>
            <a:off x="58738" y="315913"/>
            <a:ext cx="9048750" cy="8255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21508" name="Picture 3"/>
          <p:cNvPicPr>
            <a:picLocks noChangeAspect="1" noChangeArrowheads="1"/>
          </p:cNvPicPr>
          <p:nvPr/>
        </p:nvPicPr>
        <p:blipFill>
          <a:blip r:embed="rId3"/>
          <a:srcRect/>
          <a:stretch>
            <a:fillRect/>
          </a:stretch>
        </p:blipFill>
        <p:spPr bwMode="auto">
          <a:xfrm>
            <a:off x="283369" y="398463"/>
            <a:ext cx="2840038" cy="1549804"/>
          </a:xfrm>
          <a:prstGeom prst="rect">
            <a:avLst/>
          </a:prstGeom>
          <a:noFill/>
          <a:ln w="9525">
            <a:noFill/>
            <a:miter lim="800000"/>
            <a:headEnd/>
            <a:tailEnd/>
          </a:ln>
        </p:spPr>
      </p:pic>
      <p:sp>
        <p:nvSpPr>
          <p:cNvPr id="19" name="Rectangle 18"/>
          <p:cNvSpPr/>
          <p:nvPr/>
        </p:nvSpPr>
        <p:spPr>
          <a:xfrm>
            <a:off x="58738" y="177800"/>
            <a:ext cx="9050337" cy="82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21510" name="Picture 3"/>
          <p:cNvPicPr>
            <a:picLocks noChangeAspect="1" noChangeArrowheads="1"/>
          </p:cNvPicPr>
          <p:nvPr/>
        </p:nvPicPr>
        <p:blipFill>
          <a:blip r:embed="rId4"/>
          <a:srcRect/>
          <a:stretch>
            <a:fillRect/>
          </a:stretch>
        </p:blipFill>
        <p:spPr bwMode="auto">
          <a:xfrm>
            <a:off x="3117057" y="427038"/>
            <a:ext cx="1487686" cy="1521229"/>
          </a:xfrm>
          <a:prstGeom prst="rect">
            <a:avLst/>
          </a:prstGeom>
          <a:noFill/>
          <a:ln w="9525">
            <a:noFill/>
            <a:miter lim="800000"/>
            <a:headEnd/>
            <a:tailEnd/>
          </a:ln>
        </p:spPr>
      </p:pic>
      <p:sp>
        <p:nvSpPr>
          <p:cNvPr id="9" name="Titre 1"/>
          <p:cNvSpPr>
            <a:spLocks noGrp="1"/>
          </p:cNvSpPr>
          <p:nvPr>
            <p:ph type="ctrTitle"/>
          </p:nvPr>
        </p:nvSpPr>
        <p:spPr>
          <a:xfrm>
            <a:off x="801093" y="2007709"/>
            <a:ext cx="8375650" cy="2519812"/>
          </a:xfrm>
        </p:spPr>
        <p:txBody>
          <a:bodyPr rtlCol="0">
            <a:normAutofit fontScale="90000"/>
          </a:bodyPr>
          <a:lstStyle/>
          <a:p>
            <a:pPr algn="ctr" eaLnBrk="1" fontAlgn="auto" hangingPunct="1">
              <a:spcAft>
                <a:spcPts val="0"/>
              </a:spcAft>
              <a:defRPr/>
            </a:pPr>
            <a: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Aborder la sexualité</a:t>
            </a:r>
            <a:b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et les troubles sexuels</a:t>
            </a:r>
            <a:b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fr-FR" dirty="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 consultation</a:t>
            </a:r>
          </a:p>
        </p:txBody>
      </p:sp>
      <p:sp>
        <p:nvSpPr>
          <p:cNvPr id="11" name="Sous-titre 2"/>
          <p:cNvSpPr>
            <a:spLocks noGrp="1"/>
          </p:cNvSpPr>
          <p:nvPr>
            <p:ph type="subTitle" idx="1"/>
          </p:nvPr>
        </p:nvSpPr>
        <p:spPr>
          <a:xfrm>
            <a:off x="1690512" y="4725143"/>
            <a:ext cx="7404100" cy="1656185"/>
          </a:xfrm>
        </p:spPr>
        <p:txBody>
          <a:bodyPr rtlCol="0">
            <a:normAutofit/>
          </a:bodyPr>
          <a:lstStyle/>
          <a:p>
            <a:pPr eaLnBrk="1" fontAlgn="auto" hangingPunct="1">
              <a:spcAft>
                <a:spcPts val="0"/>
              </a:spcAft>
              <a:buFont typeface="Wingdings 3" charset="2"/>
              <a:buNone/>
              <a:defRPr/>
            </a:pPr>
            <a:r>
              <a:rPr lang="fr-FR" sz="2800" dirty="0">
                <a:latin typeface="Arial" panose="020B0604020202020204" pitchFamily="34" charset="0"/>
                <a:cs typeface="Arial" panose="020B0604020202020204" pitchFamily="34" charset="0"/>
              </a:rPr>
              <a:t>Arthur Netter   </a:t>
            </a:r>
            <a:r>
              <a:rPr lang="fr-FR" sz="2800" dirty="0">
                <a:latin typeface="Arial" panose="020B0604020202020204" pitchFamily="34" charset="0"/>
                <a:cs typeface="Arial" panose="020B0604020202020204" pitchFamily="34" charset="0"/>
                <a:hlinkClick r:id="rId5"/>
              </a:rPr>
              <a:t>arthur.netter89@gmail.com</a:t>
            </a:r>
            <a:endParaRPr lang="fr-FR" sz="2800" dirty="0">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endParaRPr lang="fr-FR" sz="2800" dirty="0">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r>
              <a:rPr lang="fr-FR" sz="2800" dirty="0">
                <a:latin typeface="Arial" panose="020B0604020202020204" pitchFamily="34" charset="0"/>
                <a:cs typeface="Arial" panose="020B0604020202020204" pitchFamily="34" charset="0"/>
              </a:rPr>
              <a:t>Philippe Zerr   </a:t>
            </a:r>
            <a:r>
              <a:rPr lang="fr-FR" sz="2800" dirty="0">
                <a:latin typeface="Arial" panose="020B0604020202020204" pitchFamily="34" charset="0"/>
                <a:cs typeface="Arial" panose="020B0604020202020204" pitchFamily="34" charset="0"/>
                <a:hlinkClick r:id="rId6"/>
              </a:rPr>
              <a:t>docteurzerr@gmail.com</a:t>
            </a:r>
            <a:endParaRPr lang="fr-FR" sz="2800" dirty="0">
              <a:latin typeface="Arial" panose="020B0604020202020204" pitchFamily="34" charset="0"/>
              <a:cs typeface="Arial" panose="020B0604020202020204" pitchFamily="34" charset="0"/>
            </a:endParaRPr>
          </a:p>
        </p:txBody>
      </p:sp>
      <p:pic>
        <p:nvPicPr>
          <p:cNvPr id="1026" name="Picture 2" descr="http://www.jnmg.org/sites/all/themes/jnmg/images/logoJNMG2017.jpg">
            <a:extLst>
              <a:ext uri="{FF2B5EF4-FFF2-40B4-BE49-F238E27FC236}">
                <a16:creationId xmlns="" xmlns:a16="http://schemas.microsoft.com/office/drawing/2014/main" id="{63ED39C2-A4E0-442E-901B-2482D2EDBC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18808" y="424267"/>
            <a:ext cx="3857824"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90143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2654</TotalTime>
  <Words>3146</Words>
  <Application>Microsoft Macintosh PowerPoint</Application>
  <PresentationFormat>Présentation à l'écran (4:3)</PresentationFormat>
  <Paragraphs>522</Paragraphs>
  <Slides>47</Slides>
  <Notes>46</Notes>
  <HiddenSlides>0</HiddenSlides>
  <MMClips>0</MMClips>
  <ScaleCrop>false</ScaleCrop>
  <HeadingPairs>
    <vt:vector size="4" baseType="variant">
      <vt:variant>
        <vt:lpstr>Thème</vt:lpstr>
      </vt:variant>
      <vt:variant>
        <vt:i4>2</vt:i4>
      </vt:variant>
      <vt:variant>
        <vt:lpstr>Titres des diapositives</vt:lpstr>
      </vt:variant>
      <vt:variant>
        <vt:i4>47</vt:i4>
      </vt:variant>
    </vt:vector>
  </HeadingPairs>
  <TitlesOfParts>
    <vt:vector size="49" baseType="lpstr">
      <vt:lpstr>Conception personnalisée</vt:lpstr>
      <vt:lpstr>Brin</vt:lpstr>
      <vt:lpstr>Aborder la sexualité et les troubles sexuels en consultation</vt:lpstr>
      <vt:lpstr>Liens d’intérêt</vt:lpstr>
      <vt:lpstr>Liens d’intérêt</vt:lpstr>
      <vt:lpstr>Les objectifs</vt:lpstr>
      <vt:lpstr>Connaitre les circonstances médicales justifiant d‘aborder la sexualité</vt:lpstr>
      <vt:lpstr>Comment parler de sexualité ?  Savoir trouver les mots</vt:lpstr>
      <vt:lpstr>Comment parler de sexualité ?  Savoir trouver les mots  Créer le bon moment ou saisir l’opportunité pour parler de sexualité</vt:lpstr>
      <vt:lpstr>Autopalpation (1)</vt:lpstr>
      <vt:lpstr>Le Sexting chez les adolescents (1)</vt:lpstr>
      <vt:lpstr>Le Sexting chez les adolescents (1)</vt:lpstr>
      <vt:lpstr>Viols et agressions sexuelles en France </vt:lpstr>
      <vt:lpstr>Parler de sexualité</vt:lpstr>
      <vt:lpstr>Parler de sexualité</vt:lpstr>
      <vt:lpstr>Parler de sexualité</vt:lpstr>
      <vt:lpstr>Parler de sexualité</vt:lpstr>
      <vt:lpstr>Parler de sexualité</vt:lpstr>
      <vt:lpstr>Parler de sexualité</vt:lpstr>
      <vt:lpstr>Parler de sexualité  avec des hommes  ayant des relations sexuelles avec des hommes  </vt:lpstr>
      <vt:lpstr>Parler de sexualité  avec des hommes  ayant des relations sexuelles avec des hommes    Quel intérêt ? </vt:lpstr>
      <vt:lpstr>GÉNÉRALITÉS Hépatite A (1) (2)</vt:lpstr>
      <vt:lpstr>Présentation PowerPoint</vt:lpstr>
      <vt:lpstr>HSH</vt:lpstr>
      <vt:lpstr>Présentation PowerPoint</vt:lpstr>
      <vt:lpstr>Stratégie de prévention</vt:lpstr>
      <vt:lpstr>HYPOTHÈSE ET OBJECTIFS </vt:lpstr>
      <vt:lpstr>MATÉRIELS ET MÉTHODES </vt:lpstr>
      <vt:lpstr>RÉSULTATS </vt:lpstr>
      <vt:lpstr>Les MG abordent-ils la sexualité ?  </vt:lpstr>
      <vt:lpstr>Objectif secondaire : les patients souhaitent-ils parler de sexualité ?</vt:lpstr>
      <vt:lpstr>CONCLUSION</vt:lpstr>
      <vt:lpstr>VHA et HCSP</vt:lpstr>
      <vt:lpstr>Ça part trop vite, docteur</vt:lpstr>
      <vt:lpstr>Présentation PowerPoint</vt:lpstr>
      <vt:lpstr>Objectif principal</vt:lpstr>
      <vt:lpstr>L’État d’esprit de monsieur C.</vt:lpstr>
      <vt:lpstr>Objectifs secondaires </vt:lpstr>
      <vt:lpstr>Présentation PowerPoint</vt:lpstr>
      <vt:lpstr>Éjaculation précoce</vt:lpstr>
      <vt:lpstr>Présentation PowerPoint</vt:lpstr>
      <vt:lpstr>Présentation PowerPoint</vt:lpstr>
      <vt:lpstr>Présentation PowerPoint</vt:lpstr>
      <vt:lpstr>Présentation PowerPoint</vt:lpstr>
      <vt:lpstr>Présentation PowerPoint</vt:lpstr>
      <vt:lpstr>Présentation PowerPoint</vt:lpstr>
      <vt:lpstr>L’expérience au cabinet de MG</vt:lpstr>
      <vt:lpstr>CONCLUSION</vt:lpstr>
      <vt:lpstr>Aborder la sexualité et les troubles sexuels en consultation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Philippe ZERR</dc:creator>
  <cp:lastModifiedBy>Marion BLANDIN</cp:lastModifiedBy>
  <cp:revision>296</cp:revision>
  <cp:lastPrinted>2016-05-27T23:32:40Z</cp:lastPrinted>
  <dcterms:created xsi:type="dcterms:W3CDTF">2015-10-15T13:29:47Z</dcterms:created>
  <dcterms:modified xsi:type="dcterms:W3CDTF">2017-10-24T06:26:36Z</dcterms:modified>
</cp:coreProperties>
</file>